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5" r:id="rId2"/>
  </p:sldMasterIdLst>
  <p:notesMasterIdLst>
    <p:notesMasterId r:id="rId57"/>
  </p:notesMasterIdLst>
  <p:handoutMasterIdLst>
    <p:handoutMasterId r:id="rId58"/>
  </p:handoutMasterIdLst>
  <p:sldIdLst>
    <p:sldId id="304" r:id="rId3"/>
    <p:sldId id="271" r:id="rId4"/>
    <p:sldId id="274" r:id="rId5"/>
    <p:sldId id="275" r:id="rId6"/>
    <p:sldId id="276" r:id="rId7"/>
    <p:sldId id="277" r:id="rId8"/>
    <p:sldId id="278" r:id="rId9"/>
    <p:sldId id="418" r:id="rId10"/>
    <p:sldId id="419" r:id="rId11"/>
    <p:sldId id="279" r:id="rId12"/>
    <p:sldId id="294" r:id="rId13"/>
    <p:sldId id="281" r:id="rId14"/>
    <p:sldId id="285" r:id="rId15"/>
    <p:sldId id="286" r:id="rId16"/>
    <p:sldId id="420" r:id="rId17"/>
    <p:sldId id="263" r:id="rId18"/>
    <p:sldId id="266" r:id="rId19"/>
    <p:sldId id="267" r:id="rId20"/>
    <p:sldId id="265" r:id="rId21"/>
    <p:sldId id="273" r:id="rId22"/>
    <p:sldId id="402" r:id="rId23"/>
    <p:sldId id="259" r:id="rId24"/>
    <p:sldId id="403" r:id="rId25"/>
    <p:sldId id="295" r:id="rId26"/>
    <p:sldId id="404" r:id="rId27"/>
    <p:sldId id="405" r:id="rId28"/>
    <p:sldId id="280" r:id="rId29"/>
    <p:sldId id="288" r:id="rId30"/>
    <p:sldId id="406" r:id="rId31"/>
    <p:sldId id="284" r:id="rId32"/>
    <p:sldId id="291" r:id="rId33"/>
    <p:sldId id="292" r:id="rId34"/>
    <p:sldId id="421" r:id="rId35"/>
    <p:sldId id="407" r:id="rId36"/>
    <p:sldId id="408" r:id="rId37"/>
    <p:sldId id="409" r:id="rId38"/>
    <p:sldId id="410" r:id="rId39"/>
    <p:sldId id="287" r:id="rId40"/>
    <p:sldId id="330" r:id="rId41"/>
    <p:sldId id="332" r:id="rId42"/>
    <p:sldId id="333" r:id="rId43"/>
    <p:sldId id="423" r:id="rId44"/>
    <p:sldId id="424" r:id="rId45"/>
    <p:sldId id="425" r:id="rId46"/>
    <p:sldId id="400" r:id="rId47"/>
    <p:sldId id="432" r:id="rId48"/>
    <p:sldId id="416" r:id="rId49"/>
    <p:sldId id="429" r:id="rId50"/>
    <p:sldId id="427" r:id="rId51"/>
    <p:sldId id="426" r:id="rId52"/>
    <p:sldId id="415" r:id="rId53"/>
    <p:sldId id="431" r:id="rId54"/>
    <p:sldId id="430" r:id="rId55"/>
    <p:sldId id="397"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id="{557C84F6-86CF-2840-82A3-197FE4901845}">
          <p14:sldIdLst>
            <p14:sldId id="304"/>
          </p14:sldIdLst>
        </p14:section>
        <p14:section name="Bevezetés" id="{3CF0932F-E7BC-4F99-B43A-8D157074DDA1}">
          <p14:sldIdLst>
            <p14:sldId id="271"/>
            <p14:sldId id="274"/>
            <p14:sldId id="275"/>
            <p14:sldId id="276"/>
            <p14:sldId id="277"/>
            <p14:sldId id="278"/>
            <p14:sldId id="418"/>
          </p14:sldIdLst>
        </p14:section>
        <p14:section name="Platform virtualizáció" id="{DD67FBA7-3495-41DE-B1C6-5F0DB8595D68}">
          <p14:sldIdLst>
            <p14:sldId id="419"/>
            <p14:sldId id="279"/>
            <p14:sldId id="294"/>
            <p14:sldId id="281"/>
            <p14:sldId id="285"/>
            <p14:sldId id="286"/>
          </p14:sldIdLst>
        </p14:section>
        <p14:section name="Hosted virtualizáció" id="{E1B8B5F7-EC4A-4E02-B733-3BB90A4DF7A4}">
          <p14:sldIdLst>
            <p14:sldId id="420"/>
            <p14:sldId id="263"/>
            <p14:sldId id="266"/>
            <p14:sldId id="267"/>
            <p14:sldId id="265"/>
            <p14:sldId id="273"/>
            <p14:sldId id="402"/>
            <p14:sldId id="259"/>
            <p14:sldId id="403"/>
            <p14:sldId id="295"/>
            <p14:sldId id="404"/>
            <p14:sldId id="405"/>
            <p14:sldId id="280"/>
            <p14:sldId id="288"/>
            <p14:sldId id="406"/>
            <p14:sldId id="284"/>
            <p14:sldId id="291"/>
            <p14:sldId id="292"/>
          </p14:sldIdLst>
        </p14:section>
        <p14:section name="Szerver-oldali virtualizáció" id="{A8474158-9959-4EBC-8BB2-1F2EB14AB412}">
          <p14:sldIdLst>
            <p14:sldId id="421"/>
            <p14:sldId id="407"/>
            <p14:sldId id="408"/>
            <p14:sldId id="409"/>
            <p14:sldId id="410"/>
            <p14:sldId id="287"/>
            <p14:sldId id="330"/>
            <p14:sldId id="332"/>
            <p14:sldId id="333"/>
            <p14:sldId id="423"/>
            <p14:sldId id="424"/>
            <p14:sldId id="425"/>
            <p14:sldId id="400"/>
            <p14:sldId id="432"/>
            <p14:sldId id="416"/>
            <p14:sldId id="429"/>
            <p14:sldId id="427"/>
            <p14:sldId id="426"/>
            <p14:sldId id="415"/>
            <p14:sldId id="431"/>
            <p14:sldId id="430"/>
          </p14:sldIdLst>
        </p14:section>
        <p14:section name="Összefoglalás" id="{9AA29645-7A3B-440C-B658-ED4EB7178A13}">
          <p14:sldIdLst>
            <p14:sldId id="397"/>
          </p14:sldIdLst>
        </p14:section>
      </p14:sectionLst>
    </p:ext>
    <p:ext uri="{EFAFB233-063F-42B5-8137-9DF3F51BA10A}">
      <p15:sldGuideLst xmlns:p15="http://schemas.microsoft.com/office/powerpoint/2012/main">
        <p15:guide id="1" orient="horz" pos="2136"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2536"/>
    <a:srgbClr val="F8F8F8"/>
    <a:srgbClr val="FFFFFF"/>
    <a:srgbClr val="621E0F"/>
    <a:srgbClr val="7F182D"/>
    <a:srgbClr val="67201A"/>
    <a:srgbClr val="62983D"/>
    <a:srgbClr val="2D5171"/>
    <a:srgbClr val="204CC4"/>
    <a:srgbClr val="2E2F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Világos stílus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Közepesen sötét stílus 2 – 5.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Közepesen sötét stílus 2 – 3.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20" autoAdjust="0"/>
    <p:restoredTop sz="81329" autoAdjust="0"/>
  </p:normalViewPr>
  <p:slideViewPr>
    <p:cSldViewPr snapToGrid="0">
      <p:cViewPr>
        <p:scale>
          <a:sx n="66" d="100"/>
          <a:sy n="66" d="100"/>
        </p:scale>
        <p:origin x="4200" y="342"/>
      </p:cViewPr>
      <p:guideLst>
        <p:guide orient="horz" pos="213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56" d="100"/>
          <a:sy n="56" d="100"/>
        </p:scale>
        <p:origin x="798" y="84"/>
      </p:cViewPr>
      <p:guideLst/>
    </p:cSldViewPr>
  </p:notes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9BD829-776C-47D9-A866-6F79461690A1}" type="doc">
      <dgm:prSet loTypeId="urn:microsoft.com/office/officeart/2005/8/layout/hierarchy3" loCatId="hierarchy" qsTypeId="urn:microsoft.com/office/officeart/2005/8/quickstyle/simple1" qsCatId="simple" csTypeId="urn:microsoft.com/office/officeart/2005/8/colors/accent4_2" csCatId="accent4" phldr="1"/>
      <dgm:spPr/>
      <dgm:t>
        <a:bodyPr/>
        <a:lstStyle/>
        <a:p>
          <a:endParaRPr lang="hu-HU"/>
        </a:p>
      </dgm:t>
    </dgm:pt>
    <dgm:pt modelId="{44555980-84DA-4959-8ADD-3ED0539FFA74}">
      <dgm:prSet custT="1"/>
      <dgm:spPr/>
      <dgm:t>
        <a:bodyPr/>
        <a:lstStyle/>
        <a:p>
          <a:pPr rtl="0"/>
          <a:r>
            <a:rPr lang="hu-HU" sz="2400" dirty="0"/>
            <a:t>Szoftver-fejlesztés</a:t>
          </a:r>
        </a:p>
      </dgm:t>
    </dgm:pt>
    <dgm:pt modelId="{21169786-2089-41AB-8E7B-D626AE923485}" type="parTrans" cxnId="{7954CD1A-EBA8-417B-926E-5222CA46671A}">
      <dgm:prSet/>
      <dgm:spPr/>
      <dgm:t>
        <a:bodyPr/>
        <a:lstStyle/>
        <a:p>
          <a:endParaRPr lang="hu-HU"/>
        </a:p>
      </dgm:t>
    </dgm:pt>
    <dgm:pt modelId="{1BCA61CF-404F-497E-B3F4-229256FD992F}" type="sibTrans" cxnId="{7954CD1A-EBA8-417B-926E-5222CA46671A}">
      <dgm:prSet/>
      <dgm:spPr/>
      <dgm:t>
        <a:bodyPr/>
        <a:lstStyle/>
        <a:p>
          <a:endParaRPr lang="hu-HU"/>
        </a:p>
      </dgm:t>
    </dgm:pt>
    <dgm:pt modelId="{61C9AC48-E071-49B5-8A46-9FDA46F876C2}">
      <dgm:prSet custT="1"/>
      <dgm:spPr/>
      <dgm:t>
        <a:bodyPr/>
        <a:lstStyle/>
        <a:p>
          <a:pPr rtl="0"/>
          <a:r>
            <a:rPr lang="hu-HU" sz="1800" dirty="0"/>
            <a:t>fejlesztés, tesztelés sok különböző környezetben, könnyen</a:t>
          </a:r>
        </a:p>
      </dgm:t>
    </dgm:pt>
    <dgm:pt modelId="{A1028692-491A-45B8-B2CA-4FDA9BFE2F79}" type="parTrans" cxnId="{119FCB96-A687-4818-8770-AA2B55543709}">
      <dgm:prSet/>
      <dgm:spPr/>
      <dgm:t>
        <a:bodyPr/>
        <a:lstStyle/>
        <a:p>
          <a:endParaRPr lang="hu-HU"/>
        </a:p>
      </dgm:t>
    </dgm:pt>
    <dgm:pt modelId="{19A4FE5B-9D80-489C-BC1A-9D0FE93591FA}" type="sibTrans" cxnId="{119FCB96-A687-4818-8770-AA2B55543709}">
      <dgm:prSet/>
      <dgm:spPr/>
      <dgm:t>
        <a:bodyPr/>
        <a:lstStyle/>
        <a:p>
          <a:endParaRPr lang="hu-HU"/>
        </a:p>
      </dgm:t>
    </dgm:pt>
    <dgm:pt modelId="{9BA1392D-1FC3-44B5-B62A-F1F766955665}">
      <dgm:prSet custT="1"/>
      <dgm:spPr/>
      <dgm:t>
        <a:bodyPr/>
        <a:lstStyle/>
        <a:p>
          <a:pPr rtl="0"/>
          <a:r>
            <a:rPr lang="hu-HU" sz="1800" dirty="0"/>
            <a:t>„homokozó” </a:t>
          </a:r>
          <a:r>
            <a:rPr lang="hu-HU" sz="1800" dirty="0" err="1"/>
            <a:t>aka</a:t>
          </a:r>
          <a:r>
            <a:rPr lang="hu-HU" sz="1800" dirty="0"/>
            <a:t> </a:t>
          </a:r>
          <a:r>
            <a:rPr lang="hu-HU" sz="1800" dirty="0" err="1"/>
            <a:t>sandbox</a:t>
          </a:r>
          <a:r>
            <a:rPr lang="hu-HU" sz="1800" dirty="0"/>
            <a:t> – </a:t>
          </a:r>
          <a:br>
            <a:rPr lang="hu-HU" sz="1800" dirty="0"/>
          </a:br>
          <a:r>
            <a:rPr lang="hu-HU" sz="1800" dirty="0"/>
            <a:t>a tesztelés nem veszélyezteti az éles munkakörnyezetet</a:t>
          </a:r>
        </a:p>
      </dgm:t>
    </dgm:pt>
    <dgm:pt modelId="{C045A0A0-DABD-4861-AF96-D75AA3BE1515}" type="parTrans" cxnId="{C08C8207-4D31-4D84-95DB-6C8B020ADD81}">
      <dgm:prSet/>
      <dgm:spPr/>
      <dgm:t>
        <a:bodyPr/>
        <a:lstStyle/>
        <a:p>
          <a:endParaRPr lang="hu-HU"/>
        </a:p>
      </dgm:t>
    </dgm:pt>
    <dgm:pt modelId="{81C6A64C-2F9E-4B8A-AA3A-BF1676F27D62}" type="sibTrans" cxnId="{C08C8207-4D31-4D84-95DB-6C8B020ADD81}">
      <dgm:prSet/>
      <dgm:spPr/>
      <dgm:t>
        <a:bodyPr/>
        <a:lstStyle/>
        <a:p>
          <a:endParaRPr lang="hu-HU"/>
        </a:p>
      </dgm:t>
    </dgm:pt>
    <dgm:pt modelId="{9DCC6E5B-5B9F-476F-B32C-C6BFBCDC68E1}">
      <dgm:prSet custT="1"/>
      <dgm:spPr/>
      <dgm:t>
        <a:bodyPr/>
        <a:lstStyle/>
        <a:p>
          <a:pPr rtl="0"/>
          <a:r>
            <a:rPr lang="hu-HU" sz="1800" dirty="0"/>
            <a:t>különleges hibakeresési lehetőségek (</a:t>
          </a:r>
          <a:r>
            <a:rPr lang="hu-HU" sz="1800" dirty="0" err="1"/>
            <a:t>debugging</a:t>
          </a:r>
          <a:r>
            <a:rPr lang="hu-HU" sz="1800" dirty="0"/>
            <a:t>)</a:t>
          </a:r>
        </a:p>
      </dgm:t>
    </dgm:pt>
    <dgm:pt modelId="{D1A3CB73-02D3-4270-95E5-C63E96965029}" type="parTrans" cxnId="{B592FECC-14EF-4BF6-B133-639E937721EA}">
      <dgm:prSet/>
      <dgm:spPr/>
      <dgm:t>
        <a:bodyPr/>
        <a:lstStyle/>
        <a:p>
          <a:endParaRPr lang="hu-HU"/>
        </a:p>
      </dgm:t>
    </dgm:pt>
    <dgm:pt modelId="{1D9318A6-1EA3-48BD-8977-CE263DB2FEB2}" type="sibTrans" cxnId="{B592FECC-14EF-4BF6-B133-639E937721EA}">
      <dgm:prSet/>
      <dgm:spPr/>
      <dgm:t>
        <a:bodyPr/>
        <a:lstStyle/>
        <a:p>
          <a:endParaRPr lang="hu-HU"/>
        </a:p>
      </dgm:t>
    </dgm:pt>
    <dgm:pt modelId="{0BA37D81-FB5E-497F-BDB1-F47AE4EF43DB}">
      <dgm:prSet/>
      <dgm:spPr/>
      <dgm:t>
        <a:bodyPr/>
        <a:lstStyle/>
        <a:p>
          <a:pPr rtl="0"/>
          <a:r>
            <a:rPr lang="hu-HU" dirty="0" err="1"/>
            <a:t>Desktop</a:t>
          </a:r>
          <a:r>
            <a:rPr lang="hu-HU" dirty="0"/>
            <a:t> alkalmazások </a:t>
          </a:r>
        </a:p>
      </dgm:t>
    </dgm:pt>
    <dgm:pt modelId="{0D5F6EE0-3C70-4EEB-9AFB-ED082CBE876D}" type="parTrans" cxnId="{3D9FE847-EC3F-4CFE-8AEB-EE716B19F0F0}">
      <dgm:prSet/>
      <dgm:spPr/>
      <dgm:t>
        <a:bodyPr/>
        <a:lstStyle/>
        <a:p>
          <a:endParaRPr lang="hu-HU"/>
        </a:p>
      </dgm:t>
    </dgm:pt>
    <dgm:pt modelId="{3F5F009C-794C-497F-BB8E-3B08A06FFBE0}" type="sibTrans" cxnId="{3D9FE847-EC3F-4CFE-8AEB-EE716B19F0F0}">
      <dgm:prSet/>
      <dgm:spPr/>
      <dgm:t>
        <a:bodyPr/>
        <a:lstStyle/>
        <a:p>
          <a:endParaRPr lang="hu-HU"/>
        </a:p>
      </dgm:t>
    </dgm:pt>
    <dgm:pt modelId="{67618E40-2B6C-4435-AABD-9EE3500A843B}">
      <dgm:prSet/>
      <dgm:spPr/>
      <dgm:t>
        <a:bodyPr/>
        <a:lstStyle/>
        <a:p>
          <a:pPr rtl="0"/>
          <a:r>
            <a:rPr lang="hu-HU" dirty="0"/>
            <a:t>különböző környezetet igénylő alkalmazások együtt futtatása</a:t>
          </a:r>
        </a:p>
      </dgm:t>
    </dgm:pt>
    <dgm:pt modelId="{DD891D5E-A2B8-4FC2-941E-C97591829747}" type="parTrans" cxnId="{5350A72A-58D4-4C25-9286-905D6C53A72B}">
      <dgm:prSet/>
      <dgm:spPr/>
      <dgm:t>
        <a:bodyPr/>
        <a:lstStyle/>
        <a:p>
          <a:endParaRPr lang="hu-HU"/>
        </a:p>
      </dgm:t>
    </dgm:pt>
    <dgm:pt modelId="{CD37B897-46AB-43A4-8228-6BF772BCDDA3}" type="sibTrans" cxnId="{5350A72A-58D4-4C25-9286-905D6C53A72B}">
      <dgm:prSet/>
      <dgm:spPr/>
      <dgm:t>
        <a:bodyPr/>
        <a:lstStyle/>
        <a:p>
          <a:endParaRPr lang="hu-HU"/>
        </a:p>
      </dgm:t>
    </dgm:pt>
    <dgm:pt modelId="{22FEE150-5880-44A6-A3C9-842B659334DB}">
      <dgm:prSet/>
      <dgm:spPr/>
      <dgm:t>
        <a:bodyPr/>
        <a:lstStyle/>
        <a:p>
          <a:pPr rtl="0"/>
          <a:r>
            <a:rPr lang="hu-HU" dirty="0"/>
            <a:t>biztonsági szempontból jó (vagy legalábbis </a:t>
          </a:r>
          <a:r>
            <a:rPr lang="hu-HU" i="1" dirty="0"/>
            <a:t>jobb</a:t>
          </a:r>
          <a:r>
            <a:rPr lang="hu-HU" dirty="0"/>
            <a:t>) szétválasztás</a:t>
          </a:r>
        </a:p>
      </dgm:t>
    </dgm:pt>
    <dgm:pt modelId="{8BA5A377-13CE-4672-A5BF-E4C829BD32F7}" type="parTrans" cxnId="{85930B0F-90BC-424F-B94A-607A766D55EE}">
      <dgm:prSet/>
      <dgm:spPr/>
      <dgm:t>
        <a:bodyPr/>
        <a:lstStyle/>
        <a:p>
          <a:endParaRPr lang="hu-HU"/>
        </a:p>
      </dgm:t>
    </dgm:pt>
    <dgm:pt modelId="{8075B655-71D6-405A-9B6D-19F10ED42EF4}" type="sibTrans" cxnId="{85930B0F-90BC-424F-B94A-607A766D55EE}">
      <dgm:prSet/>
      <dgm:spPr/>
      <dgm:t>
        <a:bodyPr/>
        <a:lstStyle/>
        <a:p>
          <a:endParaRPr lang="hu-HU"/>
        </a:p>
      </dgm:t>
    </dgm:pt>
    <dgm:pt modelId="{027D6E6A-004E-42B9-87D5-E1CC203728D1}">
      <dgm:prSet/>
      <dgm:spPr/>
      <dgm:t>
        <a:bodyPr/>
        <a:lstStyle/>
        <a:p>
          <a:pPr rtl="0"/>
          <a:r>
            <a:rPr lang="hu-HU" dirty="0" err="1"/>
            <a:t>sandbox</a:t>
          </a:r>
          <a:r>
            <a:rPr lang="hu-HU" dirty="0"/>
            <a:t> – alkalmazások telepítés, kipróbálása éles munkakörnyezet veszélyeztetése nélkül</a:t>
          </a:r>
        </a:p>
      </dgm:t>
    </dgm:pt>
    <dgm:pt modelId="{B71C652D-C72E-441F-98AB-851A8D0B7E2E}" type="parTrans" cxnId="{459DBF0D-53A3-44F8-A521-80164DF91A72}">
      <dgm:prSet/>
      <dgm:spPr/>
      <dgm:t>
        <a:bodyPr/>
        <a:lstStyle/>
        <a:p>
          <a:endParaRPr lang="hu-HU"/>
        </a:p>
      </dgm:t>
    </dgm:pt>
    <dgm:pt modelId="{2F02D8ED-1BB2-4466-9257-D35ACF470B9D}" type="sibTrans" cxnId="{459DBF0D-53A3-44F8-A521-80164DF91A72}">
      <dgm:prSet/>
      <dgm:spPr/>
      <dgm:t>
        <a:bodyPr/>
        <a:lstStyle/>
        <a:p>
          <a:endParaRPr lang="hu-HU"/>
        </a:p>
      </dgm:t>
    </dgm:pt>
    <dgm:pt modelId="{08F0F0A9-8E0D-4888-8742-2FD90CFFF5CC}">
      <dgm:prSet/>
      <dgm:spPr/>
      <dgm:t>
        <a:bodyPr/>
        <a:lstStyle/>
        <a:p>
          <a:pPr rtl="0"/>
          <a:r>
            <a:rPr lang="hu-HU" dirty="0"/>
            <a:t>Nehezen/kényelmetlenül telepíthető környezetek egyszerű, gyors cserélése (pl.: mérés laborok, tanfolyamok)</a:t>
          </a:r>
        </a:p>
      </dgm:t>
    </dgm:pt>
    <dgm:pt modelId="{688B380B-381D-49E9-9B4E-4292D69F9959}" type="parTrans" cxnId="{CAE77AE2-E45B-47A5-92BF-83859DEFFD0B}">
      <dgm:prSet/>
      <dgm:spPr/>
      <dgm:t>
        <a:bodyPr/>
        <a:lstStyle/>
        <a:p>
          <a:endParaRPr lang="hu-HU"/>
        </a:p>
      </dgm:t>
    </dgm:pt>
    <dgm:pt modelId="{017EB195-A5CE-4020-B7C2-A8EE0CE49A39}" type="sibTrans" cxnId="{CAE77AE2-E45B-47A5-92BF-83859DEFFD0B}">
      <dgm:prSet/>
      <dgm:spPr/>
      <dgm:t>
        <a:bodyPr/>
        <a:lstStyle/>
        <a:p>
          <a:endParaRPr lang="hu-HU"/>
        </a:p>
      </dgm:t>
    </dgm:pt>
    <dgm:pt modelId="{16575829-6D08-49AE-A158-D804C878B6F4}" type="pres">
      <dgm:prSet presAssocID="{129BD829-776C-47D9-A866-6F79461690A1}" presName="diagram" presStyleCnt="0">
        <dgm:presLayoutVars>
          <dgm:chPref val="1"/>
          <dgm:dir/>
          <dgm:animOne val="branch"/>
          <dgm:animLvl val="lvl"/>
          <dgm:resizeHandles/>
        </dgm:presLayoutVars>
      </dgm:prSet>
      <dgm:spPr/>
    </dgm:pt>
    <dgm:pt modelId="{40B071C5-4B98-4B5C-B296-DCC721A7884F}" type="pres">
      <dgm:prSet presAssocID="{44555980-84DA-4959-8ADD-3ED0539FFA74}" presName="root" presStyleCnt="0"/>
      <dgm:spPr/>
    </dgm:pt>
    <dgm:pt modelId="{38DCA49A-7340-45A0-882F-56A4C09E1E2A}" type="pres">
      <dgm:prSet presAssocID="{44555980-84DA-4959-8ADD-3ED0539FFA74}" presName="rootComposite" presStyleCnt="0"/>
      <dgm:spPr/>
    </dgm:pt>
    <dgm:pt modelId="{04975C4D-1622-468E-8C48-680D6407C567}" type="pres">
      <dgm:prSet presAssocID="{44555980-84DA-4959-8ADD-3ED0539FFA74}" presName="rootText" presStyleLbl="node1" presStyleIdx="0" presStyleCnt="2" custLinFactNeighborX="-9540" custLinFactNeighborY="-2310"/>
      <dgm:spPr/>
    </dgm:pt>
    <dgm:pt modelId="{F25AF226-1445-456B-8DF4-279F816C6243}" type="pres">
      <dgm:prSet presAssocID="{44555980-84DA-4959-8ADD-3ED0539FFA74}" presName="rootConnector" presStyleLbl="node1" presStyleIdx="0" presStyleCnt="2"/>
      <dgm:spPr/>
    </dgm:pt>
    <dgm:pt modelId="{A1C9BB78-6407-4D2C-A36B-53F652385848}" type="pres">
      <dgm:prSet presAssocID="{44555980-84DA-4959-8ADD-3ED0539FFA74}" presName="childShape" presStyleCnt="0"/>
      <dgm:spPr/>
    </dgm:pt>
    <dgm:pt modelId="{C3C7EEA2-62BB-4E78-ABA3-A95006A7DC73}" type="pres">
      <dgm:prSet presAssocID="{A1028692-491A-45B8-B2CA-4FDA9BFE2F79}" presName="Name13" presStyleLbl="parChTrans1D2" presStyleIdx="0" presStyleCnt="7"/>
      <dgm:spPr/>
    </dgm:pt>
    <dgm:pt modelId="{506A0A82-4002-4159-B33A-D729E1B49087}" type="pres">
      <dgm:prSet presAssocID="{61C9AC48-E071-49B5-8A46-9FDA46F876C2}" presName="childText" presStyleLbl="bgAcc1" presStyleIdx="0" presStyleCnt="7" custScaleX="191157">
        <dgm:presLayoutVars>
          <dgm:bulletEnabled val="1"/>
        </dgm:presLayoutVars>
      </dgm:prSet>
      <dgm:spPr/>
    </dgm:pt>
    <dgm:pt modelId="{A856351C-C867-4781-A8B5-6053227F42C1}" type="pres">
      <dgm:prSet presAssocID="{C045A0A0-DABD-4861-AF96-D75AA3BE1515}" presName="Name13" presStyleLbl="parChTrans1D2" presStyleIdx="1" presStyleCnt="7"/>
      <dgm:spPr/>
    </dgm:pt>
    <dgm:pt modelId="{E1C41673-84A3-4110-8828-F1F634613D3A}" type="pres">
      <dgm:prSet presAssocID="{9BA1392D-1FC3-44B5-B62A-F1F766955665}" presName="childText" presStyleLbl="bgAcc1" presStyleIdx="1" presStyleCnt="7" custScaleX="191157">
        <dgm:presLayoutVars>
          <dgm:bulletEnabled val="1"/>
        </dgm:presLayoutVars>
      </dgm:prSet>
      <dgm:spPr/>
    </dgm:pt>
    <dgm:pt modelId="{754B4B69-5ED5-45C3-8EAD-38AFF9885628}" type="pres">
      <dgm:prSet presAssocID="{D1A3CB73-02D3-4270-95E5-C63E96965029}" presName="Name13" presStyleLbl="parChTrans1D2" presStyleIdx="2" presStyleCnt="7"/>
      <dgm:spPr/>
    </dgm:pt>
    <dgm:pt modelId="{FA46F276-3E84-4549-BECD-ADF12FF9C951}" type="pres">
      <dgm:prSet presAssocID="{9DCC6E5B-5B9F-476F-B32C-C6BFBCDC68E1}" presName="childText" presStyleLbl="bgAcc1" presStyleIdx="2" presStyleCnt="7" custScaleX="187637">
        <dgm:presLayoutVars>
          <dgm:bulletEnabled val="1"/>
        </dgm:presLayoutVars>
      </dgm:prSet>
      <dgm:spPr/>
    </dgm:pt>
    <dgm:pt modelId="{E62E9EB0-F30F-4408-9F77-80B6028D4DDB}" type="pres">
      <dgm:prSet presAssocID="{0BA37D81-FB5E-497F-BDB1-F47AE4EF43DB}" presName="root" presStyleCnt="0"/>
      <dgm:spPr/>
    </dgm:pt>
    <dgm:pt modelId="{58CDC8A4-3A9F-4A75-8DD9-8F71550A1C3B}" type="pres">
      <dgm:prSet presAssocID="{0BA37D81-FB5E-497F-BDB1-F47AE4EF43DB}" presName="rootComposite" presStyleCnt="0"/>
      <dgm:spPr/>
    </dgm:pt>
    <dgm:pt modelId="{19C0D508-9A24-4373-ABCF-45E96C904F11}" type="pres">
      <dgm:prSet presAssocID="{0BA37D81-FB5E-497F-BDB1-F47AE4EF43DB}" presName="rootText" presStyleLbl="node1" presStyleIdx="1" presStyleCnt="2"/>
      <dgm:spPr/>
    </dgm:pt>
    <dgm:pt modelId="{EDBA7A6F-0623-409F-B2ED-06C0F1BD6392}" type="pres">
      <dgm:prSet presAssocID="{0BA37D81-FB5E-497F-BDB1-F47AE4EF43DB}" presName="rootConnector" presStyleLbl="node1" presStyleIdx="1" presStyleCnt="2"/>
      <dgm:spPr/>
    </dgm:pt>
    <dgm:pt modelId="{34F64B96-3265-4960-BAB0-7453D51A69CF}" type="pres">
      <dgm:prSet presAssocID="{0BA37D81-FB5E-497F-BDB1-F47AE4EF43DB}" presName="childShape" presStyleCnt="0"/>
      <dgm:spPr/>
    </dgm:pt>
    <dgm:pt modelId="{7D671FC9-9331-485A-9075-8E02ACC0EED4}" type="pres">
      <dgm:prSet presAssocID="{DD891D5E-A2B8-4FC2-941E-C97591829747}" presName="Name13" presStyleLbl="parChTrans1D2" presStyleIdx="3" presStyleCnt="7"/>
      <dgm:spPr/>
    </dgm:pt>
    <dgm:pt modelId="{F8287748-A20C-4D04-ACBF-9EBA67A37E44}" type="pres">
      <dgm:prSet presAssocID="{67618E40-2B6C-4435-AABD-9EE3500A843B}" presName="childText" presStyleLbl="bgAcc1" presStyleIdx="3" presStyleCnt="7" custScaleX="241088">
        <dgm:presLayoutVars>
          <dgm:bulletEnabled val="1"/>
        </dgm:presLayoutVars>
      </dgm:prSet>
      <dgm:spPr/>
    </dgm:pt>
    <dgm:pt modelId="{F21C73B4-69A0-4507-91DF-CC1614CB14B6}" type="pres">
      <dgm:prSet presAssocID="{8BA5A377-13CE-4672-A5BF-E4C829BD32F7}" presName="Name13" presStyleLbl="parChTrans1D2" presStyleIdx="4" presStyleCnt="7"/>
      <dgm:spPr/>
    </dgm:pt>
    <dgm:pt modelId="{D074EBBC-E86F-42FE-91F7-D83C9C916BCC}" type="pres">
      <dgm:prSet presAssocID="{22FEE150-5880-44A6-A3C9-842B659334DB}" presName="childText" presStyleLbl="bgAcc1" presStyleIdx="4" presStyleCnt="7" custScaleX="241087">
        <dgm:presLayoutVars>
          <dgm:bulletEnabled val="1"/>
        </dgm:presLayoutVars>
      </dgm:prSet>
      <dgm:spPr/>
    </dgm:pt>
    <dgm:pt modelId="{9BDD8146-19DF-4950-BAB2-20FE0AFAAB6D}" type="pres">
      <dgm:prSet presAssocID="{B71C652D-C72E-441F-98AB-851A8D0B7E2E}" presName="Name13" presStyleLbl="parChTrans1D2" presStyleIdx="5" presStyleCnt="7"/>
      <dgm:spPr/>
    </dgm:pt>
    <dgm:pt modelId="{42A39F6F-25E9-4186-98D4-B54A6E0E8F08}" type="pres">
      <dgm:prSet presAssocID="{027D6E6A-004E-42B9-87D5-E1CC203728D1}" presName="childText" presStyleLbl="bgAcc1" presStyleIdx="5" presStyleCnt="7" custScaleX="241088">
        <dgm:presLayoutVars>
          <dgm:bulletEnabled val="1"/>
        </dgm:presLayoutVars>
      </dgm:prSet>
      <dgm:spPr/>
    </dgm:pt>
    <dgm:pt modelId="{2DE3030C-C429-40C4-8822-A1FE0FBAE6FF}" type="pres">
      <dgm:prSet presAssocID="{688B380B-381D-49E9-9B4E-4292D69F9959}" presName="Name13" presStyleLbl="parChTrans1D2" presStyleIdx="6" presStyleCnt="7"/>
      <dgm:spPr/>
    </dgm:pt>
    <dgm:pt modelId="{F64355CE-81B1-4B85-BBA7-8C49CD891A2A}" type="pres">
      <dgm:prSet presAssocID="{08F0F0A9-8E0D-4888-8742-2FD90CFFF5CC}" presName="childText" presStyleLbl="bgAcc1" presStyleIdx="6" presStyleCnt="7" custScaleX="246548">
        <dgm:presLayoutVars>
          <dgm:bulletEnabled val="1"/>
        </dgm:presLayoutVars>
      </dgm:prSet>
      <dgm:spPr/>
    </dgm:pt>
  </dgm:ptLst>
  <dgm:cxnLst>
    <dgm:cxn modelId="{04E29905-6104-44F7-98B1-BEB079B1B32B}" type="presOf" srcId="{0BA37D81-FB5E-497F-BDB1-F47AE4EF43DB}" destId="{19C0D508-9A24-4373-ABCF-45E96C904F11}" srcOrd="0" destOrd="0" presId="urn:microsoft.com/office/officeart/2005/8/layout/hierarchy3"/>
    <dgm:cxn modelId="{C08C8207-4D31-4D84-95DB-6C8B020ADD81}" srcId="{44555980-84DA-4959-8ADD-3ED0539FFA74}" destId="{9BA1392D-1FC3-44B5-B62A-F1F766955665}" srcOrd="1" destOrd="0" parTransId="{C045A0A0-DABD-4861-AF96-D75AA3BE1515}" sibTransId="{81C6A64C-2F9E-4B8A-AA3A-BF1676F27D62}"/>
    <dgm:cxn modelId="{459DBF0D-53A3-44F8-A521-80164DF91A72}" srcId="{0BA37D81-FB5E-497F-BDB1-F47AE4EF43DB}" destId="{027D6E6A-004E-42B9-87D5-E1CC203728D1}" srcOrd="2" destOrd="0" parTransId="{B71C652D-C72E-441F-98AB-851A8D0B7E2E}" sibTransId="{2F02D8ED-1BB2-4466-9257-D35ACF470B9D}"/>
    <dgm:cxn modelId="{85930B0F-90BC-424F-B94A-607A766D55EE}" srcId="{0BA37D81-FB5E-497F-BDB1-F47AE4EF43DB}" destId="{22FEE150-5880-44A6-A3C9-842B659334DB}" srcOrd="1" destOrd="0" parTransId="{8BA5A377-13CE-4672-A5BF-E4C829BD32F7}" sibTransId="{8075B655-71D6-405A-9B6D-19F10ED42EF4}"/>
    <dgm:cxn modelId="{0300C316-988B-403A-B475-58472234094C}" type="presOf" srcId="{9DCC6E5B-5B9F-476F-B32C-C6BFBCDC68E1}" destId="{FA46F276-3E84-4549-BECD-ADF12FF9C951}" srcOrd="0" destOrd="0" presId="urn:microsoft.com/office/officeart/2005/8/layout/hierarchy3"/>
    <dgm:cxn modelId="{D55EF518-029A-4D98-A2D9-04A577F7162F}" type="presOf" srcId="{08F0F0A9-8E0D-4888-8742-2FD90CFFF5CC}" destId="{F64355CE-81B1-4B85-BBA7-8C49CD891A2A}" srcOrd="0" destOrd="0" presId="urn:microsoft.com/office/officeart/2005/8/layout/hierarchy3"/>
    <dgm:cxn modelId="{7954CD1A-EBA8-417B-926E-5222CA46671A}" srcId="{129BD829-776C-47D9-A866-6F79461690A1}" destId="{44555980-84DA-4959-8ADD-3ED0539FFA74}" srcOrd="0" destOrd="0" parTransId="{21169786-2089-41AB-8E7B-D626AE923485}" sibTransId="{1BCA61CF-404F-497E-B3F4-229256FD992F}"/>
    <dgm:cxn modelId="{2120CC25-544A-42BB-9B7E-777E340ACAD2}" type="presOf" srcId="{A1028692-491A-45B8-B2CA-4FDA9BFE2F79}" destId="{C3C7EEA2-62BB-4E78-ABA3-A95006A7DC73}" srcOrd="0" destOrd="0" presId="urn:microsoft.com/office/officeart/2005/8/layout/hierarchy3"/>
    <dgm:cxn modelId="{5350A72A-58D4-4C25-9286-905D6C53A72B}" srcId="{0BA37D81-FB5E-497F-BDB1-F47AE4EF43DB}" destId="{67618E40-2B6C-4435-AABD-9EE3500A843B}" srcOrd="0" destOrd="0" parTransId="{DD891D5E-A2B8-4FC2-941E-C97591829747}" sibTransId="{CD37B897-46AB-43A4-8228-6BF772BCDDA3}"/>
    <dgm:cxn modelId="{2428E53C-FAD0-491C-B292-EACDE82E54FF}" type="presOf" srcId="{67618E40-2B6C-4435-AABD-9EE3500A843B}" destId="{F8287748-A20C-4D04-ACBF-9EBA67A37E44}" srcOrd="0" destOrd="0" presId="urn:microsoft.com/office/officeart/2005/8/layout/hierarchy3"/>
    <dgm:cxn modelId="{52395342-EE25-4614-8F53-7B1AC4C7FE0E}" type="presOf" srcId="{8BA5A377-13CE-4672-A5BF-E4C829BD32F7}" destId="{F21C73B4-69A0-4507-91DF-CC1614CB14B6}" srcOrd="0" destOrd="0" presId="urn:microsoft.com/office/officeart/2005/8/layout/hierarchy3"/>
    <dgm:cxn modelId="{5A9B7364-337C-419E-8089-A1852AD956ED}" type="presOf" srcId="{9BA1392D-1FC3-44B5-B62A-F1F766955665}" destId="{E1C41673-84A3-4110-8828-F1F634613D3A}" srcOrd="0" destOrd="0" presId="urn:microsoft.com/office/officeart/2005/8/layout/hierarchy3"/>
    <dgm:cxn modelId="{147EB364-06EB-49A7-92B3-26AF194F635C}" type="presOf" srcId="{C045A0A0-DABD-4861-AF96-D75AA3BE1515}" destId="{A856351C-C867-4781-A8B5-6053227F42C1}" srcOrd="0" destOrd="0" presId="urn:microsoft.com/office/officeart/2005/8/layout/hierarchy3"/>
    <dgm:cxn modelId="{3D9FE847-EC3F-4CFE-8AEB-EE716B19F0F0}" srcId="{129BD829-776C-47D9-A866-6F79461690A1}" destId="{0BA37D81-FB5E-497F-BDB1-F47AE4EF43DB}" srcOrd="1" destOrd="0" parTransId="{0D5F6EE0-3C70-4EEB-9AFB-ED082CBE876D}" sibTransId="{3F5F009C-794C-497F-BB8E-3B08A06FFBE0}"/>
    <dgm:cxn modelId="{0D51B970-26B1-4430-AEE2-456E7D788AF0}" type="presOf" srcId="{44555980-84DA-4959-8ADD-3ED0539FFA74}" destId="{F25AF226-1445-456B-8DF4-279F816C6243}" srcOrd="1" destOrd="0" presId="urn:microsoft.com/office/officeart/2005/8/layout/hierarchy3"/>
    <dgm:cxn modelId="{EAEB2557-D313-42C0-A9B6-13BCE4E9F848}" type="presOf" srcId="{D1A3CB73-02D3-4270-95E5-C63E96965029}" destId="{754B4B69-5ED5-45C3-8EAD-38AFF9885628}" srcOrd="0" destOrd="0" presId="urn:microsoft.com/office/officeart/2005/8/layout/hierarchy3"/>
    <dgm:cxn modelId="{D9B4938F-A183-48BD-9AD0-CDA1C1ADF15D}" type="presOf" srcId="{61C9AC48-E071-49B5-8A46-9FDA46F876C2}" destId="{506A0A82-4002-4159-B33A-D729E1B49087}" srcOrd="0" destOrd="0" presId="urn:microsoft.com/office/officeart/2005/8/layout/hierarchy3"/>
    <dgm:cxn modelId="{7A69A892-4993-4936-B6F3-652BF206F161}" type="presOf" srcId="{B71C652D-C72E-441F-98AB-851A8D0B7E2E}" destId="{9BDD8146-19DF-4950-BAB2-20FE0AFAAB6D}" srcOrd="0" destOrd="0" presId="urn:microsoft.com/office/officeart/2005/8/layout/hierarchy3"/>
    <dgm:cxn modelId="{119FCB96-A687-4818-8770-AA2B55543709}" srcId="{44555980-84DA-4959-8ADD-3ED0539FFA74}" destId="{61C9AC48-E071-49B5-8A46-9FDA46F876C2}" srcOrd="0" destOrd="0" parTransId="{A1028692-491A-45B8-B2CA-4FDA9BFE2F79}" sibTransId="{19A4FE5B-9D80-489C-BC1A-9D0FE93591FA}"/>
    <dgm:cxn modelId="{CAA8C3AE-468E-4F40-B6C3-FFCFFB66BBBB}" type="presOf" srcId="{DD891D5E-A2B8-4FC2-941E-C97591829747}" destId="{7D671FC9-9331-485A-9075-8E02ACC0EED4}" srcOrd="0" destOrd="0" presId="urn:microsoft.com/office/officeart/2005/8/layout/hierarchy3"/>
    <dgm:cxn modelId="{FE3A09BC-20EE-47E0-8BFE-9B62DE1177E1}" type="presOf" srcId="{027D6E6A-004E-42B9-87D5-E1CC203728D1}" destId="{42A39F6F-25E9-4186-98D4-B54A6E0E8F08}" srcOrd="0" destOrd="0" presId="urn:microsoft.com/office/officeart/2005/8/layout/hierarchy3"/>
    <dgm:cxn modelId="{D851DFC4-F599-449D-A354-3BEC7EA53BD7}" type="presOf" srcId="{22FEE150-5880-44A6-A3C9-842B659334DB}" destId="{D074EBBC-E86F-42FE-91F7-D83C9C916BCC}" srcOrd="0" destOrd="0" presId="urn:microsoft.com/office/officeart/2005/8/layout/hierarchy3"/>
    <dgm:cxn modelId="{B592FECC-14EF-4BF6-B133-639E937721EA}" srcId="{44555980-84DA-4959-8ADD-3ED0539FFA74}" destId="{9DCC6E5B-5B9F-476F-B32C-C6BFBCDC68E1}" srcOrd="2" destOrd="0" parTransId="{D1A3CB73-02D3-4270-95E5-C63E96965029}" sibTransId="{1D9318A6-1EA3-48BD-8977-CE263DB2FEB2}"/>
    <dgm:cxn modelId="{41586AD7-F670-4051-AC99-742A499F68A8}" type="presOf" srcId="{688B380B-381D-49E9-9B4E-4292D69F9959}" destId="{2DE3030C-C429-40C4-8822-A1FE0FBAE6FF}" srcOrd="0" destOrd="0" presId="urn:microsoft.com/office/officeart/2005/8/layout/hierarchy3"/>
    <dgm:cxn modelId="{DF6EDEDE-3606-4200-9341-5DB3962686AB}" type="presOf" srcId="{0BA37D81-FB5E-497F-BDB1-F47AE4EF43DB}" destId="{EDBA7A6F-0623-409F-B2ED-06C0F1BD6392}" srcOrd="1" destOrd="0" presId="urn:microsoft.com/office/officeart/2005/8/layout/hierarchy3"/>
    <dgm:cxn modelId="{CAE77AE2-E45B-47A5-92BF-83859DEFFD0B}" srcId="{0BA37D81-FB5E-497F-BDB1-F47AE4EF43DB}" destId="{08F0F0A9-8E0D-4888-8742-2FD90CFFF5CC}" srcOrd="3" destOrd="0" parTransId="{688B380B-381D-49E9-9B4E-4292D69F9959}" sibTransId="{017EB195-A5CE-4020-B7C2-A8EE0CE49A39}"/>
    <dgm:cxn modelId="{70E7CFF3-1FB2-4BCA-8BA1-4F2C32540F64}" type="presOf" srcId="{129BD829-776C-47D9-A866-6F79461690A1}" destId="{16575829-6D08-49AE-A158-D804C878B6F4}" srcOrd="0" destOrd="0" presId="urn:microsoft.com/office/officeart/2005/8/layout/hierarchy3"/>
    <dgm:cxn modelId="{6D2A5FF6-49DC-4A18-B3A7-4A5C7D7E3908}" type="presOf" srcId="{44555980-84DA-4959-8ADD-3ED0539FFA74}" destId="{04975C4D-1622-468E-8C48-680D6407C567}" srcOrd="0" destOrd="0" presId="urn:microsoft.com/office/officeart/2005/8/layout/hierarchy3"/>
    <dgm:cxn modelId="{D596DF3B-B33A-473C-A9F5-E5ADE92EBC77}" type="presParOf" srcId="{16575829-6D08-49AE-A158-D804C878B6F4}" destId="{40B071C5-4B98-4B5C-B296-DCC721A7884F}" srcOrd="0" destOrd="0" presId="urn:microsoft.com/office/officeart/2005/8/layout/hierarchy3"/>
    <dgm:cxn modelId="{5604F9BF-B453-4A4C-B98C-36426B6530BF}" type="presParOf" srcId="{40B071C5-4B98-4B5C-B296-DCC721A7884F}" destId="{38DCA49A-7340-45A0-882F-56A4C09E1E2A}" srcOrd="0" destOrd="0" presId="urn:microsoft.com/office/officeart/2005/8/layout/hierarchy3"/>
    <dgm:cxn modelId="{639124D9-DC2C-4685-88B0-E6CFB775C393}" type="presParOf" srcId="{38DCA49A-7340-45A0-882F-56A4C09E1E2A}" destId="{04975C4D-1622-468E-8C48-680D6407C567}" srcOrd="0" destOrd="0" presId="urn:microsoft.com/office/officeart/2005/8/layout/hierarchy3"/>
    <dgm:cxn modelId="{33EF77A8-8E68-4462-8AA7-B1192FDC6CB2}" type="presParOf" srcId="{38DCA49A-7340-45A0-882F-56A4C09E1E2A}" destId="{F25AF226-1445-456B-8DF4-279F816C6243}" srcOrd="1" destOrd="0" presId="urn:microsoft.com/office/officeart/2005/8/layout/hierarchy3"/>
    <dgm:cxn modelId="{82AABFDA-B0A1-40A9-9CFF-C50FED822585}" type="presParOf" srcId="{40B071C5-4B98-4B5C-B296-DCC721A7884F}" destId="{A1C9BB78-6407-4D2C-A36B-53F652385848}" srcOrd="1" destOrd="0" presId="urn:microsoft.com/office/officeart/2005/8/layout/hierarchy3"/>
    <dgm:cxn modelId="{3F6A8C71-78B2-4A9C-A41A-4B4BC6271A14}" type="presParOf" srcId="{A1C9BB78-6407-4D2C-A36B-53F652385848}" destId="{C3C7EEA2-62BB-4E78-ABA3-A95006A7DC73}" srcOrd="0" destOrd="0" presId="urn:microsoft.com/office/officeart/2005/8/layout/hierarchy3"/>
    <dgm:cxn modelId="{926DE34E-606F-4AA8-81D6-05423B1060C9}" type="presParOf" srcId="{A1C9BB78-6407-4D2C-A36B-53F652385848}" destId="{506A0A82-4002-4159-B33A-D729E1B49087}" srcOrd="1" destOrd="0" presId="urn:microsoft.com/office/officeart/2005/8/layout/hierarchy3"/>
    <dgm:cxn modelId="{B2EF6BB7-7324-45BF-855C-9AE2CA855442}" type="presParOf" srcId="{A1C9BB78-6407-4D2C-A36B-53F652385848}" destId="{A856351C-C867-4781-A8B5-6053227F42C1}" srcOrd="2" destOrd="0" presId="urn:microsoft.com/office/officeart/2005/8/layout/hierarchy3"/>
    <dgm:cxn modelId="{98828504-0B0F-4F1D-AFCE-6569F91DB29E}" type="presParOf" srcId="{A1C9BB78-6407-4D2C-A36B-53F652385848}" destId="{E1C41673-84A3-4110-8828-F1F634613D3A}" srcOrd="3" destOrd="0" presId="urn:microsoft.com/office/officeart/2005/8/layout/hierarchy3"/>
    <dgm:cxn modelId="{D39520B9-7D78-4997-9056-665200A307B3}" type="presParOf" srcId="{A1C9BB78-6407-4D2C-A36B-53F652385848}" destId="{754B4B69-5ED5-45C3-8EAD-38AFF9885628}" srcOrd="4" destOrd="0" presId="urn:microsoft.com/office/officeart/2005/8/layout/hierarchy3"/>
    <dgm:cxn modelId="{8032053B-725F-40F5-A8CA-FA37F3F85C6A}" type="presParOf" srcId="{A1C9BB78-6407-4D2C-A36B-53F652385848}" destId="{FA46F276-3E84-4549-BECD-ADF12FF9C951}" srcOrd="5" destOrd="0" presId="urn:microsoft.com/office/officeart/2005/8/layout/hierarchy3"/>
    <dgm:cxn modelId="{B84BB8AE-7C91-49C1-B545-7AE2E2EEB670}" type="presParOf" srcId="{16575829-6D08-49AE-A158-D804C878B6F4}" destId="{E62E9EB0-F30F-4408-9F77-80B6028D4DDB}" srcOrd="1" destOrd="0" presId="urn:microsoft.com/office/officeart/2005/8/layout/hierarchy3"/>
    <dgm:cxn modelId="{5182DEF2-3141-45D7-838D-B1A347CAABBF}" type="presParOf" srcId="{E62E9EB0-F30F-4408-9F77-80B6028D4DDB}" destId="{58CDC8A4-3A9F-4A75-8DD9-8F71550A1C3B}" srcOrd="0" destOrd="0" presId="urn:microsoft.com/office/officeart/2005/8/layout/hierarchy3"/>
    <dgm:cxn modelId="{F4C77A2E-0798-4E52-8C57-AE99D2547CB1}" type="presParOf" srcId="{58CDC8A4-3A9F-4A75-8DD9-8F71550A1C3B}" destId="{19C0D508-9A24-4373-ABCF-45E96C904F11}" srcOrd="0" destOrd="0" presId="urn:microsoft.com/office/officeart/2005/8/layout/hierarchy3"/>
    <dgm:cxn modelId="{4E01611D-047A-446E-80D9-8ADEBD157D04}" type="presParOf" srcId="{58CDC8A4-3A9F-4A75-8DD9-8F71550A1C3B}" destId="{EDBA7A6F-0623-409F-B2ED-06C0F1BD6392}" srcOrd="1" destOrd="0" presId="urn:microsoft.com/office/officeart/2005/8/layout/hierarchy3"/>
    <dgm:cxn modelId="{EDA45CC1-8816-4D59-91AD-92131CC0C78C}" type="presParOf" srcId="{E62E9EB0-F30F-4408-9F77-80B6028D4DDB}" destId="{34F64B96-3265-4960-BAB0-7453D51A69CF}" srcOrd="1" destOrd="0" presId="urn:microsoft.com/office/officeart/2005/8/layout/hierarchy3"/>
    <dgm:cxn modelId="{E67FE3B7-7757-4DD6-A3E6-FCDF3D718F3C}" type="presParOf" srcId="{34F64B96-3265-4960-BAB0-7453D51A69CF}" destId="{7D671FC9-9331-485A-9075-8E02ACC0EED4}" srcOrd="0" destOrd="0" presId="urn:microsoft.com/office/officeart/2005/8/layout/hierarchy3"/>
    <dgm:cxn modelId="{D1AC766A-EFD5-4AA5-84F9-09588C24A497}" type="presParOf" srcId="{34F64B96-3265-4960-BAB0-7453D51A69CF}" destId="{F8287748-A20C-4D04-ACBF-9EBA67A37E44}" srcOrd="1" destOrd="0" presId="urn:microsoft.com/office/officeart/2005/8/layout/hierarchy3"/>
    <dgm:cxn modelId="{B1EB5DD3-9F84-43B3-8407-3BCFA0431F4A}" type="presParOf" srcId="{34F64B96-3265-4960-BAB0-7453D51A69CF}" destId="{F21C73B4-69A0-4507-91DF-CC1614CB14B6}" srcOrd="2" destOrd="0" presId="urn:microsoft.com/office/officeart/2005/8/layout/hierarchy3"/>
    <dgm:cxn modelId="{302297B7-140C-4F6A-98AB-D46A0F5679AB}" type="presParOf" srcId="{34F64B96-3265-4960-BAB0-7453D51A69CF}" destId="{D074EBBC-E86F-42FE-91F7-D83C9C916BCC}" srcOrd="3" destOrd="0" presId="urn:microsoft.com/office/officeart/2005/8/layout/hierarchy3"/>
    <dgm:cxn modelId="{08F814F2-0E99-44B3-80EA-C48406976781}" type="presParOf" srcId="{34F64B96-3265-4960-BAB0-7453D51A69CF}" destId="{9BDD8146-19DF-4950-BAB2-20FE0AFAAB6D}" srcOrd="4" destOrd="0" presId="urn:microsoft.com/office/officeart/2005/8/layout/hierarchy3"/>
    <dgm:cxn modelId="{717F3BCD-83C2-409D-94F7-307F51E57F4A}" type="presParOf" srcId="{34F64B96-3265-4960-BAB0-7453D51A69CF}" destId="{42A39F6F-25E9-4186-98D4-B54A6E0E8F08}" srcOrd="5" destOrd="0" presId="urn:microsoft.com/office/officeart/2005/8/layout/hierarchy3"/>
    <dgm:cxn modelId="{F61DE2D2-E8BD-434A-8241-B6A43973C095}" type="presParOf" srcId="{34F64B96-3265-4960-BAB0-7453D51A69CF}" destId="{2DE3030C-C429-40C4-8822-A1FE0FBAE6FF}" srcOrd="6" destOrd="0" presId="urn:microsoft.com/office/officeart/2005/8/layout/hierarchy3"/>
    <dgm:cxn modelId="{CBAAF373-EBB4-40FF-8DF9-A7678A8D02D8}" type="presParOf" srcId="{34F64B96-3265-4960-BAB0-7453D51A69CF}" destId="{F64355CE-81B1-4B85-BBA7-8C49CD891A2A}"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34C62F-59E6-4660-97A9-E39FB9064027}" type="doc">
      <dgm:prSet loTypeId="urn:microsoft.com/office/officeart/2005/8/layout/hierarchy3" loCatId="hierarchy" qsTypeId="urn:microsoft.com/office/officeart/2005/8/quickstyle/simple1" qsCatId="simple" csTypeId="urn:microsoft.com/office/officeart/2005/8/colors/accent4_2" csCatId="accent4" phldr="1"/>
      <dgm:spPr/>
      <dgm:t>
        <a:bodyPr/>
        <a:lstStyle/>
        <a:p>
          <a:endParaRPr lang="hu-HU"/>
        </a:p>
      </dgm:t>
    </dgm:pt>
    <dgm:pt modelId="{6BA01210-85A0-4836-A78B-85C20E6A8452}">
      <dgm:prSet custT="1"/>
      <dgm:spPr/>
      <dgm:t>
        <a:bodyPr/>
        <a:lstStyle/>
        <a:p>
          <a:pPr rtl="0"/>
          <a:r>
            <a:rPr lang="hu-HU" sz="2000" dirty="0"/>
            <a:t>Szerverek</a:t>
          </a:r>
        </a:p>
      </dgm:t>
    </dgm:pt>
    <dgm:pt modelId="{FC70086B-8019-4D3D-99F7-CF69F2097452}" type="parTrans" cxnId="{0FB74E3B-0749-452B-BFBB-47261AD542E8}">
      <dgm:prSet/>
      <dgm:spPr/>
      <dgm:t>
        <a:bodyPr/>
        <a:lstStyle/>
        <a:p>
          <a:endParaRPr lang="hu-HU"/>
        </a:p>
      </dgm:t>
    </dgm:pt>
    <dgm:pt modelId="{D3CFEBE0-D63D-4485-B559-B95CD4E86679}" type="sibTrans" cxnId="{0FB74E3B-0749-452B-BFBB-47261AD542E8}">
      <dgm:prSet/>
      <dgm:spPr/>
      <dgm:t>
        <a:bodyPr/>
        <a:lstStyle/>
        <a:p>
          <a:endParaRPr lang="hu-HU"/>
        </a:p>
      </dgm:t>
    </dgm:pt>
    <dgm:pt modelId="{C3ED5EA8-AF60-437B-9679-42E62A4A59E0}">
      <dgm:prSet custT="1"/>
      <dgm:spPr/>
      <dgm:t>
        <a:bodyPr/>
        <a:lstStyle/>
        <a:p>
          <a:pPr rtl="0"/>
          <a:r>
            <a:rPr lang="hu-HU" sz="1800" dirty="0"/>
            <a:t>Erőforrás megosztás, hardverköltség csökkentés</a:t>
          </a:r>
        </a:p>
      </dgm:t>
    </dgm:pt>
    <dgm:pt modelId="{A7CD7C45-EF44-41D3-B571-776E05247F48}" type="parTrans" cxnId="{20DD0874-032C-4931-A3CF-EFF003FEDF04}">
      <dgm:prSet/>
      <dgm:spPr/>
      <dgm:t>
        <a:bodyPr/>
        <a:lstStyle/>
        <a:p>
          <a:endParaRPr lang="hu-HU"/>
        </a:p>
      </dgm:t>
    </dgm:pt>
    <dgm:pt modelId="{D6EF71F9-F17C-40BD-BC8E-0C08C071BA37}" type="sibTrans" cxnId="{20DD0874-032C-4931-A3CF-EFF003FEDF04}">
      <dgm:prSet/>
      <dgm:spPr/>
      <dgm:t>
        <a:bodyPr/>
        <a:lstStyle/>
        <a:p>
          <a:endParaRPr lang="hu-HU"/>
        </a:p>
      </dgm:t>
    </dgm:pt>
    <dgm:pt modelId="{B553D60E-4954-48F4-8C33-D12FF471BDC4}">
      <dgm:prSet custT="1"/>
      <dgm:spPr/>
      <dgm:t>
        <a:bodyPr/>
        <a:lstStyle/>
        <a:p>
          <a:pPr rtl="0"/>
          <a:r>
            <a:rPr lang="hu-HU" sz="1800" dirty="0"/>
            <a:t>Energiatakarékosság, terhelésfüggő átcsoportosítás</a:t>
          </a:r>
        </a:p>
      </dgm:t>
    </dgm:pt>
    <dgm:pt modelId="{9BDAAAF8-E546-4571-97AE-058D232B6A57}" type="parTrans" cxnId="{EAAD2F73-FAC0-410C-BA04-A50D5D9432B4}">
      <dgm:prSet/>
      <dgm:spPr/>
      <dgm:t>
        <a:bodyPr/>
        <a:lstStyle/>
        <a:p>
          <a:endParaRPr lang="hu-HU"/>
        </a:p>
      </dgm:t>
    </dgm:pt>
    <dgm:pt modelId="{F0AEF9FC-EEA2-46F2-9D34-A35DD6F157BD}" type="sibTrans" cxnId="{EAAD2F73-FAC0-410C-BA04-A50D5D9432B4}">
      <dgm:prSet/>
      <dgm:spPr/>
      <dgm:t>
        <a:bodyPr/>
        <a:lstStyle/>
        <a:p>
          <a:endParaRPr lang="hu-HU"/>
        </a:p>
      </dgm:t>
    </dgm:pt>
    <dgm:pt modelId="{B16447A5-5D89-42C7-B25C-C714564BC69A}">
      <dgm:prSet custT="1"/>
      <dgm:spPr/>
      <dgm:t>
        <a:bodyPr/>
        <a:lstStyle/>
        <a:p>
          <a:pPr rtl="0"/>
          <a:r>
            <a:rPr lang="hu-HU" sz="1800" dirty="0"/>
            <a:t>Könnyű erőforrás átrendezés („kéne nekem most gyorsan még 4GB RAM és még 2 processzormag a gépembe…” </a:t>
          </a:r>
        </a:p>
      </dgm:t>
    </dgm:pt>
    <dgm:pt modelId="{C9CAEB8B-0982-442C-936E-803CF21387BF}" type="parTrans" cxnId="{40518D5A-F4C0-4333-8714-0C41180B30AE}">
      <dgm:prSet/>
      <dgm:spPr/>
      <dgm:t>
        <a:bodyPr/>
        <a:lstStyle/>
        <a:p>
          <a:endParaRPr lang="hu-HU"/>
        </a:p>
      </dgm:t>
    </dgm:pt>
    <dgm:pt modelId="{D8594668-7EC7-4A7D-A8F8-38A2DAC134F9}" type="sibTrans" cxnId="{40518D5A-F4C0-4333-8714-0C41180B30AE}">
      <dgm:prSet/>
      <dgm:spPr/>
      <dgm:t>
        <a:bodyPr/>
        <a:lstStyle/>
        <a:p>
          <a:endParaRPr lang="hu-HU"/>
        </a:p>
      </dgm:t>
    </dgm:pt>
    <dgm:pt modelId="{B9261F4A-A414-4A06-B824-8D1143030004}">
      <dgm:prSet custT="1"/>
      <dgm:spPr/>
      <dgm:t>
        <a:bodyPr/>
        <a:lstStyle/>
        <a:p>
          <a:pPr rtl="0"/>
          <a:r>
            <a:rPr lang="hu-HU" sz="1800" dirty="0"/>
            <a:t>Ideiglenes tesztkörnyezetek gyors kiépítése („…és még két ugyanilyen gép is kéne, de csak a jövő hétig”)</a:t>
          </a:r>
        </a:p>
      </dgm:t>
    </dgm:pt>
    <dgm:pt modelId="{1809ED73-FB42-483A-B2EF-37AB3DD73B99}" type="parTrans" cxnId="{2D99EEB8-6332-4DBC-A901-6C03B950C721}">
      <dgm:prSet/>
      <dgm:spPr/>
      <dgm:t>
        <a:bodyPr/>
        <a:lstStyle/>
        <a:p>
          <a:endParaRPr lang="hu-HU"/>
        </a:p>
      </dgm:t>
    </dgm:pt>
    <dgm:pt modelId="{386E2C03-FE7F-4E86-A499-46AD97719E62}" type="sibTrans" cxnId="{2D99EEB8-6332-4DBC-A901-6C03B950C721}">
      <dgm:prSet/>
      <dgm:spPr/>
      <dgm:t>
        <a:bodyPr/>
        <a:lstStyle/>
        <a:p>
          <a:endParaRPr lang="hu-HU"/>
        </a:p>
      </dgm:t>
    </dgm:pt>
    <dgm:pt modelId="{B992D1AB-E944-476C-8E2D-E8B0B88ADE77}">
      <dgm:prSet custT="1"/>
      <dgm:spPr/>
      <dgm:t>
        <a:bodyPr/>
        <a:lstStyle/>
        <a:p>
          <a:pPr rtl="0"/>
          <a:r>
            <a:rPr lang="hu-HU" sz="1800" dirty="0"/>
            <a:t>Életciklus kezelés - szerverek könnyű létrehozása, kezelése, mentése, üzembiztos működtetése, nyilvántartása</a:t>
          </a:r>
        </a:p>
      </dgm:t>
    </dgm:pt>
    <dgm:pt modelId="{9FD73864-972D-42B2-B632-59EA7DA1A0AD}" type="parTrans" cxnId="{CDA48BB6-4A0C-41E7-8FBB-CFD5787FD910}">
      <dgm:prSet/>
      <dgm:spPr/>
      <dgm:t>
        <a:bodyPr/>
        <a:lstStyle/>
        <a:p>
          <a:endParaRPr lang="hu-HU"/>
        </a:p>
      </dgm:t>
    </dgm:pt>
    <dgm:pt modelId="{5F735AAB-DDA3-4BFF-98EE-B93D52F06A18}" type="sibTrans" cxnId="{CDA48BB6-4A0C-41E7-8FBB-CFD5787FD910}">
      <dgm:prSet/>
      <dgm:spPr/>
      <dgm:t>
        <a:bodyPr/>
        <a:lstStyle/>
        <a:p>
          <a:endParaRPr lang="hu-HU"/>
        </a:p>
      </dgm:t>
    </dgm:pt>
    <dgm:pt modelId="{C8C4F67C-8B31-4790-B96A-4AC828A5B957}">
      <dgm:prSet custT="1"/>
      <dgm:spPr/>
      <dgm:t>
        <a:bodyPr/>
        <a:lstStyle/>
        <a:p>
          <a:pPr rtl="0"/>
          <a:r>
            <a:rPr lang="hu-HU" sz="1800" dirty="0" err="1"/>
            <a:t>Desktop</a:t>
          </a:r>
          <a:r>
            <a:rPr lang="hu-HU" sz="1800" dirty="0"/>
            <a:t> gépek kiváltása szerveren futó virtuális gépekkel – nem kell </a:t>
          </a:r>
          <a:r>
            <a:rPr lang="hu-HU" sz="1800" dirty="0" err="1"/>
            <a:t>desktop</a:t>
          </a:r>
          <a:r>
            <a:rPr lang="hu-HU" sz="1800" dirty="0"/>
            <a:t> gépeket menedzselni (VDI)</a:t>
          </a:r>
        </a:p>
      </dgm:t>
    </dgm:pt>
    <dgm:pt modelId="{29B1FD4D-3CA6-4DDB-A615-53922FF216CB}" type="parTrans" cxnId="{E06B7935-41CD-4509-A25E-A7A58A10EAC0}">
      <dgm:prSet/>
      <dgm:spPr/>
      <dgm:t>
        <a:bodyPr/>
        <a:lstStyle/>
        <a:p>
          <a:endParaRPr lang="hu-HU"/>
        </a:p>
      </dgm:t>
    </dgm:pt>
    <dgm:pt modelId="{7C906742-220D-4098-BB06-8E4FF297B960}" type="sibTrans" cxnId="{E06B7935-41CD-4509-A25E-A7A58A10EAC0}">
      <dgm:prSet/>
      <dgm:spPr/>
      <dgm:t>
        <a:bodyPr/>
        <a:lstStyle/>
        <a:p>
          <a:endParaRPr lang="hu-HU"/>
        </a:p>
      </dgm:t>
    </dgm:pt>
    <dgm:pt modelId="{82DA56D6-5815-45CA-9A40-9429CAA8748B}">
      <dgm:prSet custT="1"/>
      <dgm:spPr/>
      <dgm:t>
        <a:bodyPr/>
        <a:lstStyle/>
        <a:p>
          <a:pPr rtl="0"/>
          <a:r>
            <a:rPr lang="hu-HU" sz="2000" dirty="0"/>
            <a:t>Mobil / beágyazott</a:t>
          </a:r>
        </a:p>
      </dgm:t>
    </dgm:pt>
    <dgm:pt modelId="{03E561C0-BC75-4158-AB07-6903500E4B26}" type="parTrans" cxnId="{926A0E09-0CDD-44A9-80F8-DCA8A29E96AA}">
      <dgm:prSet/>
      <dgm:spPr/>
      <dgm:t>
        <a:bodyPr/>
        <a:lstStyle/>
        <a:p>
          <a:endParaRPr lang="hu-HU"/>
        </a:p>
      </dgm:t>
    </dgm:pt>
    <dgm:pt modelId="{280EE1FC-BCE8-49D1-A450-45F3CA670269}" type="sibTrans" cxnId="{926A0E09-0CDD-44A9-80F8-DCA8A29E96AA}">
      <dgm:prSet/>
      <dgm:spPr/>
      <dgm:t>
        <a:bodyPr/>
        <a:lstStyle/>
        <a:p>
          <a:endParaRPr lang="hu-HU"/>
        </a:p>
      </dgm:t>
    </dgm:pt>
    <dgm:pt modelId="{4998578A-AAA3-441C-B9F4-02BA5C47DBC7}">
      <dgm:prSet/>
      <dgm:spPr/>
      <dgm:t>
        <a:bodyPr/>
        <a:lstStyle/>
        <a:p>
          <a:pPr rtl="0"/>
          <a:r>
            <a:rPr lang="hu-HU" dirty="0"/>
            <a:t>Kritikus feladatok szétválasztása, üzembiztosság, biztonság</a:t>
          </a:r>
        </a:p>
      </dgm:t>
    </dgm:pt>
    <dgm:pt modelId="{9F74F149-9E4D-41AC-9968-A77453CE12E8}" type="parTrans" cxnId="{541FD49C-3B50-4668-851C-71C201B505E1}">
      <dgm:prSet/>
      <dgm:spPr/>
      <dgm:t>
        <a:bodyPr/>
        <a:lstStyle/>
        <a:p>
          <a:endParaRPr lang="hu-HU"/>
        </a:p>
      </dgm:t>
    </dgm:pt>
    <dgm:pt modelId="{02987271-F87B-48D8-A994-EC3EAF9A2367}" type="sibTrans" cxnId="{541FD49C-3B50-4668-851C-71C201B505E1}">
      <dgm:prSet/>
      <dgm:spPr/>
      <dgm:t>
        <a:bodyPr/>
        <a:lstStyle/>
        <a:p>
          <a:endParaRPr lang="hu-HU"/>
        </a:p>
      </dgm:t>
    </dgm:pt>
    <dgm:pt modelId="{110D6A02-1D7D-4739-92AC-B06F3E233690}">
      <dgm:prSet/>
      <dgm:spPr/>
      <dgm:t>
        <a:bodyPr/>
        <a:lstStyle/>
        <a:p>
          <a:pPr rtl="0"/>
          <a:r>
            <a:rPr lang="hu-HU" dirty="0"/>
            <a:t>Mobil eszközök: céges és saját környezet szétválasztása </a:t>
          </a:r>
        </a:p>
      </dgm:t>
    </dgm:pt>
    <dgm:pt modelId="{7BB7614C-912F-4E38-A837-2FE334FE1C25}" type="parTrans" cxnId="{90BF6BB7-8AFD-45A8-8220-92349AF54647}">
      <dgm:prSet/>
      <dgm:spPr/>
      <dgm:t>
        <a:bodyPr/>
        <a:lstStyle/>
        <a:p>
          <a:endParaRPr lang="hu-HU"/>
        </a:p>
      </dgm:t>
    </dgm:pt>
    <dgm:pt modelId="{544FF173-C79C-40B9-B570-05FEFCA6A676}" type="sibTrans" cxnId="{90BF6BB7-8AFD-45A8-8220-92349AF54647}">
      <dgm:prSet/>
      <dgm:spPr/>
      <dgm:t>
        <a:bodyPr/>
        <a:lstStyle/>
        <a:p>
          <a:endParaRPr lang="hu-HU"/>
        </a:p>
      </dgm:t>
    </dgm:pt>
    <dgm:pt modelId="{D765DB09-9323-4F5B-981E-323A2264A601}" type="pres">
      <dgm:prSet presAssocID="{3834C62F-59E6-4660-97A9-E39FB9064027}" presName="diagram" presStyleCnt="0">
        <dgm:presLayoutVars>
          <dgm:chPref val="1"/>
          <dgm:dir/>
          <dgm:animOne val="branch"/>
          <dgm:animLvl val="lvl"/>
          <dgm:resizeHandles/>
        </dgm:presLayoutVars>
      </dgm:prSet>
      <dgm:spPr/>
    </dgm:pt>
    <dgm:pt modelId="{6DD15853-B17E-4447-94AF-A44FB798822C}" type="pres">
      <dgm:prSet presAssocID="{6BA01210-85A0-4836-A78B-85C20E6A8452}" presName="root" presStyleCnt="0"/>
      <dgm:spPr/>
    </dgm:pt>
    <dgm:pt modelId="{3D255F51-0E37-4857-A4CD-4F3B663AF077}" type="pres">
      <dgm:prSet presAssocID="{6BA01210-85A0-4836-A78B-85C20E6A8452}" presName="rootComposite" presStyleCnt="0"/>
      <dgm:spPr/>
    </dgm:pt>
    <dgm:pt modelId="{9498638D-0DB4-4C3D-9667-939B155F8B3D}" type="pres">
      <dgm:prSet presAssocID="{6BA01210-85A0-4836-A78B-85C20E6A8452}" presName="rootText" presStyleLbl="node1" presStyleIdx="0" presStyleCnt="2"/>
      <dgm:spPr/>
    </dgm:pt>
    <dgm:pt modelId="{639B2D8F-0F64-4C11-9DB0-8B0F99103BD5}" type="pres">
      <dgm:prSet presAssocID="{6BA01210-85A0-4836-A78B-85C20E6A8452}" presName="rootConnector" presStyleLbl="node1" presStyleIdx="0" presStyleCnt="2"/>
      <dgm:spPr/>
    </dgm:pt>
    <dgm:pt modelId="{840035C1-F44F-4E7D-8F68-C2EC11E0E7DF}" type="pres">
      <dgm:prSet presAssocID="{6BA01210-85A0-4836-A78B-85C20E6A8452}" presName="childShape" presStyleCnt="0"/>
      <dgm:spPr/>
    </dgm:pt>
    <dgm:pt modelId="{DADBA819-43DB-4000-AEF0-3D2119CC435C}" type="pres">
      <dgm:prSet presAssocID="{A7CD7C45-EF44-41D3-B571-776E05247F48}" presName="Name13" presStyleLbl="parChTrans1D2" presStyleIdx="0" presStyleCnt="8"/>
      <dgm:spPr/>
    </dgm:pt>
    <dgm:pt modelId="{D3D4C942-BF73-4139-A7D7-37A316800629}" type="pres">
      <dgm:prSet presAssocID="{C3ED5EA8-AF60-437B-9679-42E62A4A59E0}" presName="childText" presStyleLbl="bgAcc1" presStyleIdx="0" presStyleCnt="8" custScaleX="543204">
        <dgm:presLayoutVars>
          <dgm:bulletEnabled val="1"/>
        </dgm:presLayoutVars>
      </dgm:prSet>
      <dgm:spPr/>
    </dgm:pt>
    <dgm:pt modelId="{D18AEF4D-3EA9-4601-AD75-A26CB92F70FC}" type="pres">
      <dgm:prSet presAssocID="{9BDAAAF8-E546-4571-97AE-058D232B6A57}" presName="Name13" presStyleLbl="parChTrans1D2" presStyleIdx="1" presStyleCnt="8"/>
      <dgm:spPr/>
    </dgm:pt>
    <dgm:pt modelId="{49960799-EC72-4842-B188-A8350ECDEB81}" type="pres">
      <dgm:prSet presAssocID="{B553D60E-4954-48F4-8C33-D12FF471BDC4}" presName="childText" presStyleLbl="bgAcc1" presStyleIdx="1" presStyleCnt="8" custScaleX="544515">
        <dgm:presLayoutVars>
          <dgm:bulletEnabled val="1"/>
        </dgm:presLayoutVars>
      </dgm:prSet>
      <dgm:spPr/>
    </dgm:pt>
    <dgm:pt modelId="{C0A77480-0FB4-4271-BF0C-65D8E76E9366}" type="pres">
      <dgm:prSet presAssocID="{C9CAEB8B-0982-442C-936E-803CF21387BF}" presName="Name13" presStyleLbl="parChTrans1D2" presStyleIdx="2" presStyleCnt="8"/>
      <dgm:spPr/>
    </dgm:pt>
    <dgm:pt modelId="{4670271C-F5CE-4974-B12D-0D9345B90426}" type="pres">
      <dgm:prSet presAssocID="{B16447A5-5D89-42C7-B25C-C714564BC69A}" presName="childText" presStyleLbl="bgAcc1" presStyleIdx="2" presStyleCnt="8" custScaleX="543206">
        <dgm:presLayoutVars>
          <dgm:bulletEnabled val="1"/>
        </dgm:presLayoutVars>
      </dgm:prSet>
      <dgm:spPr/>
    </dgm:pt>
    <dgm:pt modelId="{B4B5B137-D997-490F-9B93-E3258A38B4E8}" type="pres">
      <dgm:prSet presAssocID="{1809ED73-FB42-483A-B2EF-37AB3DD73B99}" presName="Name13" presStyleLbl="parChTrans1D2" presStyleIdx="3" presStyleCnt="8"/>
      <dgm:spPr/>
    </dgm:pt>
    <dgm:pt modelId="{0876BE81-42BB-4B53-8892-F28051B4ACC0}" type="pres">
      <dgm:prSet presAssocID="{B9261F4A-A414-4A06-B824-8D1143030004}" presName="childText" presStyleLbl="bgAcc1" presStyleIdx="3" presStyleCnt="8" custScaleX="541893">
        <dgm:presLayoutVars>
          <dgm:bulletEnabled val="1"/>
        </dgm:presLayoutVars>
      </dgm:prSet>
      <dgm:spPr/>
    </dgm:pt>
    <dgm:pt modelId="{CDBF661A-0352-460F-89E1-7492199BAEAD}" type="pres">
      <dgm:prSet presAssocID="{9FD73864-972D-42B2-B632-59EA7DA1A0AD}" presName="Name13" presStyleLbl="parChTrans1D2" presStyleIdx="4" presStyleCnt="8"/>
      <dgm:spPr/>
    </dgm:pt>
    <dgm:pt modelId="{7B5D9528-B3FC-4DF8-B6FA-C83DCD61C200}" type="pres">
      <dgm:prSet presAssocID="{B992D1AB-E944-476C-8E2D-E8B0B88ADE77}" presName="childText" presStyleLbl="bgAcc1" presStyleIdx="4" presStyleCnt="8" custScaleX="543204">
        <dgm:presLayoutVars>
          <dgm:bulletEnabled val="1"/>
        </dgm:presLayoutVars>
      </dgm:prSet>
      <dgm:spPr/>
    </dgm:pt>
    <dgm:pt modelId="{6B0C207B-30C1-42DA-B469-D5C00F555D1B}" type="pres">
      <dgm:prSet presAssocID="{29B1FD4D-3CA6-4DDB-A615-53922FF216CB}" presName="Name13" presStyleLbl="parChTrans1D2" presStyleIdx="5" presStyleCnt="8"/>
      <dgm:spPr/>
    </dgm:pt>
    <dgm:pt modelId="{4FEC370A-29AF-4332-9166-56F77BF27164}" type="pres">
      <dgm:prSet presAssocID="{C8C4F67C-8B31-4790-B96A-4AC828A5B957}" presName="childText" presStyleLbl="bgAcc1" presStyleIdx="5" presStyleCnt="8" custScaleX="543203">
        <dgm:presLayoutVars>
          <dgm:bulletEnabled val="1"/>
        </dgm:presLayoutVars>
      </dgm:prSet>
      <dgm:spPr/>
    </dgm:pt>
    <dgm:pt modelId="{81916EDF-A57A-46EB-931C-D4BE23D9DE53}" type="pres">
      <dgm:prSet presAssocID="{82DA56D6-5815-45CA-9A40-9429CAA8748B}" presName="root" presStyleCnt="0"/>
      <dgm:spPr/>
    </dgm:pt>
    <dgm:pt modelId="{134BDB83-0359-4BD9-A4F0-FF80215745CC}" type="pres">
      <dgm:prSet presAssocID="{82DA56D6-5815-45CA-9A40-9429CAA8748B}" presName="rootComposite" presStyleCnt="0"/>
      <dgm:spPr/>
    </dgm:pt>
    <dgm:pt modelId="{EDE4C970-0230-4641-AA1C-4781BF982694}" type="pres">
      <dgm:prSet presAssocID="{82DA56D6-5815-45CA-9A40-9429CAA8748B}" presName="rootText" presStyleLbl="node1" presStyleIdx="1" presStyleCnt="2"/>
      <dgm:spPr/>
    </dgm:pt>
    <dgm:pt modelId="{EFEDC845-CDB8-42A3-90EA-5267F155D74B}" type="pres">
      <dgm:prSet presAssocID="{82DA56D6-5815-45CA-9A40-9429CAA8748B}" presName="rootConnector" presStyleLbl="node1" presStyleIdx="1" presStyleCnt="2"/>
      <dgm:spPr/>
    </dgm:pt>
    <dgm:pt modelId="{1AB339D5-7C11-4778-B1BC-ABC027E52C2D}" type="pres">
      <dgm:prSet presAssocID="{82DA56D6-5815-45CA-9A40-9429CAA8748B}" presName="childShape" presStyleCnt="0"/>
      <dgm:spPr/>
    </dgm:pt>
    <dgm:pt modelId="{30870363-F263-4DCA-9F93-BC413A8A98DA}" type="pres">
      <dgm:prSet presAssocID="{9F74F149-9E4D-41AC-9968-A77453CE12E8}" presName="Name13" presStyleLbl="parChTrans1D2" presStyleIdx="6" presStyleCnt="8"/>
      <dgm:spPr/>
    </dgm:pt>
    <dgm:pt modelId="{666D30CB-ADB2-4CB5-832D-06023D95D53D}" type="pres">
      <dgm:prSet presAssocID="{4998578A-AAA3-441C-B9F4-02BA5C47DBC7}" presName="childText" presStyleLbl="bgAcc1" presStyleIdx="6" presStyleCnt="8" custScaleX="218400">
        <dgm:presLayoutVars>
          <dgm:bulletEnabled val="1"/>
        </dgm:presLayoutVars>
      </dgm:prSet>
      <dgm:spPr/>
    </dgm:pt>
    <dgm:pt modelId="{E114FCB8-4383-44DC-B790-E8B56F21F5ED}" type="pres">
      <dgm:prSet presAssocID="{7BB7614C-912F-4E38-A837-2FE334FE1C25}" presName="Name13" presStyleLbl="parChTrans1D2" presStyleIdx="7" presStyleCnt="8"/>
      <dgm:spPr/>
    </dgm:pt>
    <dgm:pt modelId="{07855193-BE1B-4957-892B-E14EE6B53C75}" type="pres">
      <dgm:prSet presAssocID="{110D6A02-1D7D-4739-92AC-B06F3E233690}" presName="childText" presStyleLbl="bgAcc1" presStyleIdx="7" presStyleCnt="8" custScaleX="210144">
        <dgm:presLayoutVars>
          <dgm:bulletEnabled val="1"/>
        </dgm:presLayoutVars>
      </dgm:prSet>
      <dgm:spPr/>
    </dgm:pt>
  </dgm:ptLst>
  <dgm:cxnLst>
    <dgm:cxn modelId="{926A0E09-0CDD-44A9-80F8-DCA8A29E96AA}" srcId="{3834C62F-59E6-4660-97A9-E39FB9064027}" destId="{82DA56D6-5815-45CA-9A40-9429CAA8748B}" srcOrd="1" destOrd="0" parTransId="{03E561C0-BC75-4158-AB07-6903500E4B26}" sibTransId="{280EE1FC-BCE8-49D1-A450-45F3CA670269}"/>
    <dgm:cxn modelId="{BCFFBC14-526A-4D9C-9AA5-0A8DCFFFFF24}" type="presOf" srcId="{9F74F149-9E4D-41AC-9968-A77453CE12E8}" destId="{30870363-F263-4DCA-9F93-BC413A8A98DA}" srcOrd="0" destOrd="0" presId="urn:microsoft.com/office/officeart/2005/8/layout/hierarchy3"/>
    <dgm:cxn modelId="{43807217-ACB4-451E-B5F8-8EB1BD69CA44}" type="presOf" srcId="{B992D1AB-E944-476C-8E2D-E8B0B88ADE77}" destId="{7B5D9528-B3FC-4DF8-B6FA-C83DCD61C200}" srcOrd="0" destOrd="0" presId="urn:microsoft.com/office/officeart/2005/8/layout/hierarchy3"/>
    <dgm:cxn modelId="{7EE92332-E83F-4577-976C-EB6172E095F3}" type="presOf" srcId="{6BA01210-85A0-4836-A78B-85C20E6A8452}" destId="{9498638D-0DB4-4C3D-9667-939B155F8B3D}" srcOrd="0" destOrd="0" presId="urn:microsoft.com/office/officeart/2005/8/layout/hierarchy3"/>
    <dgm:cxn modelId="{E06B7935-41CD-4509-A25E-A7A58A10EAC0}" srcId="{6BA01210-85A0-4836-A78B-85C20E6A8452}" destId="{C8C4F67C-8B31-4790-B96A-4AC828A5B957}" srcOrd="5" destOrd="0" parTransId="{29B1FD4D-3CA6-4DDB-A615-53922FF216CB}" sibTransId="{7C906742-220D-4098-BB06-8E4FF297B960}"/>
    <dgm:cxn modelId="{7284C438-59D2-407B-A61C-8DF5410D3B3B}" type="presOf" srcId="{9BDAAAF8-E546-4571-97AE-058D232B6A57}" destId="{D18AEF4D-3EA9-4601-AD75-A26CB92F70FC}" srcOrd="0" destOrd="0" presId="urn:microsoft.com/office/officeart/2005/8/layout/hierarchy3"/>
    <dgm:cxn modelId="{0FB74E3B-0749-452B-BFBB-47261AD542E8}" srcId="{3834C62F-59E6-4660-97A9-E39FB9064027}" destId="{6BA01210-85A0-4836-A78B-85C20E6A8452}" srcOrd="0" destOrd="0" parTransId="{FC70086B-8019-4D3D-99F7-CF69F2097452}" sibTransId="{D3CFEBE0-D63D-4485-B559-B95CD4E86679}"/>
    <dgm:cxn modelId="{CF568A61-A7BD-4875-AC66-8861DA545EB7}" type="presOf" srcId="{4998578A-AAA3-441C-B9F4-02BA5C47DBC7}" destId="{666D30CB-ADB2-4CB5-832D-06023D95D53D}" srcOrd="0" destOrd="0" presId="urn:microsoft.com/office/officeart/2005/8/layout/hierarchy3"/>
    <dgm:cxn modelId="{D7BDF366-17FC-498D-9BE6-E38ECEFDE714}" type="presOf" srcId="{82DA56D6-5815-45CA-9A40-9429CAA8748B}" destId="{EDE4C970-0230-4641-AA1C-4781BF982694}" srcOrd="0" destOrd="0" presId="urn:microsoft.com/office/officeart/2005/8/layout/hierarchy3"/>
    <dgm:cxn modelId="{8F456171-E0EE-42D7-A435-8E706CF37D3B}" type="presOf" srcId="{7BB7614C-912F-4E38-A837-2FE334FE1C25}" destId="{E114FCB8-4383-44DC-B790-E8B56F21F5ED}" srcOrd="0" destOrd="0" presId="urn:microsoft.com/office/officeart/2005/8/layout/hierarchy3"/>
    <dgm:cxn modelId="{EAAD2F73-FAC0-410C-BA04-A50D5D9432B4}" srcId="{6BA01210-85A0-4836-A78B-85C20E6A8452}" destId="{B553D60E-4954-48F4-8C33-D12FF471BDC4}" srcOrd="1" destOrd="0" parTransId="{9BDAAAF8-E546-4571-97AE-058D232B6A57}" sibTransId="{F0AEF9FC-EEA2-46F2-9D34-A35DD6F157BD}"/>
    <dgm:cxn modelId="{20DD0874-032C-4931-A3CF-EFF003FEDF04}" srcId="{6BA01210-85A0-4836-A78B-85C20E6A8452}" destId="{C3ED5EA8-AF60-437B-9679-42E62A4A59E0}" srcOrd="0" destOrd="0" parTransId="{A7CD7C45-EF44-41D3-B571-776E05247F48}" sibTransId="{D6EF71F9-F17C-40BD-BC8E-0C08C071BA37}"/>
    <dgm:cxn modelId="{40518D5A-F4C0-4333-8714-0C41180B30AE}" srcId="{6BA01210-85A0-4836-A78B-85C20E6A8452}" destId="{B16447A5-5D89-42C7-B25C-C714564BC69A}" srcOrd="2" destOrd="0" parTransId="{C9CAEB8B-0982-442C-936E-803CF21387BF}" sibTransId="{D8594668-7EC7-4A7D-A8F8-38A2DAC134F9}"/>
    <dgm:cxn modelId="{55E45F80-1A55-45F2-A0B8-12FAA5078FA2}" type="presOf" srcId="{B16447A5-5D89-42C7-B25C-C714564BC69A}" destId="{4670271C-F5CE-4974-B12D-0D9345B90426}" srcOrd="0" destOrd="0" presId="urn:microsoft.com/office/officeart/2005/8/layout/hierarchy3"/>
    <dgm:cxn modelId="{57014A82-98E8-4664-A402-C8519953760A}" type="presOf" srcId="{29B1FD4D-3CA6-4DDB-A615-53922FF216CB}" destId="{6B0C207B-30C1-42DA-B469-D5C00F555D1B}" srcOrd="0" destOrd="0" presId="urn:microsoft.com/office/officeart/2005/8/layout/hierarchy3"/>
    <dgm:cxn modelId="{B2521B83-69CC-4C39-B81C-F5E04596A5C1}" type="presOf" srcId="{1809ED73-FB42-483A-B2EF-37AB3DD73B99}" destId="{B4B5B137-D997-490F-9B93-E3258A38B4E8}" srcOrd="0" destOrd="0" presId="urn:microsoft.com/office/officeart/2005/8/layout/hierarchy3"/>
    <dgm:cxn modelId="{039E5395-835F-4E75-A6AE-F16278D2B784}" type="presOf" srcId="{B9261F4A-A414-4A06-B824-8D1143030004}" destId="{0876BE81-42BB-4B53-8892-F28051B4ACC0}" srcOrd="0" destOrd="0" presId="urn:microsoft.com/office/officeart/2005/8/layout/hierarchy3"/>
    <dgm:cxn modelId="{7DB39A95-B652-481B-85FB-2FEA95D5AC88}" type="presOf" srcId="{110D6A02-1D7D-4739-92AC-B06F3E233690}" destId="{07855193-BE1B-4957-892B-E14EE6B53C75}" srcOrd="0" destOrd="0" presId="urn:microsoft.com/office/officeart/2005/8/layout/hierarchy3"/>
    <dgm:cxn modelId="{541FD49C-3B50-4668-851C-71C201B505E1}" srcId="{82DA56D6-5815-45CA-9A40-9429CAA8748B}" destId="{4998578A-AAA3-441C-B9F4-02BA5C47DBC7}" srcOrd="0" destOrd="0" parTransId="{9F74F149-9E4D-41AC-9968-A77453CE12E8}" sibTransId="{02987271-F87B-48D8-A994-EC3EAF9A2367}"/>
    <dgm:cxn modelId="{2A900FA9-6644-4A84-98C8-DDA4B0C8F231}" type="presOf" srcId="{C9CAEB8B-0982-442C-936E-803CF21387BF}" destId="{C0A77480-0FB4-4271-BF0C-65D8E76E9366}" srcOrd="0" destOrd="0" presId="urn:microsoft.com/office/officeart/2005/8/layout/hierarchy3"/>
    <dgm:cxn modelId="{CDA48BB6-4A0C-41E7-8FBB-CFD5787FD910}" srcId="{6BA01210-85A0-4836-A78B-85C20E6A8452}" destId="{B992D1AB-E944-476C-8E2D-E8B0B88ADE77}" srcOrd="4" destOrd="0" parTransId="{9FD73864-972D-42B2-B632-59EA7DA1A0AD}" sibTransId="{5F735AAB-DDA3-4BFF-98EE-B93D52F06A18}"/>
    <dgm:cxn modelId="{90BF6BB7-8AFD-45A8-8220-92349AF54647}" srcId="{82DA56D6-5815-45CA-9A40-9429CAA8748B}" destId="{110D6A02-1D7D-4739-92AC-B06F3E233690}" srcOrd="1" destOrd="0" parTransId="{7BB7614C-912F-4E38-A837-2FE334FE1C25}" sibTransId="{544FF173-C79C-40B9-B570-05FEFCA6A676}"/>
    <dgm:cxn modelId="{2D99EEB8-6332-4DBC-A901-6C03B950C721}" srcId="{6BA01210-85A0-4836-A78B-85C20E6A8452}" destId="{B9261F4A-A414-4A06-B824-8D1143030004}" srcOrd="3" destOrd="0" parTransId="{1809ED73-FB42-483A-B2EF-37AB3DD73B99}" sibTransId="{386E2C03-FE7F-4E86-A499-46AD97719E62}"/>
    <dgm:cxn modelId="{AF5101C7-AD56-46B5-A840-CD01EDE2D727}" type="presOf" srcId="{6BA01210-85A0-4836-A78B-85C20E6A8452}" destId="{639B2D8F-0F64-4C11-9DB0-8B0F99103BD5}" srcOrd="1" destOrd="0" presId="urn:microsoft.com/office/officeart/2005/8/layout/hierarchy3"/>
    <dgm:cxn modelId="{27B9B2C9-2529-49B4-9B43-8C2AF1281A60}" type="presOf" srcId="{C3ED5EA8-AF60-437B-9679-42E62A4A59E0}" destId="{D3D4C942-BF73-4139-A7D7-37A316800629}" srcOrd="0" destOrd="0" presId="urn:microsoft.com/office/officeart/2005/8/layout/hierarchy3"/>
    <dgm:cxn modelId="{BEAF41E1-6CAF-4C70-AAD5-7404D430DB7A}" type="presOf" srcId="{82DA56D6-5815-45CA-9A40-9429CAA8748B}" destId="{EFEDC845-CDB8-42A3-90EA-5267F155D74B}" srcOrd="1" destOrd="0" presId="urn:microsoft.com/office/officeart/2005/8/layout/hierarchy3"/>
    <dgm:cxn modelId="{AB062EE5-D0AB-42FF-9E12-6947DD295209}" type="presOf" srcId="{3834C62F-59E6-4660-97A9-E39FB9064027}" destId="{D765DB09-9323-4F5B-981E-323A2264A601}" srcOrd="0" destOrd="0" presId="urn:microsoft.com/office/officeart/2005/8/layout/hierarchy3"/>
    <dgm:cxn modelId="{213E33EE-6FB5-44F7-BA04-1143FE56D83C}" type="presOf" srcId="{A7CD7C45-EF44-41D3-B571-776E05247F48}" destId="{DADBA819-43DB-4000-AEF0-3D2119CC435C}" srcOrd="0" destOrd="0" presId="urn:microsoft.com/office/officeart/2005/8/layout/hierarchy3"/>
    <dgm:cxn modelId="{660738EF-4B20-47F1-891B-7A9594F94934}" type="presOf" srcId="{9FD73864-972D-42B2-B632-59EA7DA1A0AD}" destId="{CDBF661A-0352-460F-89E1-7492199BAEAD}" srcOrd="0" destOrd="0" presId="urn:microsoft.com/office/officeart/2005/8/layout/hierarchy3"/>
    <dgm:cxn modelId="{2F7DC4F1-A64C-47EA-AA1C-FB0B596A9FA7}" type="presOf" srcId="{B553D60E-4954-48F4-8C33-D12FF471BDC4}" destId="{49960799-EC72-4842-B188-A8350ECDEB81}" srcOrd="0" destOrd="0" presId="urn:microsoft.com/office/officeart/2005/8/layout/hierarchy3"/>
    <dgm:cxn modelId="{839BCFF4-A1EA-4462-9C08-39843C1EBE11}" type="presOf" srcId="{C8C4F67C-8B31-4790-B96A-4AC828A5B957}" destId="{4FEC370A-29AF-4332-9166-56F77BF27164}" srcOrd="0" destOrd="0" presId="urn:microsoft.com/office/officeart/2005/8/layout/hierarchy3"/>
    <dgm:cxn modelId="{520D4C4F-93BD-4C5C-9528-FBB07743E98F}" type="presParOf" srcId="{D765DB09-9323-4F5B-981E-323A2264A601}" destId="{6DD15853-B17E-4447-94AF-A44FB798822C}" srcOrd="0" destOrd="0" presId="urn:microsoft.com/office/officeart/2005/8/layout/hierarchy3"/>
    <dgm:cxn modelId="{96AC6AA8-8435-48D0-9ADF-DC530E7A1EF4}" type="presParOf" srcId="{6DD15853-B17E-4447-94AF-A44FB798822C}" destId="{3D255F51-0E37-4857-A4CD-4F3B663AF077}" srcOrd="0" destOrd="0" presId="urn:microsoft.com/office/officeart/2005/8/layout/hierarchy3"/>
    <dgm:cxn modelId="{F017A41C-862B-48B5-8B96-4C7430FCB667}" type="presParOf" srcId="{3D255F51-0E37-4857-A4CD-4F3B663AF077}" destId="{9498638D-0DB4-4C3D-9667-939B155F8B3D}" srcOrd="0" destOrd="0" presId="urn:microsoft.com/office/officeart/2005/8/layout/hierarchy3"/>
    <dgm:cxn modelId="{8290F8EA-0385-4AD0-9242-7EFC5507FB62}" type="presParOf" srcId="{3D255F51-0E37-4857-A4CD-4F3B663AF077}" destId="{639B2D8F-0F64-4C11-9DB0-8B0F99103BD5}" srcOrd="1" destOrd="0" presId="urn:microsoft.com/office/officeart/2005/8/layout/hierarchy3"/>
    <dgm:cxn modelId="{ED4FD137-C8EF-44D1-AB24-85F32CB500C4}" type="presParOf" srcId="{6DD15853-B17E-4447-94AF-A44FB798822C}" destId="{840035C1-F44F-4E7D-8F68-C2EC11E0E7DF}" srcOrd="1" destOrd="0" presId="urn:microsoft.com/office/officeart/2005/8/layout/hierarchy3"/>
    <dgm:cxn modelId="{0DD120B5-AE96-4F4A-8BF2-4F0520FB1C65}" type="presParOf" srcId="{840035C1-F44F-4E7D-8F68-C2EC11E0E7DF}" destId="{DADBA819-43DB-4000-AEF0-3D2119CC435C}" srcOrd="0" destOrd="0" presId="urn:microsoft.com/office/officeart/2005/8/layout/hierarchy3"/>
    <dgm:cxn modelId="{CF32CE48-C559-4C52-AF96-D86FD6202E5F}" type="presParOf" srcId="{840035C1-F44F-4E7D-8F68-C2EC11E0E7DF}" destId="{D3D4C942-BF73-4139-A7D7-37A316800629}" srcOrd="1" destOrd="0" presId="urn:microsoft.com/office/officeart/2005/8/layout/hierarchy3"/>
    <dgm:cxn modelId="{078EF2B6-8F36-4330-8D4B-85DFF46179D5}" type="presParOf" srcId="{840035C1-F44F-4E7D-8F68-C2EC11E0E7DF}" destId="{D18AEF4D-3EA9-4601-AD75-A26CB92F70FC}" srcOrd="2" destOrd="0" presId="urn:microsoft.com/office/officeart/2005/8/layout/hierarchy3"/>
    <dgm:cxn modelId="{FE1D8C72-F109-48AE-BD8E-930D8D61ADBD}" type="presParOf" srcId="{840035C1-F44F-4E7D-8F68-C2EC11E0E7DF}" destId="{49960799-EC72-4842-B188-A8350ECDEB81}" srcOrd="3" destOrd="0" presId="urn:microsoft.com/office/officeart/2005/8/layout/hierarchy3"/>
    <dgm:cxn modelId="{2EE03FA4-3615-4C24-8F49-E195343578A4}" type="presParOf" srcId="{840035C1-F44F-4E7D-8F68-C2EC11E0E7DF}" destId="{C0A77480-0FB4-4271-BF0C-65D8E76E9366}" srcOrd="4" destOrd="0" presId="urn:microsoft.com/office/officeart/2005/8/layout/hierarchy3"/>
    <dgm:cxn modelId="{4FA8BDD1-BE28-44E9-BD55-B1653B03F35E}" type="presParOf" srcId="{840035C1-F44F-4E7D-8F68-C2EC11E0E7DF}" destId="{4670271C-F5CE-4974-B12D-0D9345B90426}" srcOrd="5" destOrd="0" presId="urn:microsoft.com/office/officeart/2005/8/layout/hierarchy3"/>
    <dgm:cxn modelId="{D70D953C-1669-4E35-A194-853216304692}" type="presParOf" srcId="{840035C1-F44F-4E7D-8F68-C2EC11E0E7DF}" destId="{B4B5B137-D997-490F-9B93-E3258A38B4E8}" srcOrd="6" destOrd="0" presId="urn:microsoft.com/office/officeart/2005/8/layout/hierarchy3"/>
    <dgm:cxn modelId="{04B65AFC-7377-4A1F-8858-975AAB4D76AE}" type="presParOf" srcId="{840035C1-F44F-4E7D-8F68-C2EC11E0E7DF}" destId="{0876BE81-42BB-4B53-8892-F28051B4ACC0}" srcOrd="7" destOrd="0" presId="urn:microsoft.com/office/officeart/2005/8/layout/hierarchy3"/>
    <dgm:cxn modelId="{41B1A5D2-B1A3-42B5-B7AF-1FAA1127FC94}" type="presParOf" srcId="{840035C1-F44F-4E7D-8F68-C2EC11E0E7DF}" destId="{CDBF661A-0352-460F-89E1-7492199BAEAD}" srcOrd="8" destOrd="0" presId="urn:microsoft.com/office/officeart/2005/8/layout/hierarchy3"/>
    <dgm:cxn modelId="{66FF2578-8FD5-4F31-B531-99165952725B}" type="presParOf" srcId="{840035C1-F44F-4E7D-8F68-C2EC11E0E7DF}" destId="{7B5D9528-B3FC-4DF8-B6FA-C83DCD61C200}" srcOrd="9" destOrd="0" presId="urn:microsoft.com/office/officeart/2005/8/layout/hierarchy3"/>
    <dgm:cxn modelId="{B19A37DE-75C6-4C6B-8434-92467764BF3F}" type="presParOf" srcId="{840035C1-F44F-4E7D-8F68-C2EC11E0E7DF}" destId="{6B0C207B-30C1-42DA-B469-D5C00F555D1B}" srcOrd="10" destOrd="0" presId="urn:microsoft.com/office/officeart/2005/8/layout/hierarchy3"/>
    <dgm:cxn modelId="{A0229B2E-2F6D-4184-B7A0-92F9B35FA4EA}" type="presParOf" srcId="{840035C1-F44F-4E7D-8F68-C2EC11E0E7DF}" destId="{4FEC370A-29AF-4332-9166-56F77BF27164}" srcOrd="11" destOrd="0" presId="urn:microsoft.com/office/officeart/2005/8/layout/hierarchy3"/>
    <dgm:cxn modelId="{C85E954D-6DCB-45C6-ADF3-B0F2798D3201}" type="presParOf" srcId="{D765DB09-9323-4F5B-981E-323A2264A601}" destId="{81916EDF-A57A-46EB-931C-D4BE23D9DE53}" srcOrd="1" destOrd="0" presId="urn:microsoft.com/office/officeart/2005/8/layout/hierarchy3"/>
    <dgm:cxn modelId="{7160B297-1FFD-44D0-9599-48B84C523C5F}" type="presParOf" srcId="{81916EDF-A57A-46EB-931C-D4BE23D9DE53}" destId="{134BDB83-0359-4BD9-A4F0-FF80215745CC}" srcOrd="0" destOrd="0" presId="urn:microsoft.com/office/officeart/2005/8/layout/hierarchy3"/>
    <dgm:cxn modelId="{DFCC49BF-E6F5-44EC-A782-2F9F61E0B8C6}" type="presParOf" srcId="{134BDB83-0359-4BD9-A4F0-FF80215745CC}" destId="{EDE4C970-0230-4641-AA1C-4781BF982694}" srcOrd="0" destOrd="0" presId="urn:microsoft.com/office/officeart/2005/8/layout/hierarchy3"/>
    <dgm:cxn modelId="{9D25BE40-F3C4-48AB-8BD2-C0AFF3EE2784}" type="presParOf" srcId="{134BDB83-0359-4BD9-A4F0-FF80215745CC}" destId="{EFEDC845-CDB8-42A3-90EA-5267F155D74B}" srcOrd="1" destOrd="0" presId="urn:microsoft.com/office/officeart/2005/8/layout/hierarchy3"/>
    <dgm:cxn modelId="{A9B40250-0359-41E0-A0E0-101E9A2BC8A1}" type="presParOf" srcId="{81916EDF-A57A-46EB-931C-D4BE23D9DE53}" destId="{1AB339D5-7C11-4778-B1BC-ABC027E52C2D}" srcOrd="1" destOrd="0" presId="urn:microsoft.com/office/officeart/2005/8/layout/hierarchy3"/>
    <dgm:cxn modelId="{167CBDC1-9207-46C9-94EF-12A2E49BBC4F}" type="presParOf" srcId="{1AB339D5-7C11-4778-B1BC-ABC027E52C2D}" destId="{30870363-F263-4DCA-9F93-BC413A8A98DA}" srcOrd="0" destOrd="0" presId="urn:microsoft.com/office/officeart/2005/8/layout/hierarchy3"/>
    <dgm:cxn modelId="{50DAA957-414A-4446-86D0-5F33AACB3B00}" type="presParOf" srcId="{1AB339D5-7C11-4778-B1BC-ABC027E52C2D}" destId="{666D30CB-ADB2-4CB5-832D-06023D95D53D}" srcOrd="1" destOrd="0" presId="urn:microsoft.com/office/officeart/2005/8/layout/hierarchy3"/>
    <dgm:cxn modelId="{61EF64F0-CF94-41D0-8ED6-5A15A04B96E0}" type="presParOf" srcId="{1AB339D5-7C11-4778-B1BC-ABC027E52C2D}" destId="{E114FCB8-4383-44DC-B790-E8B56F21F5ED}" srcOrd="2" destOrd="0" presId="urn:microsoft.com/office/officeart/2005/8/layout/hierarchy3"/>
    <dgm:cxn modelId="{5D99DC1A-2034-459B-9173-D057CF992986}" type="presParOf" srcId="{1AB339D5-7C11-4778-B1BC-ABC027E52C2D}" destId="{07855193-BE1B-4957-892B-E14EE6B53C75}"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975C4D-1622-468E-8C48-680D6407C567}">
      <dsp:nvSpPr>
        <dsp:cNvPr id="0" name=""/>
        <dsp:cNvSpPr/>
      </dsp:nvSpPr>
      <dsp:spPr>
        <a:xfrm>
          <a:off x="612729" y="0"/>
          <a:ext cx="1842598" cy="92129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hu-HU" sz="2400" kern="1200" dirty="0"/>
            <a:t>Szoftver-fejlesztés</a:t>
          </a:r>
        </a:p>
      </dsp:txBody>
      <dsp:txXfrm>
        <a:off x="639713" y="26984"/>
        <a:ext cx="1788630" cy="867331"/>
      </dsp:txXfrm>
    </dsp:sp>
    <dsp:sp modelId="{C3C7EEA2-62BB-4E78-ABA3-A95006A7DC73}">
      <dsp:nvSpPr>
        <dsp:cNvPr id="0" name=""/>
        <dsp:cNvSpPr/>
      </dsp:nvSpPr>
      <dsp:spPr>
        <a:xfrm>
          <a:off x="796989" y="921299"/>
          <a:ext cx="360043" cy="691737"/>
        </a:xfrm>
        <a:custGeom>
          <a:avLst/>
          <a:gdLst/>
          <a:ahLst/>
          <a:cxnLst/>
          <a:rect l="0" t="0" r="0" b="0"/>
          <a:pathLst>
            <a:path>
              <a:moveTo>
                <a:pt x="0" y="0"/>
              </a:moveTo>
              <a:lnTo>
                <a:pt x="0" y="691737"/>
              </a:lnTo>
              <a:lnTo>
                <a:pt x="360043" y="691737"/>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6A0A82-4002-4159-B33A-D729E1B49087}">
      <dsp:nvSpPr>
        <dsp:cNvPr id="0" name=""/>
        <dsp:cNvSpPr/>
      </dsp:nvSpPr>
      <dsp:spPr>
        <a:xfrm>
          <a:off x="1157033" y="1152387"/>
          <a:ext cx="2817804" cy="921299"/>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hu-HU" sz="1800" kern="1200" dirty="0"/>
            <a:t>fejlesztés, tesztelés sok különböző környezetben, könnyen</a:t>
          </a:r>
        </a:p>
      </dsp:txBody>
      <dsp:txXfrm>
        <a:off x="1184017" y="1179371"/>
        <a:ext cx="2763836" cy="867331"/>
      </dsp:txXfrm>
    </dsp:sp>
    <dsp:sp modelId="{A856351C-C867-4781-A8B5-6053227F42C1}">
      <dsp:nvSpPr>
        <dsp:cNvPr id="0" name=""/>
        <dsp:cNvSpPr/>
      </dsp:nvSpPr>
      <dsp:spPr>
        <a:xfrm>
          <a:off x="796989" y="921299"/>
          <a:ext cx="360043" cy="1843361"/>
        </a:xfrm>
        <a:custGeom>
          <a:avLst/>
          <a:gdLst/>
          <a:ahLst/>
          <a:cxnLst/>
          <a:rect l="0" t="0" r="0" b="0"/>
          <a:pathLst>
            <a:path>
              <a:moveTo>
                <a:pt x="0" y="0"/>
              </a:moveTo>
              <a:lnTo>
                <a:pt x="0" y="1843361"/>
              </a:lnTo>
              <a:lnTo>
                <a:pt x="360043" y="1843361"/>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C41673-84A3-4110-8828-F1F634613D3A}">
      <dsp:nvSpPr>
        <dsp:cNvPr id="0" name=""/>
        <dsp:cNvSpPr/>
      </dsp:nvSpPr>
      <dsp:spPr>
        <a:xfrm>
          <a:off x="1157033" y="2304010"/>
          <a:ext cx="2817804" cy="921299"/>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hu-HU" sz="1800" kern="1200" dirty="0"/>
            <a:t>„homokozó” </a:t>
          </a:r>
          <a:r>
            <a:rPr lang="hu-HU" sz="1800" kern="1200" dirty="0" err="1"/>
            <a:t>aka</a:t>
          </a:r>
          <a:r>
            <a:rPr lang="hu-HU" sz="1800" kern="1200" dirty="0"/>
            <a:t> </a:t>
          </a:r>
          <a:r>
            <a:rPr lang="hu-HU" sz="1800" kern="1200" dirty="0" err="1"/>
            <a:t>sandbox</a:t>
          </a:r>
          <a:r>
            <a:rPr lang="hu-HU" sz="1800" kern="1200" dirty="0"/>
            <a:t> – </a:t>
          </a:r>
          <a:br>
            <a:rPr lang="hu-HU" sz="1800" kern="1200" dirty="0"/>
          </a:br>
          <a:r>
            <a:rPr lang="hu-HU" sz="1800" kern="1200" dirty="0"/>
            <a:t>a tesztelés nem veszélyezteti az éles munkakörnyezetet</a:t>
          </a:r>
        </a:p>
      </dsp:txBody>
      <dsp:txXfrm>
        <a:off x="1184017" y="2330994"/>
        <a:ext cx="2763836" cy="867331"/>
      </dsp:txXfrm>
    </dsp:sp>
    <dsp:sp modelId="{754B4B69-5ED5-45C3-8EAD-38AFF9885628}">
      <dsp:nvSpPr>
        <dsp:cNvPr id="0" name=""/>
        <dsp:cNvSpPr/>
      </dsp:nvSpPr>
      <dsp:spPr>
        <a:xfrm>
          <a:off x="796989" y="921299"/>
          <a:ext cx="360043" cy="2994985"/>
        </a:xfrm>
        <a:custGeom>
          <a:avLst/>
          <a:gdLst/>
          <a:ahLst/>
          <a:cxnLst/>
          <a:rect l="0" t="0" r="0" b="0"/>
          <a:pathLst>
            <a:path>
              <a:moveTo>
                <a:pt x="0" y="0"/>
              </a:moveTo>
              <a:lnTo>
                <a:pt x="0" y="2994985"/>
              </a:lnTo>
              <a:lnTo>
                <a:pt x="360043" y="2994985"/>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46F276-3E84-4549-BECD-ADF12FF9C951}">
      <dsp:nvSpPr>
        <dsp:cNvPr id="0" name=""/>
        <dsp:cNvSpPr/>
      </dsp:nvSpPr>
      <dsp:spPr>
        <a:xfrm>
          <a:off x="1157033" y="3455634"/>
          <a:ext cx="2765916" cy="921299"/>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hu-HU" sz="1800" kern="1200" dirty="0"/>
            <a:t>különleges hibakeresési lehetőségek (</a:t>
          </a:r>
          <a:r>
            <a:rPr lang="hu-HU" sz="1800" kern="1200" dirty="0" err="1"/>
            <a:t>debugging</a:t>
          </a:r>
          <a:r>
            <a:rPr lang="hu-HU" sz="1800" kern="1200" dirty="0"/>
            <a:t>)</a:t>
          </a:r>
        </a:p>
      </dsp:txBody>
      <dsp:txXfrm>
        <a:off x="1184017" y="3482618"/>
        <a:ext cx="2711948" cy="867331"/>
      </dsp:txXfrm>
    </dsp:sp>
    <dsp:sp modelId="{19C0D508-9A24-4373-ABCF-45E96C904F11}">
      <dsp:nvSpPr>
        <dsp:cNvPr id="0" name=""/>
        <dsp:cNvSpPr/>
      </dsp:nvSpPr>
      <dsp:spPr>
        <a:xfrm>
          <a:off x="4066967" y="763"/>
          <a:ext cx="1842598" cy="92129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hu-HU" sz="2400" kern="1200" dirty="0" err="1"/>
            <a:t>Desktop</a:t>
          </a:r>
          <a:r>
            <a:rPr lang="hu-HU" sz="2400" kern="1200" dirty="0"/>
            <a:t> alkalmazások </a:t>
          </a:r>
        </a:p>
      </dsp:txBody>
      <dsp:txXfrm>
        <a:off x="4093951" y="27747"/>
        <a:ext cx="1788630" cy="867331"/>
      </dsp:txXfrm>
    </dsp:sp>
    <dsp:sp modelId="{7D671FC9-9331-485A-9075-8E02ACC0EED4}">
      <dsp:nvSpPr>
        <dsp:cNvPr id="0" name=""/>
        <dsp:cNvSpPr/>
      </dsp:nvSpPr>
      <dsp:spPr>
        <a:xfrm>
          <a:off x="4251227" y="922062"/>
          <a:ext cx="184259" cy="690974"/>
        </a:xfrm>
        <a:custGeom>
          <a:avLst/>
          <a:gdLst/>
          <a:ahLst/>
          <a:cxnLst/>
          <a:rect l="0" t="0" r="0" b="0"/>
          <a:pathLst>
            <a:path>
              <a:moveTo>
                <a:pt x="0" y="0"/>
              </a:moveTo>
              <a:lnTo>
                <a:pt x="0" y="690974"/>
              </a:lnTo>
              <a:lnTo>
                <a:pt x="184259" y="690974"/>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287748-A20C-4D04-ACBF-9EBA67A37E44}">
      <dsp:nvSpPr>
        <dsp:cNvPr id="0" name=""/>
        <dsp:cNvSpPr/>
      </dsp:nvSpPr>
      <dsp:spPr>
        <a:xfrm>
          <a:off x="4435487" y="1152387"/>
          <a:ext cx="3553826" cy="921299"/>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hu-HU" sz="1800" kern="1200" dirty="0"/>
            <a:t>különböző környezetet igénylő alkalmazások együtt futtatása</a:t>
          </a:r>
        </a:p>
      </dsp:txBody>
      <dsp:txXfrm>
        <a:off x="4462471" y="1179371"/>
        <a:ext cx="3499858" cy="867331"/>
      </dsp:txXfrm>
    </dsp:sp>
    <dsp:sp modelId="{F21C73B4-69A0-4507-91DF-CC1614CB14B6}">
      <dsp:nvSpPr>
        <dsp:cNvPr id="0" name=""/>
        <dsp:cNvSpPr/>
      </dsp:nvSpPr>
      <dsp:spPr>
        <a:xfrm>
          <a:off x="4251227" y="922062"/>
          <a:ext cx="184259" cy="1842598"/>
        </a:xfrm>
        <a:custGeom>
          <a:avLst/>
          <a:gdLst/>
          <a:ahLst/>
          <a:cxnLst/>
          <a:rect l="0" t="0" r="0" b="0"/>
          <a:pathLst>
            <a:path>
              <a:moveTo>
                <a:pt x="0" y="0"/>
              </a:moveTo>
              <a:lnTo>
                <a:pt x="0" y="1842598"/>
              </a:lnTo>
              <a:lnTo>
                <a:pt x="184259" y="1842598"/>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74EBBC-E86F-42FE-91F7-D83C9C916BCC}">
      <dsp:nvSpPr>
        <dsp:cNvPr id="0" name=""/>
        <dsp:cNvSpPr/>
      </dsp:nvSpPr>
      <dsp:spPr>
        <a:xfrm>
          <a:off x="4435487" y="2304010"/>
          <a:ext cx="3553811" cy="921299"/>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hu-HU" sz="1800" kern="1200" dirty="0"/>
            <a:t>biztonsági szempontból jó (vagy legalábbis </a:t>
          </a:r>
          <a:r>
            <a:rPr lang="hu-HU" sz="1800" i="1" kern="1200" dirty="0"/>
            <a:t>jobb</a:t>
          </a:r>
          <a:r>
            <a:rPr lang="hu-HU" sz="1800" kern="1200" dirty="0"/>
            <a:t>) szétválasztás</a:t>
          </a:r>
        </a:p>
      </dsp:txBody>
      <dsp:txXfrm>
        <a:off x="4462471" y="2330994"/>
        <a:ext cx="3499843" cy="867331"/>
      </dsp:txXfrm>
    </dsp:sp>
    <dsp:sp modelId="{9BDD8146-19DF-4950-BAB2-20FE0AFAAB6D}">
      <dsp:nvSpPr>
        <dsp:cNvPr id="0" name=""/>
        <dsp:cNvSpPr/>
      </dsp:nvSpPr>
      <dsp:spPr>
        <a:xfrm>
          <a:off x="4251227" y="922062"/>
          <a:ext cx="184259" cy="2994221"/>
        </a:xfrm>
        <a:custGeom>
          <a:avLst/>
          <a:gdLst/>
          <a:ahLst/>
          <a:cxnLst/>
          <a:rect l="0" t="0" r="0" b="0"/>
          <a:pathLst>
            <a:path>
              <a:moveTo>
                <a:pt x="0" y="0"/>
              </a:moveTo>
              <a:lnTo>
                <a:pt x="0" y="2994221"/>
              </a:lnTo>
              <a:lnTo>
                <a:pt x="184259" y="2994221"/>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A39F6F-25E9-4186-98D4-B54A6E0E8F08}">
      <dsp:nvSpPr>
        <dsp:cNvPr id="0" name=""/>
        <dsp:cNvSpPr/>
      </dsp:nvSpPr>
      <dsp:spPr>
        <a:xfrm>
          <a:off x="4435487" y="3455634"/>
          <a:ext cx="3553826" cy="921299"/>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hu-HU" sz="1800" kern="1200" dirty="0" err="1"/>
            <a:t>sandbox</a:t>
          </a:r>
          <a:r>
            <a:rPr lang="hu-HU" sz="1800" kern="1200" dirty="0"/>
            <a:t> – alkalmazások telepítés, kipróbálása éles munkakörnyezet veszélyeztetése nélkül</a:t>
          </a:r>
        </a:p>
      </dsp:txBody>
      <dsp:txXfrm>
        <a:off x="4462471" y="3482618"/>
        <a:ext cx="3499858" cy="867331"/>
      </dsp:txXfrm>
    </dsp:sp>
    <dsp:sp modelId="{2DE3030C-C429-40C4-8822-A1FE0FBAE6FF}">
      <dsp:nvSpPr>
        <dsp:cNvPr id="0" name=""/>
        <dsp:cNvSpPr/>
      </dsp:nvSpPr>
      <dsp:spPr>
        <a:xfrm>
          <a:off x="4251227" y="922062"/>
          <a:ext cx="184259" cy="4145845"/>
        </a:xfrm>
        <a:custGeom>
          <a:avLst/>
          <a:gdLst/>
          <a:ahLst/>
          <a:cxnLst/>
          <a:rect l="0" t="0" r="0" b="0"/>
          <a:pathLst>
            <a:path>
              <a:moveTo>
                <a:pt x="0" y="0"/>
              </a:moveTo>
              <a:lnTo>
                <a:pt x="0" y="4145845"/>
              </a:lnTo>
              <a:lnTo>
                <a:pt x="184259" y="4145845"/>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4355CE-81B1-4B85-BBA7-8C49CD891A2A}">
      <dsp:nvSpPr>
        <dsp:cNvPr id="0" name=""/>
        <dsp:cNvSpPr/>
      </dsp:nvSpPr>
      <dsp:spPr>
        <a:xfrm>
          <a:off x="4435487" y="4607258"/>
          <a:ext cx="3634311" cy="921299"/>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hu-HU" sz="1800" kern="1200" dirty="0"/>
            <a:t>Nehezen/kényelmetlenül telepíthető környezetek egyszerű, gyors cserélése (pl.: mérés laborok, tanfolyamok)</a:t>
          </a:r>
        </a:p>
      </dsp:txBody>
      <dsp:txXfrm>
        <a:off x="4462471" y="4634242"/>
        <a:ext cx="3580343" cy="8673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8638D-0DB4-4C3D-9667-939B155F8B3D}">
      <dsp:nvSpPr>
        <dsp:cNvPr id="0" name=""/>
        <dsp:cNvSpPr/>
      </dsp:nvSpPr>
      <dsp:spPr>
        <a:xfrm>
          <a:off x="170261" y="2655"/>
          <a:ext cx="1299766" cy="64988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rtl="0">
            <a:lnSpc>
              <a:spcPct val="90000"/>
            </a:lnSpc>
            <a:spcBef>
              <a:spcPct val="0"/>
            </a:spcBef>
            <a:spcAft>
              <a:spcPct val="35000"/>
            </a:spcAft>
            <a:buNone/>
          </a:pPr>
          <a:r>
            <a:rPr lang="hu-HU" sz="2000" kern="1200" dirty="0"/>
            <a:t>Szerverek</a:t>
          </a:r>
        </a:p>
      </dsp:txBody>
      <dsp:txXfrm>
        <a:off x="189295" y="21689"/>
        <a:ext cx="1261698" cy="611815"/>
      </dsp:txXfrm>
    </dsp:sp>
    <dsp:sp modelId="{DADBA819-43DB-4000-AEF0-3D2119CC435C}">
      <dsp:nvSpPr>
        <dsp:cNvPr id="0" name=""/>
        <dsp:cNvSpPr/>
      </dsp:nvSpPr>
      <dsp:spPr>
        <a:xfrm>
          <a:off x="300238" y="652539"/>
          <a:ext cx="129976" cy="487412"/>
        </a:xfrm>
        <a:custGeom>
          <a:avLst/>
          <a:gdLst/>
          <a:ahLst/>
          <a:cxnLst/>
          <a:rect l="0" t="0" r="0" b="0"/>
          <a:pathLst>
            <a:path>
              <a:moveTo>
                <a:pt x="0" y="0"/>
              </a:moveTo>
              <a:lnTo>
                <a:pt x="0" y="487412"/>
              </a:lnTo>
              <a:lnTo>
                <a:pt x="129976" y="487412"/>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D4C942-BF73-4139-A7D7-37A316800629}">
      <dsp:nvSpPr>
        <dsp:cNvPr id="0" name=""/>
        <dsp:cNvSpPr/>
      </dsp:nvSpPr>
      <dsp:spPr>
        <a:xfrm>
          <a:off x="430214" y="815010"/>
          <a:ext cx="5648308" cy="64988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hu-HU" sz="1800" kern="1200" dirty="0"/>
            <a:t>Erőforrás megosztás, hardverköltség csökkentés</a:t>
          </a:r>
        </a:p>
      </dsp:txBody>
      <dsp:txXfrm>
        <a:off x="449248" y="834044"/>
        <a:ext cx="5610240" cy="611815"/>
      </dsp:txXfrm>
    </dsp:sp>
    <dsp:sp modelId="{D18AEF4D-3EA9-4601-AD75-A26CB92F70FC}">
      <dsp:nvSpPr>
        <dsp:cNvPr id="0" name=""/>
        <dsp:cNvSpPr/>
      </dsp:nvSpPr>
      <dsp:spPr>
        <a:xfrm>
          <a:off x="300238" y="652539"/>
          <a:ext cx="129976" cy="1299766"/>
        </a:xfrm>
        <a:custGeom>
          <a:avLst/>
          <a:gdLst/>
          <a:ahLst/>
          <a:cxnLst/>
          <a:rect l="0" t="0" r="0" b="0"/>
          <a:pathLst>
            <a:path>
              <a:moveTo>
                <a:pt x="0" y="0"/>
              </a:moveTo>
              <a:lnTo>
                <a:pt x="0" y="1299766"/>
              </a:lnTo>
              <a:lnTo>
                <a:pt x="129976" y="1299766"/>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960799-EC72-4842-B188-A8350ECDEB81}">
      <dsp:nvSpPr>
        <dsp:cNvPr id="0" name=""/>
        <dsp:cNvSpPr/>
      </dsp:nvSpPr>
      <dsp:spPr>
        <a:xfrm>
          <a:off x="430214" y="1627364"/>
          <a:ext cx="5661940" cy="64988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hu-HU" sz="1800" kern="1200" dirty="0"/>
            <a:t>Energiatakarékosság, terhelésfüggő átcsoportosítás</a:t>
          </a:r>
        </a:p>
      </dsp:txBody>
      <dsp:txXfrm>
        <a:off x="449248" y="1646398"/>
        <a:ext cx="5623872" cy="611815"/>
      </dsp:txXfrm>
    </dsp:sp>
    <dsp:sp modelId="{C0A77480-0FB4-4271-BF0C-65D8E76E9366}">
      <dsp:nvSpPr>
        <dsp:cNvPr id="0" name=""/>
        <dsp:cNvSpPr/>
      </dsp:nvSpPr>
      <dsp:spPr>
        <a:xfrm>
          <a:off x="300238" y="652539"/>
          <a:ext cx="129976" cy="2112121"/>
        </a:xfrm>
        <a:custGeom>
          <a:avLst/>
          <a:gdLst/>
          <a:ahLst/>
          <a:cxnLst/>
          <a:rect l="0" t="0" r="0" b="0"/>
          <a:pathLst>
            <a:path>
              <a:moveTo>
                <a:pt x="0" y="0"/>
              </a:moveTo>
              <a:lnTo>
                <a:pt x="0" y="2112121"/>
              </a:lnTo>
              <a:lnTo>
                <a:pt x="129976" y="2112121"/>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70271C-F5CE-4974-B12D-0D9345B90426}">
      <dsp:nvSpPr>
        <dsp:cNvPr id="0" name=""/>
        <dsp:cNvSpPr/>
      </dsp:nvSpPr>
      <dsp:spPr>
        <a:xfrm>
          <a:off x="430214" y="2439718"/>
          <a:ext cx="5648329" cy="64988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hu-HU" sz="1800" kern="1200" dirty="0"/>
            <a:t>Könnyű erőforrás átrendezés („kéne nekem most gyorsan még 4GB RAM és még 2 processzormag a gépembe…” </a:t>
          </a:r>
        </a:p>
      </dsp:txBody>
      <dsp:txXfrm>
        <a:off x="449248" y="2458752"/>
        <a:ext cx="5610261" cy="611815"/>
      </dsp:txXfrm>
    </dsp:sp>
    <dsp:sp modelId="{B4B5B137-D997-490F-9B93-E3258A38B4E8}">
      <dsp:nvSpPr>
        <dsp:cNvPr id="0" name=""/>
        <dsp:cNvSpPr/>
      </dsp:nvSpPr>
      <dsp:spPr>
        <a:xfrm>
          <a:off x="300238" y="652539"/>
          <a:ext cx="129976" cy="2924475"/>
        </a:xfrm>
        <a:custGeom>
          <a:avLst/>
          <a:gdLst/>
          <a:ahLst/>
          <a:cxnLst/>
          <a:rect l="0" t="0" r="0" b="0"/>
          <a:pathLst>
            <a:path>
              <a:moveTo>
                <a:pt x="0" y="0"/>
              </a:moveTo>
              <a:lnTo>
                <a:pt x="0" y="2924475"/>
              </a:lnTo>
              <a:lnTo>
                <a:pt x="129976" y="2924475"/>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76BE81-42BB-4B53-8892-F28051B4ACC0}">
      <dsp:nvSpPr>
        <dsp:cNvPr id="0" name=""/>
        <dsp:cNvSpPr/>
      </dsp:nvSpPr>
      <dsp:spPr>
        <a:xfrm>
          <a:off x="430214" y="3252073"/>
          <a:ext cx="5634676" cy="64988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hu-HU" sz="1800" kern="1200" dirty="0"/>
            <a:t>Ideiglenes tesztkörnyezetek gyors kiépítése („…és még két ugyanilyen gép is kéne, de csak a jövő hétig”)</a:t>
          </a:r>
        </a:p>
      </dsp:txBody>
      <dsp:txXfrm>
        <a:off x="449248" y="3271107"/>
        <a:ext cx="5596608" cy="611815"/>
      </dsp:txXfrm>
    </dsp:sp>
    <dsp:sp modelId="{CDBF661A-0352-460F-89E1-7492199BAEAD}">
      <dsp:nvSpPr>
        <dsp:cNvPr id="0" name=""/>
        <dsp:cNvSpPr/>
      </dsp:nvSpPr>
      <dsp:spPr>
        <a:xfrm>
          <a:off x="300238" y="652539"/>
          <a:ext cx="129976" cy="3736830"/>
        </a:xfrm>
        <a:custGeom>
          <a:avLst/>
          <a:gdLst/>
          <a:ahLst/>
          <a:cxnLst/>
          <a:rect l="0" t="0" r="0" b="0"/>
          <a:pathLst>
            <a:path>
              <a:moveTo>
                <a:pt x="0" y="0"/>
              </a:moveTo>
              <a:lnTo>
                <a:pt x="0" y="3736830"/>
              </a:lnTo>
              <a:lnTo>
                <a:pt x="129976" y="3736830"/>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5D9528-B3FC-4DF8-B6FA-C83DCD61C200}">
      <dsp:nvSpPr>
        <dsp:cNvPr id="0" name=""/>
        <dsp:cNvSpPr/>
      </dsp:nvSpPr>
      <dsp:spPr>
        <a:xfrm>
          <a:off x="430214" y="4064427"/>
          <a:ext cx="5648308" cy="64988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hu-HU" sz="1800" kern="1200" dirty="0"/>
            <a:t>Életciklus kezelés - szerverek könnyű létrehozása, kezelése, mentése, üzembiztos működtetése, nyilvántartása</a:t>
          </a:r>
        </a:p>
      </dsp:txBody>
      <dsp:txXfrm>
        <a:off x="449248" y="4083461"/>
        <a:ext cx="5610240" cy="611815"/>
      </dsp:txXfrm>
    </dsp:sp>
    <dsp:sp modelId="{6B0C207B-30C1-42DA-B469-D5C00F555D1B}">
      <dsp:nvSpPr>
        <dsp:cNvPr id="0" name=""/>
        <dsp:cNvSpPr/>
      </dsp:nvSpPr>
      <dsp:spPr>
        <a:xfrm>
          <a:off x="300238" y="652539"/>
          <a:ext cx="129976" cy="4549184"/>
        </a:xfrm>
        <a:custGeom>
          <a:avLst/>
          <a:gdLst/>
          <a:ahLst/>
          <a:cxnLst/>
          <a:rect l="0" t="0" r="0" b="0"/>
          <a:pathLst>
            <a:path>
              <a:moveTo>
                <a:pt x="0" y="0"/>
              </a:moveTo>
              <a:lnTo>
                <a:pt x="0" y="4549184"/>
              </a:lnTo>
              <a:lnTo>
                <a:pt x="129976" y="4549184"/>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EC370A-29AF-4332-9166-56F77BF27164}">
      <dsp:nvSpPr>
        <dsp:cNvPr id="0" name=""/>
        <dsp:cNvSpPr/>
      </dsp:nvSpPr>
      <dsp:spPr>
        <a:xfrm>
          <a:off x="430214" y="4876781"/>
          <a:ext cx="5648298" cy="64988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hu-HU" sz="1800" kern="1200" dirty="0" err="1"/>
            <a:t>Desktop</a:t>
          </a:r>
          <a:r>
            <a:rPr lang="hu-HU" sz="1800" kern="1200" dirty="0"/>
            <a:t> gépek kiváltása szerveren futó virtuális gépekkel – nem kell </a:t>
          </a:r>
          <a:r>
            <a:rPr lang="hu-HU" sz="1800" kern="1200" dirty="0" err="1"/>
            <a:t>desktop</a:t>
          </a:r>
          <a:r>
            <a:rPr lang="hu-HU" sz="1800" kern="1200" dirty="0"/>
            <a:t> gépeket menedzselni (VDI)</a:t>
          </a:r>
        </a:p>
      </dsp:txBody>
      <dsp:txXfrm>
        <a:off x="449248" y="4895815"/>
        <a:ext cx="5610230" cy="611815"/>
      </dsp:txXfrm>
    </dsp:sp>
    <dsp:sp modelId="{EDE4C970-0230-4641-AA1C-4781BF982694}">
      <dsp:nvSpPr>
        <dsp:cNvPr id="0" name=""/>
        <dsp:cNvSpPr/>
      </dsp:nvSpPr>
      <dsp:spPr>
        <a:xfrm>
          <a:off x="6157144" y="2655"/>
          <a:ext cx="1299766" cy="64988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rtl="0">
            <a:lnSpc>
              <a:spcPct val="90000"/>
            </a:lnSpc>
            <a:spcBef>
              <a:spcPct val="0"/>
            </a:spcBef>
            <a:spcAft>
              <a:spcPct val="35000"/>
            </a:spcAft>
            <a:buNone/>
          </a:pPr>
          <a:r>
            <a:rPr lang="hu-HU" sz="2000" kern="1200" dirty="0"/>
            <a:t>Mobil / beágyazott</a:t>
          </a:r>
        </a:p>
      </dsp:txBody>
      <dsp:txXfrm>
        <a:off x="6176178" y="21689"/>
        <a:ext cx="1261698" cy="611815"/>
      </dsp:txXfrm>
    </dsp:sp>
    <dsp:sp modelId="{30870363-F263-4DCA-9F93-BC413A8A98DA}">
      <dsp:nvSpPr>
        <dsp:cNvPr id="0" name=""/>
        <dsp:cNvSpPr/>
      </dsp:nvSpPr>
      <dsp:spPr>
        <a:xfrm>
          <a:off x="6287120" y="652539"/>
          <a:ext cx="129976" cy="487412"/>
        </a:xfrm>
        <a:custGeom>
          <a:avLst/>
          <a:gdLst/>
          <a:ahLst/>
          <a:cxnLst/>
          <a:rect l="0" t="0" r="0" b="0"/>
          <a:pathLst>
            <a:path>
              <a:moveTo>
                <a:pt x="0" y="0"/>
              </a:moveTo>
              <a:lnTo>
                <a:pt x="0" y="487412"/>
              </a:lnTo>
              <a:lnTo>
                <a:pt x="129976" y="487412"/>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6D30CB-ADB2-4CB5-832D-06023D95D53D}">
      <dsp:nvSpPr>
        <dsp:cNvPr id="0" name=""/>
        <dsp:cNvSpPr/>
      </dsp:nvSpPr>
      <dsp:spPr>
        <a:xfrm>
          <a:off x="6417097" y="815010"/>
          <a:ext cx="2270952" cy="64988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rtl="0">
            <a:lnSpc>
              <a:spcPct val="90000"/>
            </a:lnSpc>
            <a:spcBef>
              <a:spcPct val="0"/>
            </a:spcBef>
            <a:spcAft>
              <a:spcPct val="35000"/>
            </a:spcAft>
            <a:buNone/>
          </a:pPr>
          <a:r>
            <a:rPr lang="hu-HU" sz="1300" kern="1200" dirty="0"/>
            <a:t>Kritikus feladatok szétválasztása, üzembiztosság, biztonság</a:t>
          </a:r>
        </a:p>
      </dsp:txBody>
      <dsp:txXfrm>
        <a:off x="6436131" y="834044"/>
        <a:ext cx="2232884" cy="611815"/>
      </dsp:txXfrm>
    </dsp:sp>
    <dsp:sp modelId="{E114FCB8-4383-44DC-B790-E8B56F21F5ED}">
      <dsp:nvSpPr>
        <dsp:cNvPr id="0" name=""/>
        <dsp:cNvSpPr/>
      </dsp:nvSpPr>
      <dsp:spPr>
        <a:xfrm>
          <a:off x="6287120" y="652539"/>
          <a:ext cx="129976" cy="1299766"/>
        </a:xfrm>
        <a:custGeom>
          <a:avLst/>
          <a:gdLst/>
          <a:ahLst/>
          <a:cxnLst/>
          <a:rect l="0" t="0" r="0" b="0"/>
          <a:pathLst>
            <a:path>
              <a:moveTo>
                <a:pt x="0" y="0"/>
              </a:moveTo>
              <a:lnTo>
                <a:pt x="0" y="1299766"/>
              </a:lnTo>
              <a:lnTo>
                <a:pt x="129976" y="1299766"/>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855193-BE1B-4957-892B-E14EE6B53C75}">
      <dsp:nvSpPr>
        <dsp:cNvPr id="0" name=""/>
        <dsp:cNvSpPr/>
      </dsp:nvSpPr>
      <dsp:spPr>
        <a:xfrm>
          <a:off x="6417097" y="1627364"/>
          <a:ext cx="2185105" cy="64988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rtl="0">
            <a:lnSpc>
              <a:spcPct val="90000"/>
            </a:lnSpc>
            <a:spcBef>
              <a:spcPct val="0"/>
            </a:spcBef>
            <a:spcAft>
              <a:spcPct val="35000"/>
            </a:spcAft>
            <a:buNone/>
          </a:pPr>
          <a:r>
            <a:rPr lang="hu-HU" sz="1300" kern="1200" dirty="0"/>
            <a:t>Mobil eszközök: céges és saját környezet szétválasztása </a:t>
          </a:r>
        </a:p>
      </dsp:txBody>
      <dsp:txXfrm>
        <a:off x="6436131" y="1646398"/>
        <a:ext cx="2147037" cy="61181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20DF98-73A7-40A6-8A84-2EB5B4F2C4CC}" type="datetimeFigureOut">
              <a:rPr lang="hu-HU" smtClean="0"/>
              <a:t>2019.10.02.</a:t>
            </a:fld>
            <a:endParaRPr lang="hu-HU"/>
          </a:p>
        </p:txBody>
      </p:sp>
      <p:sp>
        <p:nvSpPr>
          <p:cNvPr id="4" name="Élőláb hely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CCB88-D127-4977-BCAE-B3A8451B9035}" type="slidenum">
              <a:rPr lang="hu-HU" smtClean="0"/>
              <a:t>‹#›</a:t>
            </a:fld>
            <a:endParaRPr lang="hu-HU"/>
          </a:p>
        </p:txBody>
      </p:sp>
    </p:spTree>
    <p:extLst>
      <p:ext uri="{BB962C8B-B14F-4D97-AF65-F5344CB8AC3E}">
        <p14:creationId xmlns:p14="http://schemas.microsoft.com/office/powerpoint/2010/main" val="4055352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130191-0BE1-0142-AFC1-0297AE024A0E}" type="datetimeFigureOut">
              <a:rPr lang="en-US" smtClean="0"/>
              <a:pPr/>
              <a:t>10/2/2019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0A3C59-3253-3B42-8BE0-F6D0BA6B0441}" type="slidenum">
              <a:rPr lang="en-US" smtClean="0"/>
              <a:pPr/>
              <a:t>‹#›</a:t>
            </a:fld>
            <a:endParaRPr lang="en-US"/>
          </a:p>
        </p:txBody>
      </p:sp>
    </p:spTree>
    <p:extLst>
      <p:ext uri="{BB962C8B-B14F-4D97-AF65-F5344CB8AC3E}">
        <p14:creationId xmlns:p14="http://schemas.microsoft.com/office/powerpoint/2010/main" val="7712339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10"/>
          </p:nvPr>
        </p:nvSpPr>
        <p:spPr/>
        <p:txBody>
          <a:bodyPr/>
          <a:lstStyle/>
          <a:p>
            <a:fld id="{A70A3C59-3253-3B42-8BE0-F6D0BA6B0441}" type="slidenum">
              <a:rPr lang="en-US" smtClean="0"/>
              <a:pPr/>
              <a:t>1</a:t>
            </a:fld>
            <a:endParaRPr lang="en-US"/>
          </a:p>
        </p:txBody>
      </p:sp>
    </p:spTree>
    <p:extLst>
      <p:ext uri="{BB962C8B-B14F-4D97-AF65-F5344CB8AC3E}">
        <p14:creationId xmlns:p14="http://schemas.microsoft.com/office/powerpoint/2010/main" val="4275767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12</a:t>
            </a:fld>
            <a:endParaRPr lang="hu-H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13</a:t>
            </a:fld>
            <a:endParaRPr lang="hu-HU" dirty="0"/>
          </a:p>
        </p:txBody>
      </p:sp>
    </p:spTree>
    <p:extLst>
      <p:ext uri="{BB962C8B-B14F-4D97-AF65-F5344CB8AC3E}">
        <p14:creationId xmlns:p14="http://schemas.microsoft.com/office/powerpoint/2010/main" val="2346807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14</a:t>
            </a:fld>
            <a:endParaRPr lang="hu-HU" dirty="0"/>
          </a:p>
        </p:txBody>
      </p:sp>
    </p:spTree>
    <p:extLst>
      <p:ext uri="{BB962C8B-B14F-4D97-AF65-F5344CB8AC3E}">
        <p14:creationId xmlns:p14="http://schemas.microsoft.com/office/powerpoint/2010/main" val="2790285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16</a:t>
            </a:fld>
            <a:endParaRPr lang="hu-H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OVF:</a:t>
            </a:r>
            <a:r>
              <a:rPr lang="hu-HU" baseline="0" dirty="0"/>
              <a:t> </a:t>
            </a:r>
            <a:r>
              <a:rPr lang="hu-HU" dirty="0"/>
              <a:t>http://www.dmtf.org/standards/ovf</a:t>
            </a:r>
          </a:p>
        </p:txBody>
      </p:sp>
      <p:sp>
        <p:nvSpPr>
          <p:cNvPr id="4" name="Slide Number Placeholder 3"/>
          <p:cNvSpPr>
            <a:spLocks noGrp="1"/>
          </p:cNvSpPr>
          <p:nvPr>
            <p:ph type="sldNum" sz="quarter" idx="10"/>
          </p:nvPr>
        </p:nvSpPr>
        <p:spPr/>
        <p:txBody>
          <a:bodyPr/>
          <a:lstStyle/>
          <a:p>
            <a:fld id="{3D86C690-4F62-4AFC-8745-06DC9BF07935}" type="slidenum">
              <a:rPr lang="hu-HU" smtClean="0"/>
              <a:pPr/>
              <a:t>24</a:t>
            </a:fld>
            <a:endParaRPr lang="hu-HU"/>
          </a:p>
        </p:txBody>
      </p:sp>
    </p:spTree>
    <p:extLst>
      <p:ext uri="{BB962C8B-B14F-4D97-AF65-F5344CB8AC3E}">
        <p14:creationId xmlns:p14="http://schemas.microsoft.com/office/powerpoint/2010/main" val="3413189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a:t>Futó gépről állapotmentés készítése: arra</a:t>
            </a:r>
            <a:r>
              <a:rPr lang="hu-HU" baseline="0" dirty="0"/>
              <a:t> kell figyelni</a:t>
            </a:r>
            <a:r>
              <a:rPr lang="hu-HU" dirty="0"/>
              <a:t>, hogy nem biztos, hogy egy másik</a:t>
            </a:r>
            <a:r>
              <a:rPr lang="hu-HU" baseline="0" dirty="0"/>
              <a:t> számítógépen vissza tudjuk azt állítani. Például, ha az állapotmentést egy olyan fizikai gépen próbáljuk visszaállítani, amiben 32 bites CPU van, az eredetin meg 64 bit-es volt.</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26</a:t>
            </a:fld>
            <a:endParaRPr lang="hu-H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a:t>Előnyök: </a:t>
            </a:r>
          </a:p>
          <a:p>
            <a:pPr>
              <a:buFontTx/>
              <a:buChar char="-"/>
            </a:pPr>
            <a:r>
              <a:rPr lang="hu-HU" dirty="0"/>
              <a:t>nem kell az alap</a:t>
            </a:r>
            <a:r>
              <a:rPr lang="hu-HU" baseline="0" dirty="0"/>
              <a:t> </a:t>
            </a:r>
            <a:r>
              <a:rPr lang="hu-HU" baseline="0" dirty="0" err="1"/>
              <a:t>OS-t</a:t>
            </a:r>
            <a:r>
              <a:rPr lang="hu-HU" baseline="0" dirty="0"/>
              <a:t>, alkalmazásokat többször feltelepíteni, tárolni</a:t>
            </a:r>
          </a:p>
          <a:p>
            <a:pPr>
              <a:buFontTx/>
              <a:buChar char="-"/>
            </a:pPr>
            <a:r>
              <a:rPr lang="hu-HU" baseline="0" dirty="0"/>
              <a:t>Elég csak az újabb klónokat vinni, ha már egyszer ott van az alap VM</a:t>
            </a:r>
          </a:p>
          <a:p>
            <a:pPr>
              <a:buFontTx/>
              <a:buChar char="-"/>
            </a:pPr>
            <a:endParaRPr lang="hu-HU" baseline="0" dirty="0"/>
          </a:p>
          <a:p>
            <a:pPr>
              <a:buFontTx/>
              <a:buNone/>
            </a:pPr>
            <a:r>
              <a:rPr lang="hu-HU" baseline="0" dirty="0"/>
              <a:t>Hátrányok:</a:t>
            </a:r>
          </a:p>
          <a:p>
            <a:pPr>
              <a:buFontTx/>
              <a:buChar char="-"/>
            </a:pPr>
            <a:r>
              <a:rPr lang="hu-HU" baseline="0" dirty="0"/>
              <a:t>Általában a klónnál már nem lehet a virtuális lemez méretét csökkenteni (</a:t>
            </a:r>
            <a:r>
              <a:rPr lang="hu-HU" baseline="0" dirty="0" err="1"/>
              <a:t>shrink</a:t>
            </a:r>
            <a:r>
              <a:rPr lang="hu-HU" baseline="0" dirty="0"/>
              <a:t>)</a:t>
            </a:r>
          </a:p>
          <a:p>
            <a:pPr>
              <a:buFontTx/>
              <a:buChar char="-"/>
            </a:pPr>
            <a:r>
              <a:rPr lang="hu-HU" baseline="0" dirty="0"/>
              <a:t>Jelenleg még nem nagyon tudnak olyat, hogy az alap virtuális gépet frissítem, és ez látszik a többiben is (</a:t>
            </a:r>
            <a:r>
              <a:rPr lang="hu-HU" baseline="0" dirty="0" err="1"/>
              <a:t>VMware</a:t>
            </a:r>
            <a:r>
              <a:rPr lang="hu-HU" baseline="0" dirty="0"/>
              <a:t> </a:t>
            </a:r>
            <a:r>
              <a:rPr lang="hu-HU" baseline="0" dirty="0" err="1"/>
              <a:t>View-ban</a:t>
            </a:r>
            <a:r>
              <a:rPr lang="hu-HU" baseline="0" dirty="0"/>
              <a:t>, a </a:t>
            </a:r>
            <a:r>
              <a:rPr lang="hu-HU" baseline="0" dirty="0" err="1"/>
              <a:t>VMware</a:t>
            </a:r>
            <a:r>
              <a:rPr lang="hu-HU" baseline="0" dirty="0"/>
              <a:t> VDI rendszerében már van ilyen, úgyhogy remélhetőleg előbb-utóbb átkerül a másik termékvonalba is)</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28</a:t>
            </a:fld>
            <a:endParaRPr lang="hu-H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Tipikus üzemmódok:</a:t>
            </a:r>
          </a:p>
          <a:p>
            <a:pPr marL="171450" lvl="0" indent="-171450">
              <a:buFont typeface="Arial" pitchFamily="34" charset="0"/>
              <a:buChar char="•"/>
            </a:pPr>
            <a:r>
              <a:rPr lang="hu-HU" dirty="0"/>
              <a:t>Csak a gazda gépet látja</a:t>
            </a:r>
          </a:p>
          <a:p>
            <a:pPr marL="171450" lvl="0" indent="-171450">
              <a:buFont typeface="Arial" pitchFamily="34" charset="0"/>
              <a:buChar char="•"/>
            </a:pPr>
            <a:r>
              <a:rPr lang="hu-HU" dirty="0"/>
              <a:t>Csak a többi virtuális gépet látja</a:t>
            </a:r>
          </a:p>
          <a:p>
            <a:pPr marL="171450" lvl="0" indent="-171450">
              <a:buFont typeface="Arial" pitchFamily="34" charset="0"/>
              <a:buChar char="•"/>
            </a:pPr>
            <a:r>
              <a:rPr lang="hu-HU" dirty="0"/>
              <a:t>NAT (Network </a:t>
            </a:r>
            <a:r>
              <a:rPr lang="hu-HU" dirty="0" err="1"/>
              <a:t>Address</a:t>
            </a:r>
            <a:r>
              <a:rPr lang="hu-HU" dirty="0"/>
              <a:t> </a:t>
            </a:r>
            <a:r>
              <a:rPr lang="hu-HU" dirty="0" err="1"/>
              <a:t>Translation</a:t>
            </a:r>
            <a:r>
              <a:rPr lang="hu-HU" dirty="0"/>
              <a:t>): gazda gép </a:t>
            </a:r>
            <a:r>
              <a:rPr lang="hu-HU" dirty="0" err="1"/>
              <a:t>NAT-ol</a:t>
            </a:r>
            <a:endParaRPr lang="hu-HU" dirty="0"/>
          </a:p>
          <a:p>
            <a:pPr marL="171450" lvl="0" indent="-171450">
              <a:buFont typeface="Arial" pitchFamily="34" charset="0"/>
              <a:buChar char="•"/>
            </a:pPr>
            <a:r>
              <a:rPr lang="hu-HU" dirty="0" err="1"/>
              <a:t>Bridged</a:t>
            </a:r>
            <a:r>
              <a:rPr lang="hu-HU" dirty="0"/>
              <a:t>: olyan, mintha az adott hálózati interfész előtt lévő </a:t>
            </a:r>
            <a:r>
              <a:rPr lang="hu-HU" dirty="0" err="1"/>
              <a:t>switchbe</a:t>
            </a:r>
            <a:r>
              <a:rPr lang="hu-HU" dirty="0"/>
              <a:t> kötnénk a virtuális gépet</a:t>
            </a:r>
          </a:p>
          <a:p>
            <a:pPr lvl="1"/>
            <a:endParaRPr lang="hu-HU" dirty="0"/>
          </a:p>
          <a:p>
            <a:endParaRPr lang="hu-HU" dirty="0"/>
          </a:p>
        </p:txBody>
      </p:sp>
      <p:sp>
        <p:nvSpPr>
          <p:cNvPr id="4" name="Slide Number Placeholder 3"/>
          <p:cNvSpPr>
            <a:spLocks noGrp="1"/>
          </p:cNvSpPr>
          <p:nvPr>
            <p:ph type="sldNum" sz="quarter" idx="10"/>
          </p:nvPr>
        </p:nvSpPr>
        <p:spPr/>
        <p:txBody>
          <a:bodyPr/>
          <a:lstStyle/>
          <a:p>
            <a:fld id="{3D86C690-4F62-4AFC-8745-06DC9BF07935}" type="slidenum">
              <a:rPr lang="hu-HU" smtClean="0"/>
              <a:pPr/>
              <a:t>29</a:t>
            </a:fld>
            <a:endParaRPr lang="hu-HU"/>
          </a:p>
        </p:txBody>
      </p:sp>
    </p:spTree>
    <p:extLst>
      <p:ext uri="{BB962C8B-B14F-4D97-AF65-F5344CB8AC3E}">
        <p14:creationId xmlns:p14="http://schemas.microsoft.com/office/powerpoint/2010/main" val="3141987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34</a:t>
            </a:fld>
            <a:endParaRPr lang="hu-H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a:t>Szervereknél</a:t>
            </a:r>
            <a:r>
              <a:rPr lang="hu-HU" baseline="0" dirty="0"/>
              <a:t> gyakori megoldás, hogy valamilyen dedikált hardver elemmel hálózatról elvégezhetővé tesznek olyan műveleteket, amik amúgy manuális hozzáférést igényelnének. Ez az igény a virtualizált környezetekkel szemben is megjelenik.</a:t>
            </a:r>
          </a:p>
          <a:p>
            <a:endParaRPr lang="hu-HU" baseline="0" dirty="0"/>
          </a:p>
          <a:p>
            <a:r>
              <a:rPr lang="hu-HU" baseline="0" dirty="0"/>
              <a:t>BMC (</a:t>
            </a:r>
            <a:r>
              <a:rPr lang="hu-HU" baseline="0" dirty="0" err="1"/>
              <a:t>Baseboard</a:t>
            </a:r>
            <a:r>
              <a:rPr lang="hu-HU" baseline="0" dirty="0"/>
              <a:t> Management </a:t>
            </a:r>
            <a:r>
              <a:rPr lang="hu-HU" baseline="0" dirty="0" err="1"/>
              <a:t>Controller</a:t>
            </a:r>
            <a:r>
              <a:rPr lang="hu-HU" baseline="0" dirty="0"/>
              <a:t>)</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35</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2</a:t>
            </a:fld>
            <a:endParaRPr lang="hu-HU" dirty="0"/>
          </a:p>
        </p:txBody>
      </p:sp>
    </p:spTree>
    <p:extLst>
      <p:ext uri="{BB962C8B-B14F-4D97-AF65-F5344CB8AC3E}">
        <p14:creationId xmlns:p14="http://schemas.microsoft.com/office/powerpoint/2010/main" val="2924467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marL="171450" indent="-171450">
              <a:buFont typeface="Arial" pitchFamily="34" charset="0"/>
              <a:buChar char="•"/>
            </a:pPr>
            <a:r>
              <a:rPr lang="hu-HU" dirty="0"/>
              <a:t>Ebben az esetben már a </a:t>
            </a:r>
            <a:r>
              <a:rPr lang="hu-HU" dirty="0" err="1"/>
              <a:t>virtualizáció</a:t>
            </a:r>
            <a:r>
              <a:rPr lang="hu-HU" baseline="0" dirty="0" err="1"/>
              <a:t>s</a:t>
            </a:r>
            <a:r>
              <a:rPr lang="hu-HU" baseline="0" dirty="0"/>
              <a:t> keretrendszer biztosítja azt a funkciót, hogy a virtuális gépek „konzoljához” távolról hozzá tudjunk férni.</a:t>
            </a:r>
            <a:endParaRPr lang="hu-HU" dirty="0"/>
          </a:p>
          <a:p>
            <a:pPr marL="171450" indent="-171450">
              <a:buFont typeface="Arial" pitchFamily="34" charset="0"/>
              <a:buChar char="•"/>
            </a:pPr>
            <a:r>
              <a:rPr lang="hu-HU" dirty="0" err="1"/>
              <a:t>Bare-metal</a:t>
            </a:r>
            <a:r>
              <a:rPr lang="hu-HU" dirty="0"/>
              <a:t> és </a:t>
            </a:r>
            <a:r>
              <a:rPr lang="hu-HU" dirty="0" err="1"/>
              <a:t>hosted</a:t>
            </a:r>
            <a:r>
              <a:rPr lang="hu-HU" dirty="0"/>
              <a:t> esetben is gyakran van valamilyen</a:t>
            </a:r>
            <a:r>
              <a:rPr lang="hu-HU" baseline="0" dirty="0"/>
              <a:t> távoli elérés szerver.</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36</a:t>
            </a:fld>
            <a:endParaRPr lang="hu-H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marL="171450" indent="-171450">
              <a:buFont typeface="Arial" pitchFamily="34" charset="0"/>
              <a:buChar char="•"/>
            </a:pPr>
            <a:r>
              <a:rPr lang="hu-HU" dirty="0"/>
              <a:t>A harmadik lehetőség, hogy ha már a</a:t>
            </a:r>
            <a:r>
              <a:rPr lang="hu-HU" baseline="0" dirty="0"/>
              <a:t> vendég</a:t>
            </a:r>
            <a:r>
              <a:rPr lang="hu-HU" dirty="0"/>
              <a:t> OS működik</a:t>
            </a:r>
            <a:r>
              <a:rPr lang="hu-HU" baseline="0" dirty="0"/>
              <a:t> és konfigurált hálózata van</a:t>
            </a:r>
            <a:r>
              <a:rPr lang="hu-HU" dirty="0"/>
              <a:t>, akkor arra lehet belépni </a:t>
            </a:r>
            <a:r>
              <a:rPr lang="hu-HU" dirty="0" err="1"/>
              <a:t>SSH-val</a:t>
            </a:r>
            <a:r>
              <a:rPr lang="hu-HU" dirty="0"/>
              <a:t>, </a:t>
            </a:r>
            <a:r>
              <a:rPr lang="hu-HU" dirty="0" err="1"/>
              <a:t>VNC-vel</a:t>
            </a:r>
            <a:r>
              <a:rPr lang="hu-HU" baseline="0" dirty="0"/>
              <a:t>, </a:t>
            </a:r>
            <a:r>
              <a:rPr lang="hu-HU" baseline="0" dirty="0" err="1"/>
              <a:t>RDP-vel</a:t>
            </a:r>
            <a:r>
              <a:rPr lang="hu-HU" baseline="0" dirty="0"/>
              <a:t>.</a:t>
            </a:r>
          </a:p>
          <a:p>
            <a:pPr marL="171450" indent="-171450">
              <a:buFont typeface="Arial" pitchFamily="34" charset="0"/>
              <a:buChar char="•"/>
            </a:pPr>
            <a:r>
              <a:rPr lang="hu-HU" baseline="0" dirty="0"/>
              <a:t>Az ábrát úgy kell nézni, hogy ez egy vendég gép, ami magának biztosítja hozzáférést a beépített távoli elérés szerverével.</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37</a:t>
            </a:fld>
            <a:endParaRPr lang="hu-H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38</a:t>
            </a:fld>
            <a:endParaRPr lang="hu-H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fld id="{3D86C690-4F62-4AFC-8745-06DC9BF07935}" type="slidenum">
              <a:rPr lang="hu-HU" smtClean="0"/>
              <a:pPr/>
              <a:t>39</a:t>
            </a:fld>
            <a:endParaRPr lang="hu-HU"/>
          </a:p>
        </p:txBody>
      </p:sp>
    </p:spTree>
    <p:extLst>
      <p:ext uri="{BB962C8B-B14F-4D97-AF65-F5344CB8AC3E}">
        <p14:creationId xmlns:p14="http://schemas.microsoft.com/office/powerpoint/2010/main" val="29457725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3D86C690-4F62-4AFC-8745-06DC9BF07935}" type="slidenum">
              <a:rPr lang="hu-HU" smtClean="0"/>
              <a:pPr/>
              <a:t>40</a:t>
            </a:fld>
            <a:endParaRPr lang="hu-H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indent="-171450">
              <a:buFontTx/>
              <a:buChar char="-"/>
            </a:pPr>
            <a:r>
              <a:rPr lang="hu-HU" dirty="0"/>
              <a:t>Lásd: Paul </a:t>
            </a:r>
            <a:r>
              <a:rPr lang="hu-HU" dirty="0" err="1"/>
              <a:t>Barham</a:t>
            </a:r>
            <a:r>
              <a:rPr lang="hu-HU" dirty="0"/>
              <a:t> et </a:t>
            </a:r>
            <a:r>
              <a:rPr lang="hu-HU" dirty="0" err="1"/>
              <a:t>al</a:t>
            </a:r>
            <a:r>
              <a:rPr lang="hu-HU" dirty="0"/>
              <a:t>. (2003) </a:t>
            </a:r>
            <a:r>
              <a:rPr lang="hu-HU" dirty="0" err="1"/>
              <a:t>Xen</a:t>
            </a:r>
            <a:r>
              <a:rPr lang="hu-HU" dirty="0"/>
              <a:t> and </a:t>
            </a:r>
            <a:r>
              <a:rPr lang="hu-HU" dirty="0" err="1"/>
              <a:t>the</a:t>
            </a:r>
            <a:r>
              <a:rPr lang="hu-HU" dirty="0"/>
              <a:t> art of </a:t>
            </a:r>
            <a:r>
              <a:rPr lang="hu-HU" dirty="0" err="1"/>
              <a:t>virtualization</a:t>
            </a:r>
            <a:r>
              <a:rPr lang="hu-HU" dirty="0"/>
              <a:t>. </a:t>
            </a:r>
            <a:r>
              <a:rPr lang="hu-HU" dirty="0" err="1"/>
              <a:t>In</a:t>
            </a:r>
            <a:r>
              <a:rPr lang="hu-HU" dirty="0"/>
              <a:t> </a:t>
            </a:r>
            <a:r>
              <a:rPr lang="hu-HU" i="1" dirty="0" err="1"/>
              <a:t>Proceedings</a:t>
            </a:r>
            <a:r>
              <a:rPr lang="hu-HU" i="1" dirty="0"/>
              <a:t> of </a:t>
            </a:r>
            <a:r>
              <a:rPr lang="hu-HU" i="1" dirty="0" err="1"/>
              <a:t>the</a:t>
            </a:r>
            <a:r>
              <a:rPr lang="hu-HU" i="1" dirty="0"/>
              <a:t> </a:t>
            </a:r>
            <a:r>
              <a:rPr lang="hu-HU" i="1" dirty="0" err="1"/>
              <a:t>nineteenth</a:t>
            </a:r>
            <a:r>
              <a:rPr lang="hu-HU" i="1" dirty="0"/>
              <a:t> ACM </a:t>
            </a:r>
            <a:r>
              <a:rPr lang="hu-HU" i="1" dirty="0" err="1"/>
              <a:t>symposium</a:t>
            </a:r>
            <a:r>
              <a:rPr lang="hu-HU" i="1" dirty="0"/>
              <a:t> </a:t>
            </a:r>
            <a:r>
              <a:rPr lang="hu-HU" i="1" dirty="0" err="1"/>
              <a:t>on</a:t>
            </a:r>
            <a:r>
              <a:rPr lang="hu-HU" i="1" dirty="0"/>
              <a:t> </a:t>
            </a:r>
            <a:r>
              <a:rPr lang="hu-HU" i="1" dirty="0" err="1"/>
              <a:t>Operating</a:t>
            </a:r>
            <a:r>
              <a:rPr lang="hu-HU" i="1" dirty="0"/>
              <a:t> </a:t>
            </a:r>
            <a:r>
              <a:rPr lang="hu-HU" i="1" dirty="0" err="1"/>
              <a:t>systems</a:t>
            </a:r>
            <a:r>
              <a:rPr lang="hu-HU" i="1" dirty="0"/>
              <a:t> </a:t>
            </a:r>
            <a:r>
              <a:rPr lang="hu-HU" i="1" dirty="0" err="1"/>
              <a:t>principles</a:t>
            </a:r>
            <a:r>
              <a:rPr lang="hu-HU" dirty="0"/>
              <a:t> (SOSP '03). ACM, New York, NY, USA, 164-177. URL: http://doi.acm.org/10.1145/945445.945462 </a:t>
            </a:r>
          </a:p>
          <a:p>
            <a:pPr marL="171450" indent="-171450">
              <a:buFontTx/>
              <a:buChar char="-"/>
            </a:pPr>
            <a:r>
              <a:rPr lang="hu-HU" dirty="0" err="1"/>
              <a:t>Wim</a:t>
            </a:r>
            <a:r>
              <a:rPr lang="hu-HU" dirty="0"/>
              <a:t> </a:t>
            </a:r>
            <a:r>
              <a:rPr lang="hu-HU" dirty="0" err="1"/>
              <a:t>Coekaerts</a:t>
            </a:r>
            <a:r>
              <a:rPr lang="hu-HU" dirty="0"/>
              <a:t> </a:t>
            </a:r>
            <a:r>
              <a:rPr lang="hu-HU" dirty="0" err="1"/>
              <a:t>Blog</a:t>
            </a:r>
            <a:r>
              <a:rPr lang="hu-HU" dirty="0"/>
              <a:t>. </a:t>
            </a:r>
            <a:r>
              <a:rPr lang="en-US" dirty="0"/>
              <a:t>Linux mainline contains all the </a:t>
            </a:r>
            <a:r>
              <a:rPr lang="en-US" dirty="0" err="1"/>
              <a:t>Xen</a:t>
            </a:r>
            <a:r>
              <a:rPr lang="en-US" dirty="0"/>
              <a:t> code bits for Dom0 and </a:t>
            </a:r>
            <a:r>
              <a:rPr lang="en-US" dirty="0" err="1"/>
              <a:t>DomU</a:t>
            </a:r>
            <a:r>
              <a:rPr lang="en-US" dirty="0"/>
              <a:t> support</a:t>
            </a:r>
            <a:r>
              <a:rPr lang="hu-HU" dirty="0"/>
              <a:t>,</a:t>
            </a:r>
            <a:r>
              <a:rPr lang="hu-HU" baseline="0" dirty="0"/>
              <a:t> May 26, 2011, URL: https://blogs.oracle.com/wim/entry/linux_mainline_contains_all_the</a:t>
            </a:r>
            <a:endParaRPr lang="hu-HU" dirty="0"/>
          </a:p>
          <a:p>
            <a:pPr marL="171450" indent="-171450">
              <a:buFontTx/>
              <a:buChar char="-"/>
            </a:pP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41</a:t>
            </a:fld>
            <a:endParaRPr lang="hu-HU"/>
          </a:p>
        </p:txBody>
      </p:sp>
    </p:spTree>
    <p:extLst>
      <p:ext uri="{BB962C8B-B14F-4D97-AF65-F5344CB8AC3E}">
        <p14:creationId xmlns:p14="http://schemas.microsoft.com/office/powerpoint/2010/main" val="58152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b="0" i="1" dirty="0"/>
              <a:t>„Platform</a:t>
            </a:r>
            <a:r>
              <a:rPr lang="hu-HU" b="0" i="1" baseline="0" dirty="0"/>
              <a:t> virtualizáció”</a:t>
            </a:r>
          </a:p>
          <a:p>
            <a:r>
              <a:rPr lang="hu-HU" dirty="0"/>
              <a:t>Itt a</a:t>
            </a:r>
            <a:r>
              <a:rPr lang="hu-HU" baseline="0" dirty="0"/>
              <a:t> lényeg, hogy a virtuális gépekben egy-egy saját kernel fut valamilyen izolált környezetben, tehát egymástól eltérő fajta operációs rendszerek is futhatnak egymás mellett. Általában (de nem minden esetben, lásd. </a:t>
            </a:r>
            <a:r>
              <a:rPr lang="hu-HU" baseline="0" dirty="0" err="1"/>
              <a:t>paravirtualizáció</a:t>
            </a:r>
            <a:r>
              <a:rPr lang="hu-HU" baseline="0" dirty="0"/>
              <a:t>) a virtuális gépben futó OS számára egy látszólag valódi fizikai hardverhez hasonló hardverkörnyezetet biztosít.</a:t>
            </a:r>
            <a:endParaRPr lang="hu-HU" dirty="0"/>
          </a:p>
          <a:p>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3</a:t>
            </a:fld>
            <a:endParaRPr lang="hu-HU"/>
          </a:p>
        </p:txBody>
      </p:sp>
    </p:spTree>
    <p:extLst>
      <p:ext uri="{BB962C8B-B14F-4D97-AF65-F5344CB8AC3E}">
        <p14:creationId xmlns:p14="http://schemas.microsoft.com/office/powerpoint/2010/main" val="2502216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i="1" dirty="0"/>
              <a:t>„Operációs</a:t>
            </a:r>
            <a:r>
              <a:rPr lang="hu-HU" i="1" baseline="0" dirty="0"/>
              <a:t> rendszer szintű virtualizáció” </a:t>
            </a:r>
            <a:r>
              <a:rPr lang="hu-HU" baseline="0" dirty="0"/>
              <a:t>vagy </a:t>
            </a:r>
            <a:r>
              <a:rPr lang="hu-HU" i="1" baseline="0" dirty="0"/>
              <a:t>„Konténer alapú virtualizáció”</a:t>
            </a:r>
            <a:endParaRPr lang="hu-HU" i="1" dirty="0"/>
          </a:p>
          <a:p>
            <a:r>
              <a:rPr lang="hu-HU" dirty="0"/>
              <a:t>Itt az operációs</a:t>
            </a:r>
            <a:r>
              <a:rPr lang="hu-HU" baseline="0" dirty="0"/>
              <a:t> rendszer felett alakítunk ki elkülönített virtuális környezeteket (</a:t>
            </a:r>
            <a:r>
              <a:rPr lang="hu-HU" baseline="0" dirty="0" err="1"/>
              <a:t>jail</a:t>
            </a:r>
            <a:r>
              <a:rPr lang="hu-HU" baseline="0" dirty="0"/>
              <a:t>, </a:t>
            </a:r>
            <a:r>
              <a:rPr lang="hu-HU" baseline="0" dirty="0" err="1"/>
              <a:t>container</a:t>
            </a:r>
            <a:r>
              <a:rPr lang="hu-HU" baseline="0" dirty="0"/>
              <a:t>), amely közül mindegyik úgy érzékeli, hogy csak ő fut a kernel felett. Ehhez a kernel által biztosított – normális esetben </a:t>
            </a:r>
            <a:r>
              <a:rPr lang="hu-HU" baseline="0" dirty="0" err="1"/>
              <a:t>singleton</a:t>
            </a:r>
            <a:r>
              <a:rPr lang="hu-HU" baseline="0" dirty="0"/>
              <a:t> – erőforrásokat kell többszörözni minden környezethez. A megoldás változó mélységű lehet, van olyan, ahol csak a kernel látszik, van, olyan, ahol valamilyen közös magas szintű felhasználói-módú erőforrásokat is elérhetővé tesz minden izolált környezetben.</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4</a:t>
            </a:fld>
            <a:endParaRPr lang="hu-HU"/>
          </a:p>
        </p:txBody>
      </p:sp>
    </p:spTree>
    <p:extLst>
      <p:ext uri="{BB962C8B-B14F-4D97-AF65-F5344CB8AC3E}">
        <p14:creationId xmlns:p14="http://schemas.microsoft.com/office/powerpoint/2010/main" val="3865687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a:t>Igazából</a:t>
            </a:r>
            <a:r>
              <a:rPr lang="hu-HU" baseline="0" dirty="0"/>
              <a:t> hagyományosan az </a:t>
            </a:r>
            <a:r>
              <a:rPr lang="hu-HU" baseline="0" dirty="0" err="1"/>
              <a:t>OS-hez</a:t>
            </a:r>
            <a:r>
              <a:rPr lang="hu-HU" baseline="0" dirty="0"/>
              <a:t> soroljuk, de nem a kernel, hanem felhasználói módban futó könyvtárak, folyamatok szolgáltatják az adott operációs rendszer magas szintű programkörnyezetét.</a:t>
            </a:r>
          </a:p>
          <a:p>
            <a:r>
              <a:rPr lang="hu-HU" baseline="0" dirty="0"/>
              <a:t>Az „alkalmazás szintű virtualizáció” igazából a konténer alapú </a:t>
            </a:r>
            <a:r>
              <a:rPr lang="hu-HU" baseline="0" dirty="0" err="1"/>
              <a:t>virtualizációk</a:t>
            </a:r>
            <a:r>
              <a:rPr lang="hu-HU" baseline="0" dirty="0"/>
              <a:t> egy olyan esete, ahol a használati eset specifikusan csak egy-egy alkalmazás „becsomagolása”, az OS környezet összes többi része nincs izolált konténerben. Pl. MS Office használata telepítés, </a:t>
            </a:r>
            <a:r>
              <a:rPr lang="hu-HU" baseline="0" dirty="0" err="1"/>
              <a:t>registry</a:t>
            </a:r>
            <a:r>
              <a:rPr lang="hu-HU" baseline="0" dirty="0"/>
              <a:t> módosítás, stb. nélkül.</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5</a:t>
            </a:fld>
            <a:endParaRPr lang="hu-HU"/>
          </a:p>
        </p:txBody>
      </p:sp>
    </p:spTree>
    <p:extLst>
      <p:ext uri="{BB962C8B-B14F-4D97-AF65-F5344CB8AC3E}">
        <p14:creationId xmlns:p14="http://schemas.microsoft.com/office/powerpoint/2010/main" val="1703141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a:t>„</a:t>
            </a:r>
            <a:r>
              <a:rPr lang="hu-HU" dirty="0" err="1"/>
              <a:t>Desktop</a:t>
            </a:r>
            <a:r>
              <a:rPr lang="hu-HU" dirty="0"/>
              <a:t> virtualizáció”</a:t>
            </a:r>
            <a:r>
              <a:rPr lang="hu-HU" dirty="0" err="1"/>
              <a:t>-nak</a:t>
            </a:r>
            <a:r>
              <a:rPr lang="hu-HU" baseline="0" dirty="0"/>
              <a:t> szokták hívni azt az esetet, amikor a felhasználó számára nyújtott szolgáltatást (elsődlegesen grafikus felületen) távolítjuk el szolgáltatási igénybevételi ponttól. Jellemző eset, hogy a felhasználó </a:t>
            </a:r>
            <a:r>
              <a:rPr lang="hu-HU" baseline="0" dirty="0" err="1"/>
              <a:t>desktop</a:t>
            </a:r>
            <a:r>
              <a:rPr lang="hu-HU" baseline="0" dirty="0"/>
              <a:t> környezete valami szervergépen fut (akár valamilyen más, platform vagy OS szintű </a:t>
            </a:r>
            <a:r>
              <a:rPr lang="hu-HU" baseline="0" dirty="0" err="1"/>
              <a:t>virtualizációs</a:t>
            </a:r>
            <a:r>
              <a:rPr lang="hu-HU" baseline="0" dirty="0"/>
              <a:t> formával megvalósítva), a kezelőfelület távoli elérésére azonban vékonykliens gépeket használnak.</a:t>
            </a:r>
          </a:p>
          <a:p>
            <a:r>
              <a:rPr lang="hu-HU" baseline="0" dirty="0"/>
              <a:t>Más esetben a szolgáltatás valamilyen hálózaton elérhető technikai szolgáltatás, webes felület stb. A manapság oly divatos „</a:t>
            </a:r>
            <a:r>
              <a:rPr lang="hu-HU" baseline="0" dirty="0" err="1"/>
              <a:t>cloud</a:t>
            </a:r>
            <a:r>
              <a:rPr lang="hu-HU" baseline="0" dirty="0"/>
              <a:t> </a:t>
            </a:r>
            <a:r>
              <a:rPr lang="hu-HU" baseline="0" dirty="0" err="1"/>
              <a:t>computing</a:t>
            </a:r>
            <a:r>
              <a:rPr lang="hu-HU" baseline="0" dirty="0"/>
              <a:t>” alapötlete, hogy a hálózati szolgáltatásoknál könnyen elfedhető, hogy valójában mely komponens biztosítja, ezt is egyfajta „</a:t>
            </a:r>
            <a:r>
              <a:rPr lang="hu-HU" baseline="0" dirty="0" err="1"/>
              <a:t>virtualizációnak</a:t>
            </a:r>
            <a:r>
              <a:rPr lang="hu-HU" baseline="0" dirty="0"/>
              <a:t>” szokták nevezni.</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6</a:t>
            </a:fld>
            <a:endParaRPr lang="hu-HU"/>
          </a:p>
        </p:txBody>
      </p:sp>
    </p:spTree>
    <p:extLst>
      <p:ext uri="{BB962C8B-B14F-4D97-AF65-F5344CB8AC3E}">
        <p14:creationId xmlns:p14="http://schemas.microsoft.com/office/powerpoint/2010/main" val="4283597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b="0" i="1" dirty="0"/>
              <a:t>„Platform</a:t>
            </a:r>
            <a:r>
              <a:rPr lang="hu-HU" b="0" i="1" baseline="0" dirty="0"/>
              <a:t> virtualizáció”</a:t>
            </a:r>
          </a:p>
          <a:p>
            <a:r>
              <a:rPr lang="hu-HU" dirty="0"/>
              <a:t>Itt a</a:t>
            </a:r>
            <a:r>
              <a:rPr lang="hu-HU" baseline="0" dirty="0"/>
              <a:t> lényeg, hogy a virtuális gépekben egy-egy saját kernel fut valamilyen izolált környezetben, tehát egymástól eltérő fajta operációs rendszerek is futhatnak egymás mellett. Általában (de nem minden esetben, lásd. </a:t>
            </a:r>
            <a:r>
              <a:rPr lang="hu-HU" baseline="0" dirty="0" err="1"/>
              <a:t>paravirtualizáció</a:t>
            </a:r>
            <a:r>
              <a:rPr lang="hu-HU" baseline="0" dirty="0"/>
              <a:t>) a virtuális gépben futó OS számára egy látszólag valódi fizikai hardverhez hasonló hardverkörnyezetet biztosít.</a:t>
            </a:r>
            <a:endParaRPr lang="hu-HU" dirty="0"/>
          </a:p>
          <a:p>
            <a:endParaRPr lang="hu-HU" dirty="0"/>
          </a:p>
          <a:p>
            <a:r>
              <a:rPr lang="hu-HU" dirty="0"/>
              <a:t>Természetesen ettől</a:t>
            </a:r>
            <a:r>
              <a:rPr lang="hu-HU" baseline="0" dirty="0"/>
              <a:t> különböző felosztások is szoktak lenni, sok mindent sorolnak még be az egyes gyártók vagy emberek a virtualizáció fogalma alá.</a:t>
            </a:r>
            <a:endParaRPr lang="hu-HU" dirty="0"/>
          </a:p>
        </p:txBody>
      </p:sp>
      <p:sp>
        <p:nvSpPr>
          <p:cNvPr id="4" name="Dia számának helye 3"/>
          <p:cNvSpPr>
            <a:spLocks noGrp="1"/>
          </p:cNvSpPr>
          <p:nvPr>
            <p:ph type="sldNum" sz="quarter" idx="10"/>
          </p:nvPr>
        </p:nvSpPr>
        <p:spPr/>
        <p:txBody>
          <a:bodyPr/>
          <a:lstStyle/>
          <a:p>
            <a:fld id="{3D86C690-4F62-4AFC-8745-06DC9BF07935}" type="slidenum">
              <a:rPr lang="hu-HU" smtClean="0"/>
              <a:pPr/>
              <a:t>7</a:t>
            </a:fld>
            <a:endParaRPr lang="hu-HU"/>
          </a:p>
        </p:txBody>
      </p:sp>
    </p:spTree>
    <p:extLst>
      <p:ext uri="{BB962C8B-B14F-4D97-AF65-F5344CB8AC3E}">
        <p14:creationId xmlns:p14="http://schemas.microsoft.com/office/powerpoint/2010/main" val="208926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b="0" dirty="0"/>
              <a:t>A hardveres</a:t>
            </a:r>
            <a:r>
              <a:rPr lang="hu-HU" b="0" baseline="0" dirty="0"/>
              <a:t> virtualizáció csak egy lehetséges technika a platform virtualizáció megvalósítására, kb. rész-egész viszonyban vannak. Lásd később…</a:t>
            </a:r>
            <a:br>
              <a:rPr lang="hu-HU" b="0" baseline="0" dirty="0"/>
            </a:br>
            <a:r>
              <a:rPr lang="hu-HU" b="0" baseline="0" dirty="0"/>
              <a:t>A hardver erőforrások megosztásának fogalmába általában belefér az, hogy nem pont azonos interfészen osztjuk meg az erőforrást, tehát lehet más CPU architektúra, más típusú periféria, de fontos megkülönböztetés, hogy nem képezünk belőle </a:t>
            </a:r>
            <a:r>
              <a:rPr lang="hu-HU" b="0" baseline="0" dirty="0" err="1"/>
              <a:t>magasszintű</a:t>
            </a:r>
            <a:r>
              <a:rPr lang="hu-HU" b="0" baseline="0" dirty="0"/>
              <a:t> logikai szolgáltatásokat, mint egy hagyományos OS teszi. Persze ez alól is lesznek kivételek, de nagyvonalakban ez igaz marad.</a:t>
            </a:r>
            <a:endParaRPr lang="hu-HU" b="0" dirty="0"/>
          </a:p>
        </p:txBody>
      </p:sp>
      <p:sp>
        <p:nvSpPr>
          <p:cNvPr id="4" name="Dia számának helye 3"/>
          <p:cNvSpPr>
            <a:spLocks noGrp="1"/>
          </p:cNvSpPr>
          <p:nvPr>
            <p:ph type="sldNum" sz="quarter" idx="10"/>
          </p:nvPr>
        </p:nvSpPr>
        <p:spPr/>
        <p:txBody>
          <a:bodyPr/>
          <a:lstStyle/>
          <a:p>
            <a:fld id="{3D86C690-4F62-4AFC-8745-06DC9BF07935}" type="slidenum">
              <a:rPr lang="hu-HU" smtClean="0"/>
              <a:pPr/>
              <a:t>10</a:t>
            </a:fld>
            <a:endParaRPr lang="hu-HU"/>
          </a:p>
        </p:txBody>
      </p:sp>
    </p:spTree>
    <p:extLst>
      <p:ext uri="{BB962C8B-B14F-4D97-AF65-F5344CB8AC3E}">
        <p14:creationId xmlns:p14="http://schemas.microsoft.com/office/powerpoint/2010/main" val="1796616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hu-HU" b="1" baseline="0" dirty="0"/>
              <a:t>FONTOS</a:t>
            </a:r>
            <a:r>
              <a:rPr lang="hu-HU" baseline="0" dirty="0"/>
              <a:t>: </a:t>
            </a:r>
            <a:r>
              <a:rPr lang="hu-HU" baseline="0" dirty="0" err="1"/>
              <a:t>Bare-metal</a:t>
            </a:r>
            <a:r>
              <a:rPr lang="hu-HU" baseline="0" dirty="0"/>
              <a:t> esetén a VMM kezeli az alapvető HW erőforrásokat, míg </a:t>
            </a:r>
            <a:r>
              <a:rPr lang="hu-HU" baseline="0" dirty="0" err="1"/>
              <a:t>hosted</a:t>
            </a:r>
            <a:r>
              <a:rPr lang="hu-HU" baseline="0" dirty="0"/>
              <a:t> típusú esetén ezt a </a:t>
            </a:r>
            <a:r>
              <a:rPr lang="hu-HU" baseline="0" dirty="0" err="1"/>
              <a:t>host</a:t>
            </a:r>
            <a:r>
              <a:rPr lang="hu-HU" baseline="0" dirty="0"/>
              <a:t> OS végzi.</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hu-HU" baseline="0" dirty="0"/>
              <a:t>Tehát például </a:t>
            </a:r>
            <a:r>
              <a:rPr lang="hu-HU" baseline="0" dirty="0" err="1"/>
              <a:t>hosted</a:t>
            </a:r>
            <a:r>
              <a:rPr lang="hu-HU" baseline="0" dirty="0"/>
              <a:t> esetben a </a:t>
            </a:r>
            <a:r>
              <a:rPr lang="hu-HU" baseline="0" dirty="0" err="1"/>
              <a:t>Host</a:t>
            </a:r>
            <a:r>
              <a:rPr lang="hu-HU" baseline="0" dirty="0"/>
              <a:t> OS ütemezője dönti el, hogy mikor ki használhatja a fizikai CPU-t, és a virtualizációs szoftver időnként CPU időt kap, majd ezt feloszthatja a vendég gépek között; míg </a:t>
            </a:r>
            <a:r>
              <a:rPr lang="hu-HU" baseline="0" dirty="0" err="1"/>
              <a:t>bare-metal</a:t>
            </a:r>
            <a:r>
              <a:rPr lang="hu-HU" baseline="0" dirty="0"/>
              <a:t> esetben a </a:t>
            </a:r>
            <a:r>
              <a:rPr lang="hu-HU" baseline="0" dirty="0" err="1"/>
              <a:t>virtulizációs</a:t>
            </a:r>
            <a:r>
              <a:rPr lang="hu-HU" baseline="0" dirty="0"/>
              <a:t> szoftverben lévő ütemező dönt a fizikai CPU használatáról.</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hu-HU" baseline="0" dirty="0"/>
              <a:t>Azt a megkülönböztetést érdemes kerülni, hogy a VMM a hardveren fut vagy hogy </a:t>
            </a:r>
            <a:r>
              <a:rPr lang="hu-HU" baseline="0" dirty="0" err="1"/>
              <a:t>hosted</a:t>
            </a:r>
            <a:r>
              <a:rPr lang="hu-HU" baseline="0" dirty="0"/>
              <a:t> esetben van a gépen operációs rendszer is (mert tulajdonképpen </a:t>
            </a:r>
            <a:r>
              <a:rPr lang="hu-HU" baseline="0" dirty="0" err="1"/>
              <a:t>base-metal</a:t>
            </a:r>
            <a:r>
              <a:rPr lang="hu-HU" baseline="0" dirty="0"/>
              <a:t> esetben a virtualizációs szoftver is egy speciális operációs rendszer).</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hu-HU" baseline="0" dirty="0"/>
              <a:t>A </a:t>
            </a:r>
            <a:r>
              <a:rPr lang="hu-HU" baseline="0" dirty="0" err="1"/>
              <a:t>Bare-metal</a:t>
            </a:r>
            <a:r>
              <a:rPr lang="hu-HU" baseline="0" dirty="0"/>
              <a:t> esetben szokták a </a:t>
            </a:r>
            <a:r>
              <a:rPr lang="hu-HU" baseline="0" dirty="0" err="1"/>
              <a:t>VMM-et</a:t>
            </a:r>
            <a:r>
              <a:rPr lang="hu-HU" baseline="0" dirty="0"/>
              <a:t> </a:t>
            </a:r>
            <a:r>
              <a:rPr lang="hu-HU" baseline="0" dirty="0" err="1"/>
              <a:t>hypervisornak</a:t>
            </a:r>
            <a:r>
              <a:rPr lang="hu-HU" baseline="0" dirty="0"/>
              <a:t> nevezni, de itt is szoktak eltérések lenni az elnevezésben.</a:t>
            </a:r>
          </a:p>
        </p:txBody>
      </p:sp>
      <p:sp>
        <p:nvSpPr>
          <p:cNvPr id="4" name="Dia számának helye 3"/>
          <p:cNvSpPr>
            <a:spLocks noGrp="1"/>
          </p:cNvSpPr>
          <p:nvPr>
            <p:ph type="sldNum" sz="quarter" idx="10"/>
          </p:nvPr>
        </p:nvSpPr>
        <p:spPr/>
        <p:txBody>
          <a:bodyPr/>
          <a:lstStyle/>
          <a:p>
            <a:fld id="{3D86C690-4F62-4AFC-8745-06DC9BF07935}" type="slidenum">
              <a:rPr lang="hu-HU" smtClean="0"/>
              <a:pPr/>
              <a:t>11</a:t>
            </a:fld>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angol)">
    <p:spTree>
      <p:nvGrpSpPr>
        <p:cNvPr id="1" name=""/>
        <p:cNvGrpSpPr/>
        <p:nvPr/>
      </p:nvGrpSpPr>
      <p:grpSpPr>
        <a:xfrm>
          <a:off x="0" y="0"/>
          <a:ext cx="0" cy="0"/>
          <a:chOff x="0" y="0"/>
          <a:chExt cx="0" cy="0"/>
        </a:xfrm>
      </p:grpSpPr>
      <p:sp>
        <p:nvSpPr>
          <p:cNvPr id="4" name="Rectangle 9"/>
          <p:cNvSpPr>
            <a:spLocks noChangeArrowheads="1"/>
          </p:cNvSpPr>
          <p:nvPr/>
        </p:nvSpPr>
        <p:spPr bwMode="auto">
          <a:xfrm>
            <a:off x="0" y="6356350"/>
            <a:ext cx="9144000" cy="501650"/>
          </a:xfrm>
          <a:prstGeom prst="rect">
            <a:avLst/>
          </a:prstGeom>
          <a:solidFill>
            <a:srgbClr val="762536"/>
          </a:solidFill>
          <a:ln w="12700">
            <a:noFill/>
            <a:miter lim="800000"/>
            <a:headEnd/>
            <a:tailEnd/>
          </a:ln>
          <a:effectLst/>
        </p:spPr>
        <p:txBody>
          <a:bodyPr wrap="none" anchor="ctr"/>
          <a:lstStyle/>
          <a:p>
            <a:pPr fontAlgn="auto">
              <a:spcBef>
                <a:spcPts val="0"/>
              </a:spcBef>
              <a:spcAft>
                <a:spcPts val="0"/>
              </a:spcAft>
              <a:defRPr/>
            </a:pPr>
            <a:endParaRPr lang="hu-HU">
              <a:latin typeface="+mn-lt"/>
              <a:cs typeface="+mn-cs"/>
            </a:endParaRPr>
          </a:p>
        </p:txBody>
      </p:sp>
      <p:sp>
        <p:nvSpPr>
          <p:cNvPr id="5" name="Text Box 10"/>
          <p:cNvSpPr txBox="1">
            <a:spLocks noChangeArrowheads="1"/>
          </p:cNvSpPr>
          <p:nvPr/>
        </p:nvSpPr>
        <p:spPr bwMode="auto">
          <a:xfrm>
            <a:off x="-17463" y="6413500"/>
            <a:ext cx="3649663" cy="400110"/>
          </a:xfrm>
          <a:prstGeom prst="rect">
            <a:avLst/>
          </a:prstGeom>
          <a:noFill/>
          <a:ln w="12700" algn="ctr">
            <a:noFill/>
            <a:miter lim="800000"/>
            <a:headEnd/>
            <a:tailEnd/>
          </a:ln>
          <a:effectLst/>
        </p:spPr>
        <p:txBody>
          <a:bodyPr>
            <a:spAutoFit/>
          </a:bodyPr>
          <a:lstStyle/>
          <a:p>
            <a:pPr defTabSz="762000" fontAlgn="auto">
              <a:spcBef>
                <a:spcPts val="0"/>
              </a:spcBef>
              <a:spcAft>
                <a:spcPts val="0"/>
              </a:spcAft>
              <a:defRPr/>
            </a:pPr>
            <a:r>
              <a:rPr lang="en-US" sz="1000" b="1" dirty="0">
                <a:solidFill>
                  <a:schemeClr val="bg1"/>
                </a:solidFill>
                <a:latin typeface="+mn-lt"/>
                <a:cs typeface="+mn-cs"/>
              </a:rPr>
              <a:t>Budapest University of Technology and Economics</a:t>
            </a:r>
            <a:br>
              <a:rPr lang="hu-HU" sz="1000" b="1" dirty="0">
                <a:solidFill>
                  <a:schemeClr val="bg1"/>
                </a:solidFill>
                <a:latin typeface="+mn-lt"/>
                <a:cs typeface="+mn-cs"/>
              </a:rPr>
            </a:br>
            <a:r>
              <a:rPr lang="en-US" sz="1000" b="1" dirty="0">
                <a:solidFill>
                  <a:schemeClr val="bg1"/>
                </a:solidFill>
                <a:latin typeface="+mn-lt"/>
                <a:cs typeface="+mn-cs"/>
              </a:rPr>
              <a:t>Department of Measurement and Information Systems</a:t>
            </a:r>
          </a:p>
        </p:txBody>
      </p:sp>
      <p:pic>
        <p:nvPicPr>
          <p:cNvPr id="7" name="Picture 2"/>
          <p:cNvPicPr>
            <a:picLocks noChangeAspect="1" noChangeArrowheads="1"/>
          </p:cNvPicPr>
          <p:nvPr/>
        </p:nvPicPr>
        <p:blipFill>
          <a:blip r:embed="rId2"/>
          <a:srcRect/>
          <a:stretch>
            <a:fillRect/>
          </a:stretch>
        </p:blipFill>
        <p:spPr bwMode="auto">
          <a:xfrm>
            <a:off x="3571875" y="5572125"/>
            <a:ext cx="1889125" cy="636588"/>
          </a:xfrm>
          <a:prstGeom prst="rect">
            <a:avLst/>
          </a:prstGeom>
          <a:noFill/>
          <a:ln w="9525">
            <a:noFill/>
            <a:miter lim="800000"/>
            <a:headEnd/>
            <a:tailEnd/>
          </a:ln>
        </p:spPr>
      </p:pic>
      <p:sp>
        <p:nvSpPr>
          <p:cNvPr id="8" name="Rectangle 20"/>
          <p:cNvSpPr>
            <a:spLocks noChangeArrowheads="1"/>
          </p:cNvSpPr>
          <p:nvPr/>
        </p:nvSpPr>
        <p:spPr bwMode="auto">
          <a:xfrm>
            <a:off x="0" y="0"/>
            <a:ext cx="9144000" cy="501650"/>
          </a:xfrm>
          <a:prstGeom prst="rect">
            <a:avLst/>
          </a:prstGeom>
          <a:solidFill>
            <a:srgbClr val="762536"/>
          </a:solidFill>
          <a:ln w="12700">
            <a:noFill/>
            <a:miter lim="800000"/>
            <a:headEnd/>
            <a:tailEnd/>
          </a:ln>
          <a:effectLst/>
        </p:spPr>
        <p:txBody>
          <a:bodyPr wrap="none" anchor="ctr"/>
          <a:lstStyle/>
          <a:p>
            <a:pPr fontAlgn="auto">
              <a:spcBef>
                <a:spcPts val="0"/>
              </a:spcBef>
              <a:spcAft>
                <a:spcPts val="0"/>
              </a:spcAft>
              <a:defRPr/>
            </a:pPr>
            <a:endParaRPr lang="hu-HU">
              <a:latin typeface="+mn-lt"/>
              <a:cs typeface="+mn-cs"/>
            </a:endParaRPr>
          </a:p>
        </p:txBody>
      </p:sp>
      <p:sp>
        <p:nvSpPr>
          <p:cNvPr id="2" name="Cím 1"/>
          <p:cNvSpPr>
            <a:spLocks noGrp="1"/>
          </p:cNvSpPr>
          <p:nvPr>
            <p:ph type="ctrTitle"/>
          </p:nvPr>
        </p:nvSpPr>
        <p:spPr>
          <a:xfrm>
            <a:off x="685800" y="1374767"/>
            <a:ext cx="7772400" cy="1470025"/>
          </a:xfrm>
        </p:spPr>
        <p:txBody>
          <a:bodyPr/>
          <a:lstStyle/>
          <a:p>
            <a:r>
              <a:rPr lang="hu-HU"/>
              <a:t>Mintacím szerkesztése</a:t>
            </a:r>
            <a:endParaRPr lang="hu-HU" dirty="0"/>
          </a:p>
        </p:txBody>
      </p:sp>
      <p:sp>
        <p:nvSpPr>
          <p:cNvPr id="3" name="Alcím 2"/>
          <p:cNvSpPr>
            <a:spLocks noGrp="1"/>
          </p:cNvSpPr>
          <p:nvPr>
            <p:ph type="subTitle" idx="1"/>
          </p:nvPr>
        </p:nvSpPr>
        <p:spPr>
          <a:xfrm>
            <a:off x="1371600" y="3246435"/>
            <a:ext cx="6400800" cy="1277955"/>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endParaRPr lang="hu-HU" dirty="0"/>
          </a:p>
        </p:txBody>
      </p:sp>
      <p:pic>
        <p:nvPicPr>
          <p:cNvPr id="11" name="Kép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06891" y="6365876"/>
            <a:ext cx="1597819" cy="448257"/>
          </a:xfrm>
          <a:prstGeom prst="rect">
            <a:avLst/>
          </a:prstGeom>
        </p:spPr>
      </p:pic>
      <p:sp>
        <p:nvSpPr>
          <p:cNvPr id="10" name="Text Box 10"/>
          <p:cNvSpPr txBox="1">
            <a:spLocks noChangeArrowheads="1"/>
          </p:cNvSpPr>
          <p:nvPr userDrawn="1"/>
        </p:nvSpPr>
        <p:spPr bwMode="auto">
          <a:xfrm>
            <a:off x="1000125" y="4725145"/>
            <a:ext cx="7143750" cy="830997"/>
          </a:xfrm>
          <a:prstGeom prst="rect">
            <a:avLst/>
          </a:prstGeom>
          <a:noFill/>
          <a:ln w="12700" algn="ctr">
            <a:noFill/>
            <a:miter lim="800000"/>
            <a:headEnd/>
            <a:tailEnd/>
          </a:ln>
          <a:effectLst/>
        </p:spPr>
        <p:txBody>
          <a:bodyPr wrap="square">
            <a:spAutoFit/>
          </a:bodyPr>
          <a:lstStyle/>
          <a:p>
            <a:pPr algn="ctr" defTabSz="762000" fontAlgn="auto">
              <a:spcBef>
                <a:spcPts val="0"/>
              </a:spcBef>
              <a:spcAft>
                <a:spcPts val="0"/>
              </a:spcAft>
              <a:defRPr/>
            </a:pPr>
            <a:r>
              <a:rPr lang="hu-HU" sz="2400" b="1" dirty="0">
                <a:latin typeface="+mn-lt"/>
                <a:cs typeface="+mn-cs"/>
              </a:rPr>
              <a:t>Budapest University of </a:t>
            </a:r>
            <a:r>
              <a:rPr lang="en-US" sz="2400" b="1" dirty="0">
                <a:latin typeface="+mn-lt"/>
                <a:cs typeface="+mn-cs"/>
              </a:rPr>
              <a:t>Technology</a:t>
            </a:r>
            <a:r>
              <a:rPr lang="hu-HU" sz="2400" b="1" dirty="0">
                <a:latin typeface="+mn-lt"/>
                <a:cs typeface="+mn-cs"/>
              </a:rPr>
              <a:t> and </a:t>
            </a:r>
            <a:r>
              <a:rPr lang="en-US" sz="2400" b="1" dirty="0">
                <a:latin typeface="+mn-lt"/>
                <a:cs typeface="+mn-cs"/>
              </a:rPr>
              <a:t>Economics</a:t>
            </a:r>
            <a:br>
              <a:rPr lang="hu-HU" sz="2400" b="1" dirty="0">
                <a:latin typeface="+mn-lt"/>
                <a:cs typeface="+mn-cs"/>
              </a:rPr>
            </a:br>
            <a:r>
              <a:rPr lang="hu-HU" sz="2400" b="1" dirty="0">
                <a:latin typeface="+mn-lt"/>
                <a:cs typeface="+mn-cs"/>
              </a:rPr>
              <a:t>Fault</a:t>
            </a:r>
            <a:r>
              <a:rPr lang="hu-HU" sz="2400" b="1" baseline="0" dirty="0">
                <a:latin typeface="+mn-lt"/>
                <a:cs typeface="+mn-cs"/>
              </a:rPr>
              <a:t> </a:t>
            </a:r>
            <a:r>
              <a:rPr lang="hu-HU" sz="2400" b="1" baseline="0" dirty="0" err="1">
                <a:latin typeface="+mn-lt"/>
                <a:cs typeface="+mn-cs"/>
              </a:rPr>
              <a:t>Tolerant</a:t>
            </a:r>
            <a:r>
              <a:rPr lang="hu-HU" sz="2400" b="1" baseline="0" dirty="0">
                <a:latin typeface="+mn-lt"/>
                <a:cs typeface="+mn-cs"/>
              </a:rPr>
              <a:t> Systems Research Group</a:t>
            </a:r>
            <a:endParaRPr lang="en-US" sz="2400" b="1" dirty="0">
              <a:latin typeface="+mn-lt"/>
              <a:cs typeface="+mn-cs"/>
            </a:endParaRPr>
          </a:p>
        </p:txBody>
      </p:sp>
      <p:sp>
        <p:nvSpPr>
          <p:cNvPr id="6" name="Dia számának helye 5"/>
          <p:cNvSpPr>
            <a:spLocks noGrp="1"/>
          </p:cNvSpPr>
          <p:nvPr>
            <p:ph type="sldNum" sz="quarter" idx="10"/>
          </p:nvPr>
        </p:nvSpPr>
        <p:spPr/>
        <p:txBody>
          <a:bodyPr/>
          <a:lstStyle/>
          <a:p>
            <a:fld id="{A7C85712-A09B-4560-9D1E-08050AA835BB}" type="slidenum">
              <a:rPr lang="hu-HU" smtClean="0"/>
              <a:pPr/>
              <a:t>‹#›</a:t>
            </a:fld>
            <a:endParaRPr lang="hu-H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117414" y="836578"/>
            <a:ext cx="4378386" cy="5513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hu-HU" dirty="0"/>
          </a:p>
        </p:txBody>
      </p:sp>
      <p:sp>
        <p:nvSpPr>
          <p:cNvPr id="4" name="Tartalom helye 3"/>
          <p:cNvSpPr>
            <a:spLocks noGrp="1"/>
          </p:cNvSpPr>
          <p:nvPr>
            <p:ph sz="half" idx="2"/>
          </p:nvPr>
        </p:nvSpPr>
        <p:spPr>
          <a:xfrm>
            <a:off x="4648199" y="836577"/>
            <a:ext cx="4341873" cy="5513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ia számának helye 4"/>
          <p:cNvSpPr>
            <a:spLocks noGrp="1"/>
          </p:cNvSpPr>
          <p:nvPr>
            <p:ph type="sldNum" sz="quarter" idx="10"/>
          </p:nvPr>
        </p:nvSpPr>
        <p:spPr/>
        <p:txBody>
          <a:bodyPr/>
          <a:lstStyle/>
          <a:p>
            <a:fld id="{198CDE6E-C629-43CC-9290-30D2F1110D4C}" type="slidenum">
              <a:rPr lang="hu-HU" smtClean="0"/>
              <a:pPr/>
              <a:t>‹#›</a:t>
            </a:fld>
            <a:endParaRPr lang="hu-HU" dirty="0"/>
          </a:p>
        </p:txBody>
      </p:sp>
    </p:spTree>
    <p:extLst>
      <p:ext uri="{BB962C8B-B14F-4D97-AF65-F5344CB8AC3E}">
        <p14:creationId xmlns:p14="http://schemas.microsoft.com/office/powerpoint/2010/main" val="2730459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ímdia (magyar)">
    <p:spTree>
      <p:nvGrpSpPr>
        <p:cNvPr id="1" name=""/>
        <p:cNvGrpSpPr/>
        <p:nvPr/>
      </p:nvGrpSpPr>
      <p:grpSpPr>
        <a:xfrm>
          <a:off x="0" y="0"/>
          <a:ext cx="0" cy="0"/>
          <a:chOff x="0" y="0"/>
          <a:chExt cx="0" cy="0"/>
        </a:xfrm>
      </p:grpSpPr>
      <p:sp>
        <p:nvSpPr>
          <p:cNvPr id="4" name="Rectangle 9"/>
          <p:cNvSpPr>
            <a:spLocks noChangeArrowheads="1"/>
          </p:cNvSpPr>
          <p:nvPr/>
        </p:nvSpPr>
        <p:spPr bwMode="auto">
          <a:xfrm>
            <a:off x="0" y="6356350"/>
            <a:ext cx="9144000" cy="501650"/>
          </a:xfrm>
          <a:prstGeom prst="rect">
            <a:avLst/>
          </a:prstGeom>
          <a:solidFill>
            <a:srgbClr val="762536"/>
          </a:solidFill>
          <a:ln w="12700">
            <a:noFill/>
            <a:miter lim="800000"/>
            <a:headEnd/>
            <a:tailEnd/>
          </a:ln>
          <a:effectLst/>
        </p:spPr>
        <p:txBody>
          <a:bodyPr wrap="none" anchor="ctr"/>
          <a:lstStyle/>
          <a:p>
            <a:pPr fontAlgn="auto">
              <a:spcBef>
                <a:spcPts val="0"/>
              </a:spcBef>
              <a:spcAft>
                <a:spcPts val="0"/>
              </a:spcAft>
              <a:defRPr/>
            </a:pPr>
            <a:endParaRPr lang="hu-HU">
              <a:latin typeface="+mn-lt"/>
              <a:cs typeface="+mn-cs"/>
            </a:endParaRPr>
          </a:p>
        </p:txBody>
      </p:sp>
      <p:sp>
        <p:nvSpPr>
          <p:cNvPr id="5" name="Text Box 10"/>
          <p:cNvSpPr txBox="1">
            <a:spLocks noChangeArrowheads="1"/>
          </p:cNvSpPr>
          <p:nvPr/>
        </p:nvSpPr>
        <p:spPr bwMode="auto">
          <a:xfrm>
            <a:off x="-17463" y="6413500"/>
            <a:ext cx="3649663" cy="400110"/>
          </a:xfrm>
          <a:prstGeom prst="rect">
            <a:avLst/>
          </a:prstGeom>
          <a:noFill/>
          <a:ln w="12700" algn="ctr">
            <a:noFill/>
            <a:miter lim="800000"/>
            <a:headEnd/>
            <a:tailEnd/>
          </a:ln>
          <a:effectLst/>
        </p:spPr>
        <p:txBody>
          <a:bodyPr>
            <a:spAutoFit/>
          </a:bodyPr>
          <a:lstStyle/>
          <a:p>
            <a:pPr defTabSz="762000" fontAlgn="auto">
              <a:spcBef>
                <a:spcPts val="0"/>
              </a:spcBef>
              <a:spcAft>
                <a:spcPts val="0"/>
              </a:spcAft>
              <a:defRPr/>
            </a:pPr>
            <a:r>
              <a:rPr lang="hu-HU" sz="1000" b="1" dirty="0">
                <a:solidFill>
                  <a:schemeClr val="bg1"/>
                </a:solidFill>
                <a:latin typeface="+mn-lt"/>
                <a:cs typeface="+mn-cs"/>
              </a:rPr>
              <a:t>Budapesti Műszaki és Gazdaságtudományi Egyetem</a:t>
            </a:r>
          </a:p>
          <a:p>
            <a:pPr defTabSz="762000" fontAlgn="auto">
              <a:spcBef>
                <a:spcPts val="0"/>
              </a:spcBef>
              <a:spcAft>
                <a:spcPts val="0"/>
              </a:spcAft>
              <a:defRPr/>
            </a:pPr>
            <a:r>
              <a:rPr lang="hu-HU" sz="1000" b="1" dirty="0">
                <a:solidFill>
                  <a:schemeClr val="bg1"/>
                </a:solidFill>
                <a:latin typeface="+mn-lt"/>
                <a:cs typeface="+mn-cs"/>
              </a:rPr>
              <a:t>Méréstechnika és Információs Rendszerek Tanszék</a:t>
            </a:r>
          </a:p>
        </p:txBody>
      </p:sp>
      <p:sp>
        <p:nvSpPr>
          <p:cNvPr id="8" name="Rectangle 20"/>
          <p:cNvSpPr>
            <a:spLocks noChangeArrowheads="1"/>
          </p:cNvSpPr>
          <p:nvPr/>
        </p:nvSpPr>
        <p:spPr bwMode="auto">
          <a:xfrm>
            <a:off x="0" y="0"/>
            <a:ext cx="9144000" cy="501650"/>
          </a:xfrm>
          <a:prstGeom prst="rect">
            <a:avLst/>
          </a:prstGeom>
          <a:solidFill>
            <a:srgbClr val="762536"/>
          </a:solidFill>
          <a:ln w="12700">
            <a:noFill/>
            <a:miter lim="800000"/>
            <a:headEnd/>
            <a:tailEnd/>
          </a:ln>
          <a:effectLst/>
        </p:spPr>
        <p:txBody>
          <a:bodyPr wrap="none" anchor="ctr"/>
          <a:lstStyle/>
          <a:p>
            <a:pPr fontAlgn="auto">
              <a:spcBef>
                <a:spcPts val="0"/>
              </a:spcBef>
              <a:spcAft>
                <a:spcPts val="0"/>
              </a:spcAft>
              <a:defRPr/>
            </a:pPr>
            <a:endParaRPr lang="hu-HU">
              <a:latin typeface="+mn-lt"/>
              <a:cs typeface="+mn-cs"/>
            </a:endParaRPr>
          </a:p>
        </p:txBody>
      </p:sp>
      <p:sp>
        <p:nvSpPr>
          <p:cNvPr id="2" name="Cím 1"/>
          <p:cNvSpPr>
            <a:spLocks noGrp="1"/>
          </p:cNvSpPr>
          <p:nvPr>
            <p:ph type="ctrTitle"/>
          </p:nvPr>
        </p:nvSpPr>
        <p:spPr>
          <a:xfrm>
            <a:off x="685800" y="1374767"/>
            <a:ext cx="7772400" cy="1470025"/>
          </a:xfrm>
        </p:spPr>
        <p:txBody>
          <a:bodyPr/>
          <a:lstStyle/>
          <a:p>
            <a:r>
              <a:rPr lang="hu-HU"/>
              <a:t>Mintacím szerkesztése</a:t>
            </a:r>
            <a:endParaRPr lang="hu-HU" dirty="0"/>
          </a:p>
        </p:txBody>
      </p:sp>
      <p:sp>
        <p:nvSpPr>
          <p:cNvPr id="3" name="Alcím 2"/>
          <p:cNvSpPr>
            <a:spLocks noGrp="1"/>
          </p:cNvSpPr>
          <p:nvPr>
            <p:ph type="subTitle" idx="1"/>
          </p:nvPr>
        </p:nvSpPr>
        <p:spPr>
          <a:xfrm>
            <a:off x="1371600" y="3246435"/>
            <a:ext cx="6400800" cy="1277955"/>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endParaRPr lang="hu-HU" dirty="0"/>
          </a:p>
        </p:txBody>
      </p:sp>
      <p:pic>
        <p:nvPicPr>
          <p:cNvPr id="11" name="Kép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6891" y="6365876"/>
            <a:ext cx="1597819" cy="448257"/>
          </a:xfrm>
          <a:prstGeom prst="rect">
            <a:avLst/>
          </a:prstGeom>
        </p:spPr>
      </p:pic>
      <p:sp>
        <p:nvSpPr>
          <p:cNvPr id="10" name="Text Box 10"/>
          <p:cNvSpPr txBox="1">
            <a:spLocks noChangeArrowheads="1"/>
          </p:cNvSpPr>
          <p:nvPr userDrawn="1"/>
        </p:nvSpPr>
        <p:spPr bwMode="auto">
          <a:xfrm>
            <a:off x="1000125" y="4566649"/>
            <a:ext cx="7143750" cy="461665"/>
          </a:xfrm>
          <a:prstGeom prst="rect">
            <a:avLst/>
          </a:prstGeom>
          <a:noFill/>
          <a:ln w="12700" algn="ctr">
            <a:noFill/>
            <a:miter lim="800000"/>
            <a:headEnd/>
            <a:tailEnd/>
          </a:ln>
          <a:effectLst/>
        </p:spPr>
        <p:txBody>
          <a:bodyPr wrap="square">
            <a:spAutoFit/>
          </a:bodyPr>
          <a:lstStyle/>
          <a:p>
            <a:pPr algn="ctr" defTabSz="762000" fontAlgn="auto">
              <a:spcBef>
                <a:spcPts val="0"/>
              </a:spcBef>
              <a:spcAft>
                <a:spcPts val="0"/>
              </a:spcAft>
              <a:defRPr/>
            </a:pPr>
            <a:r>
              <a:rPr lang="hu-HU" sz="2400" b="1" dirty="0">
                <a:latin typeface="+mn-lt"/>
                <a:cs typeface="+mn-cs"/>
              </a:rPr>
              <a:t>Méréstechnika és Információs Rendszerek</a:t>
            </a:r>
            <a:r>
              <a:rPr lang="hu-HU" sz="2400" b="1" baseline="0" dirty="0">
                <a:latin typeface="+mn-lt"/>
                <a:cs typeface="+mn-cs"/>
              </a:rPr>
              <a:t> Tanszék</a:t>
            </a:r>
            <a:endParaRPr lang="en-US" sz="2400" b="1" dirty="0">
              <a:latin typeface="+mn-lt"/>
              <a:cs typeface="+mn-cs"/>
            </a:endParaRPr>
          </a:p>
        </p:txBody>
      </p:sp>
      <p:sp>
        <p:nvSpPr>
          <p:cNvPr id="6" name="Dia számának helye 5"/>
          <p:cNvSpPr>
            <a:spLocks noGrp="1"/>
          </p:cNvSpPr>
          <p:nvPr>
            <p:ph type="sldNum" sz="quarter" idx="10"/>
          </p:nvPr>
        </p:nvSpPr>
        <p:spPr/>
        <p:txBody>
          <a:bodyPr/>
          <a:lstStyle/>
          <a:p>
            <a:fld id="{A7C85712-A09B-4560-9D1E-08050AA835BB}" type="slidenum">
              <a:rPr lang="hu-HU" smtClean="0"/>
              <a:pPr/>
              <a:t>‹#›</a:t>
            </a:fld>
            <a:endParaRPr lang="hu-HU"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5750" y="5227269"/>
            <a:ext cx="952500" cy="912813"/>
          </a:xfrm>
          <a:prstGeom prst="rect">
            <a:avLst/>
          </a:prstGeom>
        </p:spPr>
      </p:pic>
    </p:spTree>
    <p:extLst>
      <p:ext uri="{BB962C8B-B14F-4D97-AF65-F5344CB8AC3E}">
        <p14:creationId xmlns:p14="http://schemas.microsoft.com/office/powerpoint/2010/main" val="172780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ím és tartalom">
    <p:bg>
      <p:bgPr>
        <a:solidFill>
          <a:schemeClr val="bg1"/>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ia számának helye 3"/>
          <p:cNvSpPr>
            <a:spLocks noGrp="1"/>
          </p:cNvSpPr>
          <p:nvPr>
            <p:ph type="sldNum" sz="quarter" idx="10"/>
          </p:nvPr>
        </p:nvSpPr>
        <p:spPr/>
        <p:txBody>
          <a:bodyPr/>
          <a:lstStyle/>
          <a:p>
            <a:fld id="{A7C85712-A09B-4560-9D1E-08050AA835BB}" type="slidenum">
              <a:rPr lang="hu-HU" smtClean="0"/>
              <a:pPr/>
              <a:t>‹#›</a:t>
            </a:fld>
            <a:endParaRPr lang="hu-H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628596" y="2844792"/>
            <a:ext cx="7776000" cy="1362075"/>
          </a:xfrm>
        </p:spPr>
        <p:txBody>
          <a:bodyPr/>
          <a:lstStyle>
            <a:lvl1pPr algn="ctr">
              <a:defRPr sz="4000" b="1" cap="all"/>
            </a:lvl1pPr>
          </a:lstStyle>
          <a:p>
            <a:r>
              <a:rPr lang="hu-HU"/>
              <a:t>Mintacím szerkesztése</a:t>
            </a:r>
            <a:endParaRPr lang="hu-HU" dirty="0"/>
          </a:p>
        </p:txBody>
      </p:sp>
      <p:sp>
        <p:nvSpPr>
          <p:cNvPr id="3" name="Szöveg helye 2"/>
          <p:cNvSpPr>
            <a:spLocks noGrp="1"/>
          </p:cNvSpPr>
          <p:nvPr>
            <p:ph type="body" idx="1"/>
          </p:nvPr>
        </p:nvSpPr>
        <p:spPr>
          <a:xfrm>
            <a:off x="628596" y="4195773"/>
            <a:ext cx="7772400" cy="1500187"/>
          </a:xfrm>
          <a:ln>
            <a:solidFill>
              <a:srgbClr val="000000"/>
            </a:solidFill>
          </a:ln>
        </p:spPr>
        <p:txBody>
          <a:bodyPr anchor="ct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ia számának helye 3"/>
          <p:cNvSpPr>
            <a:spLocks noGrp="1"/>
          </p:cNvSpPr>
          <p:nvPr>
            <p:ph type="sldNum" sz="quarter" idx="10"/>
          </p:nvPr>
        </p:nvSpPr>
        <p:spPr/>
        <p:txBody>
          <a:bodyPr/>
          <a:lstStyle/>
          <a:p>
            <a:fld id="{A7C85712-A09B-4560-9D1E-08050AA835BB}" type="slidenum">
              <a:rPr lang="hu-HU" smtClean="0"/>
              <a:pPr/>
              <a:t>‹#›</a:t>
            </a:fld>
            <a:endParaRPr lang="hu-H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117414" y="836578"/>
            <a:ext cx="4378386" cy="5513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hu-HU" dirty="0"/>
          </a:p>
        </p:txBody>
      </p:sp>
      <p:sp>
        <p:nvSpPr>
          <p:cNvPr id="4" name="Tartalom helye 3"/>
          <p:cNvSpPr>
            <a:spLocks noGrp="1"/>
          </p:cNvSpPr>
          <p:nvPr>
            <p:ph sz="half" idx="2"/>
          </p:nvPr>
        </p:nvSpPr>
        <p:spPr>
          <a:xfrm>
            <a:off x="4648199" y="836577"/>
            <a:ext cx="4341873" cy="5513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ia számának helye 4"/>
          <p:cNvSpPr>
            <a:spLocks noGrp="1"/>
          </p:cNvSpPr>
          <p:nvPr>
            <p:ph type="sldNum" sz="quarter" idx="10"/>
          </p:nvPr>
        </p:nvSpPr>
        <p:spPr/>
        <p:txBody>
          <a:bodyPr/>
          <a:lstStyle/>
          <a:p>
            <a:fld id="{A7C85712-A09B-4560-9D1E-08050AA835BB}" type="slidenum">
              <a:rPr lang="hu-HU" smtClean="0"/>
              <a:pPr/>
              <a:t>‹#›</a:t>
            </a:fld>
            <a:endParaRPr lang="hu-H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Címdia (angol)">
    <p:spTree>
      <p:nvGrpSpPr>
        <p:cNvPr id="1" name=""/>
        <p:cNvGrpSpPr/>
        <p:nvPr/>
      </p:nvGrpSpPr>
      <p:grpSpPr>
        <a:xfrm>
          <a:off x="0" y="0"/>
          <a:ext cx="0" cy="0"/>
          <a:chOff x="0" y="0"/>
          <a:chExt cx="0" cy="0"/>
        </a:xfrm>
      </p:grpSpPr>
      <p:sp>
        <p:nvSpPr>
          <p:cNvPr id="4" name="Rectangle 9"/>
          <p:cNvSpPr>
            <a:spLocks noChangeArrowheads="1"/>
          </p:cNvSpPr>
          <p:nvPr/>
        </p:nvSpPr>
        <p:spPr bwMode="auto">
          <a:xfrm>
            <a:off x="0" y="6356350"/>
            <a:ext cx="9144000" cy="501650"/>
          </a:xfrm>
          <a:prstGeom prst="rect">
            <a:avLst/>
          </a:prstGeom>
          <a:solidFill>
            <a:schemeClr val="bg1"/>
          </a:solidFill>
          <a:ln w="12700">
            <a:solidFill>
              <a:schemeClr val="tx1"/>
            </a:solidFill>
            <a:miter lim="800000"/>
            <a:headEnd/>
            <a:tailEnd/>
          </a:ln>
          <a:effectLst/>
        </p:spPr>
        <p:txBody>
          <a:bodyPr wrap="none" anchor="ctr"/>
          <a:lstStyle/>
          <a:p>
            <a:pPr fontAlgn="auto">
              <a:spcBef>
                <a:spcPts val="0"/>
              </a:spcBef>
              <a:spcAft>
                <a:spcPts val="0"/>
              </a:spcAft>
              <a:defRPr/>
            </a:pPr>
            <a:endParaRPr lang="hu-HU">
              <a:latin typeface="+mn-lt"/>
              <a:cs typeface="+mn-cs"/>
            </a:endParaRPr>
          </a:p>
        </p:txBody>
      </p:sp>
      <p:sp>
        <p:nvSpPr>
          <p:cNvPr id="5" name="Text Box 10"/>
          <p:cNvSpPr txBox="1">
            <a:spLocks noChangeArrowheads="1"/>
          </p:cNvSpPr>
          <p:nvPr/>
        </p:nvSpPr>
        <p:spPr bwMode="auto">
          <a:xfrm>
            <a:off x="-17463" y="6413500"/>
            <a:ext cx="3649663" cy="400110"/>
          </a:xfrm>
          <a:prstGeom prst="rect">
            <a:avLst/>
          </a:prstGeom>
          <a:noFill/>
          <a:ln w="12700" algn="ctr">
            <a:noFill/>
            <a:miter lim="800000"/>
            <a:headEnd/>
            <a:tailEnd/>
          </a:ln>
          <a:effectLst/>
        </p:spPr>
        <p:txBody>
          <a:bodyPr>
            <a:spAutoFit/>
          </a:bodyPr>
          <a:lstStyle/>
          <a:p>
            <a:pPr defTabSz="762000" fontAlgn="auto">
              <a:spcBef>
                <a:spcPts val="0"/>
              </a:spcBef>
              <a:spcAft>
                <a:spcPts val="0"/>
              </a:spcAft>
              <a:defRPr/>
            </a:pPr>
            <a:r>
              <a:rPr lang="hu-HU" sz="1000" b="1" dirty="0">
                <a:solidFill>
                  <a:schemeClr val="tx1"/>
                </a:solidFill>
                <a:latin typeface="+mn-lt"/>
                <a:cs typeface="+mn-cs"/>
              </a:rPr>
              <a:t>Budapesti Műszaki és Gazdaságtudományi Egyetem</a:t>
            </a:r>
          </a:p>
          <a:p>
            <a:pPr defTabSz="762000" fontAlgn="auto">
              <a:spcBef>
                <a:spcPts val="0"/>
              </a:spcBef>
              <a:spcAft>
                <a:spcPts val="0"/>
              </a:spcAft>
              <a:defRPr/>
            </a:pPr>
            <a:r>
              <a:rPr lang="hu-HU" sz="1000" b="1" dirty="0">
                <a:solidFill>
                  <a:schemeClr val="tx1"/>
                </a:solidFill>
                <a:latin typeface="+mn-lt"/>
                <a:cs typeface="+mn-cs"/>
              </a:rPr>
              <a:t>Méréstechnika és Információs Rendszerek Tanszék</a:t>
            </a:r>
          </a:p>
        </p:txBody>
      </p:sp>
      <p:sp>
        <p:nvSpPr>
          <p:cNvPr id="8" name="Rectangle 20"/>
          <p:cNvSpPr>
            <a:spLocks noChangeArrowheads="1"/>
          </p:cNvSpPr>
          <p:nvPr/>
        </p:nvSpPr>
        <p:spPr bwMode="auto">
          <a:xfrm>
            <a:off x="0" y="0"/>
            <a:ext cx="9144000" cy="501650"/>
          </a:xfrm>
          <a:prstGeom prst="rect">
            <a:avLst/>
          </a:prstGeom>
          <a:noFill/>
          <a:ln w="12700">
            <a:solidFill>
              <a:schemeClr val="tx1"/>
            </a:solidFill>
            <a:miter lim="800000"/>
            <a:headEnd/>
            <a:tailEnd/>
          </a:ln>
          <a:effectLst/>
        </p:spPr>
        <p:txBody>
          <a:bodyPr wrap="none" anchor="ctr"/>
          <a:lstStyle/>
          <a:p>
            <a:pPr fontAlgn="auto">
              <a:spcBef>
                <a:spcPts val="0"/>
              </a:spcBef>
              <a:spcAft>
                <a:spcPts val="0"/>
              </a:spcAft>
              <a:defRPr/>
            </a:pPr>
            <a:endParaRPr lang="hu-HU">
              <a:latin typeface="+mn-lt"/>
              <a:cs typeface="+mn-cs"/>
            </a:endParaRPr>
          </a:p>
        </p:txBody>
      </p:sp>
      <p:sp>
        <p:nvSpPr>
          <p:cNvPr id="2" name="Cím 1"/>
          <p:cNvSpPr>
            <a:spLocks noGrp="1"/>
          </p:cNvSpPr>
          <p:nvPr>
            <p:ph type="ctrTitle"/>
          </p:nvPr>
        </p:nvSpPr>
        <p:spPr>
          <a:xfrm>
            <a:off x="685800" y="1374767"/>
            <a:ext cx="7772400" cy="1470025"/>
          </a:xfrm>
        </p:spPr>
        <p:txBody>
          <a:bodyPr/>
          <a:lstStyle/>
          <a:p>
            <a:r>
              <a:rPr lang="hu-HU"/>
              <a:t>Mintacím szerkesztése</a:t>
            </a:r>
            <a:endParaRPr lang="hu-HU" dirty="0"/>
          </a:p>
        </p:txBody>
      </p:sp>
      <p:sp>
        <p:nvSpPr>
          <p:cNvPr id="3" name="Alcím 2"/>
          <p:cNvSpPr>
            <a:spLocks noGrp="1"/>
          </p:cNvSpPr>
          <p:nvPr>
            <p:ph type="subTitle" idx="1"/>
          </p:nvPr>
        </p:nvSpPr>
        <p:spPr>
          <a:xfrm>
            <a:off x="1371600" y="3246435"/>
            <a:ext cx="6400800" cy="1277955"/>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endParaRPr lang="hu-HU" dirty="0"/>
          </a:p>
        </p:txBody>
      </p:sp>
      <p:sp>
        <p:nvSpPr>
          <p:cNvPr id="10" name="Text Box 10"/>
          <p:cNvSpPr txBox="1">
            <a:spLocks noChangeArrowheads="1"/>
          </p:cNvSpPr>
          <p:nvPr userDrawn="1"/>
        </p:nvSpPr>
        <p:spPr bwMode="auto">
          <a:xfrm>
            <a:off x="1000125" y="4725145"/>
            <a:ext cx="7143750" cy="830997"/>
          </a:xfrm>
          <a:prstGeom prst="rect">
            <a:avLst/>
          </a:prstGeom>
          <a:noFill/>
          <a:ln w="12700" algn="ctr">
            <a:noFill/>
            <a:miter lim="800000"/>
            <a:headEnd/>
            <a:tailEnd/>
          </a:ln>
          <a:effectLst/>
        </p:spPr>
        <p:txBody>
          <a:bodyPr wrap="square">
            <a:spAutoFit/>
          </a:bodyPr>
          <a:lstStyle/>
          <a:p>
            <a:pPr algn="ctr" defTabSz="762000" fontAlgn="auto">
              <a:spcBef>
                <a:spcPts val="0"/>
              </a:spcBef>
              <a:spcAft>
                <a:spcPts val="0"/>
              </a:spcAft>
              <a:defRPr/>
            </a:pPr>
            <a:r>
              <a:rPr lang="hu-HU" sz="2400" b="1" dirty="0">
                <a:latin typeface="+mn-lt"/>
                <a:cs typeface="+mn-cs"/>
              </a:rPr>
              <a:t>Budapest University of </a:t>
            </a:r>
            <a:r>
              <a:rPr lang="en-US" sz="2400" b="1" dirty="0">
                <a:latin typeface="+mn-lt"/>
                <a:cs typeface="+mn-cs"/>
              </a:rPr>
              <a:t>Technology</a:t>
            </a:r>
            <a:r>
              <a:rPr lang="hu-HU" sz="2400" b="1" dirty="0">
                <a:latin typeface="+mn-lt"/>
                <a:cs typeface="+mn-cs"/>
              </a:rPr>
              <a:t> and </a:t>
            </a:r>
            <a:r>
              <a:rPr lang="en-US" sz="2400" b="1" dirty="0">
                <a:latin typeface="+mn-lt"/>
                <a:cs typeface="+mn-cs"/>
              </a:rPr>
              <a:t>Economics</a:t>
            </a:r>
            <a:br>
              <a:rPr lang="hu-HU" sz="2400" b="1" dirty="0">
                <a:latin typeface="+mn-lt"/>
                <a:cs typeface="+mn-cs"/>
              </a:rPr>
            </a:br>
            <a:r>
              <a:rPr lang="hu-HU" sz="2400" b="1" dirty="0">
                <a:latin typeface="+mn-lt"/>
                <a:cs typeface="+mn-cs"/>
              </a:rPr>
              <a:t>Fault</a:t>
            </a:r>
            <a:r>
              <a:rPr lang="hu-HU" sz="2400" b="1" baseline="0" dirty="0">
                <a:latin typeface="+mn-lt"/>
                <a:cs typeface="+mn-cs"/>
              </a:rPr>
              <a:t> Tolerant Systems Research Group</a:t>
            </a:r>
            <a:endParaRPr lang="en-US" sz="2400" b="1" dirty="0">
              <a:latin typeface="+mn-lt"/>
              <a:cs typeface="+mn-cs"/>
            </a:endParaRPr>
          </a:p>
        </p:txBody>
      </p:sp>
      <p:pic>
        <p:nvPicPr>
          <p:cNvPr id="18" name="Kép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6997" y="5572835"/>
            <a:ext cx="1890000" cy="632812"/>
          </a:xfrm>
          <a:prstGeom prst="rect">
            <a:avLst/>
          </a:prstGeom>
          <a:noFill/>
          <a:ln>
            <a:noFill/>
          </a:ln>
        </p:spPr>
      </p:pic>
      <p:sp>
        <p:nvSpPr>
          <p:cNvPr id="6" name="Dia számának helye 5"/>
          <p:cNvSpPr>
            <a:spLocks noGrp="1"/>
          </p:cNvSpPr>
          <p:nvPr>
            <p:ph type="sldNum" sz="quarter" idx="10"/>
          </p:nvPr>
        </p:nvSpPr>
        <p:spPr/>
        <p:txBody>
          <a:bodyPr/>
          <a:lstStyle/>
          <a:p>
            <a:fld id="{198CDE6E-C629-43CC-9290-30D2F1110D4C}" type="slidenum">
              <a:rPr lang="hu-HU" smtClean="0"/>
              <a:pPr/>
              <a:t>‹#›</a:t>
            </a:fld>
            <a:endParaRPr lang="hu-HU" dirty="0"/>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7506000" y="6401934"/>
            <a:ext cx="1604967" cy="42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005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ímdia (magyar)">
    <p:spTree>
      <p:nvGrpSpPr>
        <p:cNvPr id="1" name=""/>
        <p:cNvGrpSpPr/>
        <p:nvPr/>
      </p:nvGrpSpPr>
      <p:grpSpPr>
        <a:xfrm>
          <a:off x="0" y="0"/>
          <a:ext cx="0" cy="0"/>
          <a:chOff x="0" y="0"/>
          <a:chExt cx="0" cy="0"/>
        </a:xfrm>
      </p:grpSpPr>
      <p:sp>
        <p:nvSpPr>
          <p:cNvPr id="4" name="Rectangle 9"/>
          <p:cNvSpPr>
            <a:spLocks noChangeArrowheads="1"/>
          </p:cNvSpPr>
          <p:nvPr/>
        </p:nvSpPr>
        <p:spPr bwMode="auto">
          <a:xfrm>
            <a:off x="0" y="6356350"/>
            <a:ext cx="9144000" cy="501650"/>
          </a:xfrm>
          <a:prstGeom prst="rect">
            <a:avLst/>
          </a:prstGeom>
          <a:solidFill>
            <a:schemeClr val="bg1"/>
          </a:solidFill>
          <a:ln w="12700">
            <a:solidFill>
              <a:schemeClr val="tx1"/>
            </a:solidFill>
            <a:miter lim="800000"/>
            <a:headEnd/>
            <a:tailEnd/>
          </a:ln>
          <a:effectLst/>
        </p:spPr>
        <p:txBody>
          <a:bodyPr wrap="none" anchor="ctr"/>
          <a:lstStyle/>
          <a:p>
            <a:pPr fontAlgn="auto">
              <a:spcBef>
                <a:spcPts val="0"/>
              </a:spcBef>
              <a:spcAft>
                <a:spcPts val="0"/>
              </a:spcAft>
              <a:defRPr/>
            </a:pPr>
            <a:endParaRPr lang="hu-HU">
              <a:latin typeface="+mn-lt"/>
              <a:cs typeface="+mn-cs"/>
            </a:endParaRPr>
          </a:p>
        </p:txBody>
      </p:sp>
      <p:sp>
        <p:nvSpPr>
          <p:cNvPr id="5" name="Text Box 10"/>
          <p:cNvSpPr txBox="1">
            <a:spLocks noChangeArrowheads="1"/>
          </p:cNvSpPr>
          <p:nvPr/>
        </p:nvSpPr>
        <p:spPr bwMode="auto">
          <a:xfrm>
            <a:off x="-17463" y="6413500"/>
            <a:ext cx="3649663" cy="400110"/>
          </a:xfrm>
          <a:prstGeom prst="rect">
            <a:avLst/>
          </a:prstGeom>
          <a:noFill/>
          <a:ln w="12700" algn="ctr">
            <a:noFill/>
            <a:miter lim="800000"/>
            <a:headEnd/>
            <a:tailEnd/>
          </a:ln>
          <a:effectLst/>
        </p:spPr>
        <p:txBody>
          <a:bodyPr>
            <a:spAutoFit/>
          </a:bodyPr>
          <a:lstStyle/>
          <a:p>
            <a:pPr defTabSz="762000" fontAlgn="auto">
              <a:spcBef>
                <a:spcPts val="0"/>
              </a:spcBef>
              <a:spcAft>
                <a:spcPts val="0"/>
              </a:spcAft>
              <a:defRPr/>
            </a:pPr>
            <a:r>
              <a:rPr lang="en-US" sz="1000" b="1" dirty="0">
                <a:solidFill>
                  <a:schemeClr val="tx1"/>
                </a:solidFill>
                <a:latin typeface="+mn-lt"/>
                <a:cs typeface="+mn-cs"/>
              </a:rPr>
              <a:t>Budapest University of Technology and Economics</a:t>
            </a:r>
            <a:br>
              <a:rPr lang="hu-HU" sz="1000" b="1" dirty="0">
                <a:solidFill>
                  <a:schemeClr val="tx1"/>
                </a:solidFill>
                <a:latin typeface="+mn-lt"/>
                <a:cs typeface="+mn-cs"/>
              </a:rPr>
            </a:br>
            <a:r>
              <a:rPr lang="en-US" sz="1000" b="1" dirty="0">
                <a:solidFill>
                  <a:schemeClr val="tx1"/>
                </a:solidFill>
                <a:latin typeface="+mn-lt"/>
                <a:cs typeface="+mn-cs"/>
              </a:rPr>
              <a:t>Department of Measurement and Information Systems</a:t>
            </a:r>
          </a:p>
        </p:txBody>
      </p:sp>
      <p:sp>
        <p:nvSpPr>
          <p:cNvPr id="8" name="Rectangle 20"/>
          <p:cNvSpPr>
            <a:spLocks noChangeArrowheads="1"/>
          </p:cNvSpPr>
          <p:nvPr/>
        </p:nvSpPr>
        <p:spPr bwMode="auto">
          <a:xfrm>
            <a:off x="0" y="0"/>
            <a:ext cx="9144000" cy="501650"/>
          </a:xfrm>
          <a:prstGeom prst="rect">
            <a:avLst/>
          </a:prstGeom>
          <a:noFill/>
          <a:ln w="12700">
            <a:solidFill>
              <a:schemeClr val="tx1"/>
            </a:solidFill>
            <a:miter lim="800000"/>
            <a:headEnd/>
            <a:tailEnd/>
          </a:ln>
          <a:effectLst/>
        </p:spPr>
        <p:txBody>
          <a:bodyPr wrap="none" anchor="ctr"/>
          <a:lstStyle/>
          <a:p>
            <a:pPr fontAlgn="auto">
              <a:spcBef>
                <a:spcPts val="0"/>
              </a:spcBef>
              <a:spcAft>
                <a:spcPts val="0"/>
              </a:spcAft>
              <a:defRPr/>
            </a:pPr>
            <a:endParaRPr lang="hu-HU">
              <a:latin typeface="+mn-lt"/>
              <a:cs typeface="+mn-cs"/>
            </a:endParaRPr>
          </a:p>
        </p:txBody>
      </p:sp>
      <p:sp>
        <p:nvSpPr>
          <p:cNvPr id="2" name="Cím 1"/>
          <p:cNvSpPr>
            <a:spLocks noGrp="1"/>
          </p:cNvSpPr>
          <p:nvPr>
            <p:ph type="ctrTitle"/>
          </p:nvPr>
        </p:nvSpPr>
        <p:spPr>
          <a:xfrm>
            <a:off x="685800" y="1374767"/>
            <a:ext cx="7772400" cy="1470025"/>
          </a:xfrm>
        </p:spPr>
        <p:txBody>
          <a:bodyPr/>
          <a:lstStyle/>
          <a:p>
            <a:r>
              <a:rPr lang="hu-HU"/>
              <a:t>Mintacím szerkesztése</a:t>
            </a:r>
            <a:endParaRPr lang="hu-HU" dirty="0"/>
          </a:p>
        </p:txBody>
      </p:sp>
      <p:sp>
        <p:nvSpPr>
          <p:cNvPr id="3" name="Alcím 2"/>
          <p:cNvSpPr>
            <a:spLocks noGrp="1"/>
          </p:cNvSpPr>
          <p:nvPr>
            <p:ph type="subTitle" idx="1"/>
          </p:nvPr>
        </p:nvSpPr>
        <p:spPr>
          <a:xfrm>
            <a:off x="1371600" y="3246435"/>
            <a:ext cx="6400800" cy="1277955"/>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endParaRPr lang="hu-HU" dirty="0"/>
          </a:p>
        </p:txBody>
      </p:sp>
      <p:sp>
        <p:nvSpPr>
          <p:cNvPr id="10" name="Text Box 10"/>
          <p:cNvSpPr txBox="1">
            <a:spLocks noChangeArrowheads="1"/>
          </p:cNvSpPr>
          <p:nvPr userDrawn="1"/>
        </p:nvSpPr>
        <p:spPr bwMode="auto">
          <a:xfrm>
            <a:off x="1000125" y="4725145"/>
            <a:ext cx="7143750" cy="830997"/>
          </a:xfrm>
          <a:prstGeom prst="rect">
            <a:avLst/>
          </a:prstGeom>
          <a:noFill/>
          <a:ln w="12700" algn="ctr">
            <a:noFill/>
            <a:miter lim="800000"/>
            <a:headEnd/>
            <a:tailEnd/>
          </a:ln>
          <a:effectLst/>
        </p:spPr>
        <p:txBody>
          <a:bodyPr wrap="square">
            <a:spAutoFit/>
          </a:bodyPr>
          <a:lstStyle/>
          <a:p>
            <a:pPr algn="ctr" defTabSz="762000" fontAlgn="auto">
              <a:spcBef>
                <a:spcPts val="0"/>
              </a:spcBef>
              <a:spcAft>
                <a:spcPts val="0"/>
              </a:spcAft>
              <a:defRPr/>
            </a:pPr>
            <a:r>
              <a:rPr lang="hu-HU" sz="2400" b="1" dirty="0">
                <a:latin typeface="+mn-lt"/>
                <a:cs typeface="+mn-cs"/>
              </a:rPr>
              <a:t>Budapesti Műszaki és Gazdaságtudományi Egyetem</a:t>
            </a:r>
          </a:p>
          <a:p>
            <a:pPr algn="ctr" defTabSz="762000" fontAlgn="auto">
              <a:spcBef>
                <a:spcPts val="0"/>
              </a:spcBef>
              <a:spcAft>
                <a:spcPts val="0"/>
              </a:spcAft>
              <a:defRPr/>
            </a:pPr>
            <a:r>
              <a:rPr lang="hu-HU" sz="2400" b="1" dirty="0">
                <a:latin typeface="+mn-lt"/>
                <a:cs typeface="+mn-cs"/>
              </a:rPr>
              <a:t>Hibatűrő Rendszerek Kutatócsoport</a:t>
            </a:r>
            <a:endParaRPr lang="en-US" sz="2400" b="1" dirty="0">
              <a:latin typeface="+mn-lt"/>
              <a:cs typeface="+mn-cs"/>
            </a:endParaRPr>
          </a:p>
        </p:txBody>
      </p:sp>
      <p:pic>
        <p:nvPicPr>
          <p:cNvPr id="18" name="Kép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6997" y="5572835"/>
            <a:ext cx="1890000" cy="632812"/>
          </a:xfrm>
          <a:prstGeom prst="rect">
            <a:avLst/>
          </a:prstGeom>
          <a:noFill/>
          <a:ln>
            <a:noFill/>
          </a:ln>
        </p:spPr>
      </p:pic>
      <p:sp>
        <p:nvSpPr>
          <p:cNvPr id="6" name="Dia számának helye 5"/>
          <p:cNvSpPr>
            <a:spLocks noGrp="1"/>
          </p:cNvSpPr>
          <p:nvPr>
            <p:ph type="sldNum" sz="quarter" idx="10"/>
          </p:nvPr>
        </p:nvSpPr>
        <p:spPr/>
        <p:txBody>
          <a:bodyPr/>
          <a:lstStyle/>
          <a:p>
            <a:fld id="{198CDE6E-C629-43CC-9290-30D2F1110D4C}" type="slidenum">
              <a:rPr lang="hu-HU" smtClean="0"/>
              <a:pPr/>
              <a:t>‹#›</a:t>
            </a:fld>
            <a:endParaRPr lang="hu-HU" dirty="0"/>
          </a:p>
        </p:txBody>
      </p:sp>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7506000" y="6400630"/>
            <a:ext cx="1604966" cy="42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760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ím és tartalom">
    <p:bg>
      <p:bgPr>
        <a:solidFill>
          <a:schemeClr val="bg1"/>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ia számának helye 3"/>
          <p:cNvSpPr>
            <a:spLocks noGrp="1"/>
          </p:cNvSpPr>
          <p:nvPr>
            <p:ph type="sldNum" sz="quarter" idx="10"/>
          </p:nvPr>
        </p:nvSpPr>
        <p:spPr/>
        <p:txBody>
          <a:bodyPr/>
          <a:lstStyle/>
          <a:p>
            <a:fld id="{198CDE6E-C629-43CC-9290-30D2F1110D4C}" type="slidenum">
              <a:rPr lang="hu-HU" smtClean="0"/>
              <a:pPr/>
              <a:t>‹#›</a:t>
            </a:fld>
            <a:endParaRPr lang="hu-HU" dirty="0"/>
          </a:p>
        </p:txBody>
      </p:sp>
    </p:spTree>
    <p:extLst>
      <p:ext uri="{BB962C8B-B14F-4D97-AF65-F5344CB8AC3E}">
        <p14:creationId xmlns:p14="http://schemas.microsoft.com/office/powerpoint/2010/main" val="1616852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628596" y="2844792"/>
            <a:ext cx="7776000" cy="1362075"/>
          </a:xfrm>
        </p:spPr>
        <p:txBody>
          <a:bodyPr/>
          <a:lstStyle>
            <a:lvl1pPr algn="ctr">
              <a:defRPr sz="4000" b="1" cap="all"/>
            </a:lvl1pPr>
          </a:lstStyle>
          <a:p>
            <a:r>
              <a:rPr lang="hu-HU"/>
              <a:t>Mintacím szerkesztése</a:t>
            </a:r>
            <a:endParaRPr lang="hu-HU" dirty="0"/>
          </a:p>
        </p:txBody>
      </p:sp>
      <p:sp>
        <p:nvSpPr>
          <p:cNvPr id="3" name="Szöveg helye 2"/>
          <p:cNvSpPr>
            <a:spLocks noGrp="1"/>
          </p:cNvSpPr>
          <p:nvPr>
            <p:ph type="body" idx="1"/>
          </p:nvPr>
        </p:nvSpPr>
        <p:spPr>
          <a:xfrm>
            <a:off x="628596" y="4195773"/>
            <a:ext cx="7772400" cy="1500187"/>
          </a:xfrm>
          <a:ln>
            <a:solidFill>
              <a:srgbClr val="000000"/>
            </a:solidFill>
          </a:ln>
        </p:spPr>
        <p:txBody>
          <a:bodyPr anchor="ct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ia számának helye 3"/>
          <p:cNvSpPr>
            <a:spLocks noGrp="1"/>
          </p:cNvSpPr>
          <p:nvPr>
            <p:ph type="sldNum" sz="quarter" idx="10"/>
          </p:nvPr>
        </p:nvSpPr>
        <p:spPr/>
        <p:txBody>
          <a:bodyPr/>
          <a:lstStyle/>
          <a:p>
            <a:fld id="{198CDE6E-C629-43CC-9290-30D2F1110D4C}" type="slidenum">
              <a:rPr lang="hu-HU" smtClean="0"/>
              <a:pPr/>
              <a:t>‹#›</a:t>
            </a:fld>
            <a:endParaRPr lang="hu-HU" dirty="0"/>
          </a:p>
        </p:txBody>
      </p:sp>
    </p:spTree>
    <p:extLst>
      <p:ext uri="{BB962C8B-B14F-4D97-AF65-F5344CB8AC3E}">
        <p14:creationId xmlns:p14="http://schemas.microsoft.com/office/powerpoint/2010/main" val="1827891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8.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22"/>
          <p:cNvSpPr>
            <a:spLocks noChangeArrowheads="1"/>
          </p:cNvSpPr>
          <p:nvPr/>
        </p:nvSpPr>
        <p:spPr bwMode="auto">
          <a:xfrm>
            <a:off x="0" y="6477000"/>
            <a:ext cx="9144000" cy="381000"/>
          </a:xfrm>
          <a:prstGeom prst="rect">
            <a:avLst/>
          </a:prstGeom>
          <a:solidFill>
            <a:srgbClr val="762536"/>
          </a:solidFill>
          <a:ln w="9525">
            <a:noFill/>
            <a:miter lim="800000"/>
            <a:headEnd/>
            <a:tailEnd/>
          </a:ln>
          <a:effectLst/>
        </p:spPr>
        <p:txBody>
          <a:bodyPr wrap="none" anchor="ctr"/>
          <a:lstStyle/>
          <a:p>
            <a:pPr fontAlgn="auto">
              <a:spcBef>
                <a:spcPts val="0"/>
              </a:spcBef>
              <a:spcAft>
                <a:spcPts val="0"/>
              </a:spcAft>
              <a:defRPr/>
            </a:pPr>
            <a:endParaRPr lang="hu-HU" dirty="0">
              <a:latin typeface="+mn-lt"/>
              <a:cs typeface="+mn-cs"/>
            </a:endParaRPr>
          </a:p>
        </p:txBody>
      </p:sp>
      <p:pic>
        <p:nvPicPr>
          <p:cNvPr id="8" name="Kép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2185" y="6491287"/>
            <a:ext cx="1225630" cy="343842"/>
          </a:xfrm>
          <a:prstGeom prst="rect">
            <a:avLst/>
          </a:prstGeom>
        </p:spPr>
      </p:pic>
      <p:sp>
        <p:nvSpPr>
          <p:cNvPr id="1026" name="Cím helye 1"/>
          <p:cNvSpPr>
            <a:spLocks noGrp="1"/>
          </p:cNvSpPr>
          <p:nvPr>
            <p:ph type="title"/>
          </p:nvPr>
        </p:nvSpPr>
        <p:spPr bwMode="auto">
          <a:xfrm>
            <a:off x="0" y="0"/>
            <a:ext cx="9144000" cy="720725"/>
          </a:xfrm>
          <a:prstGeom prst="rect">
            <a:avLst/>
          </a:prstGeom>
          <a:solidFill>
            <a:srgbClr val="762536"/>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a:t>Mintacím szerkesztése</a:t>
            </a:r>
          </a:p>
        </p:txBody>
      </p:sp>
      <p:sp>
        <p:nvSpPr>
          <p:cNvPr id="1027" name="Szöveg helye 2"/>
          <p:cNvSpPr>
            <a:spLocks noGrp="1"/>
          </p:cNvSpPr>
          <p:nvPr>
            <p:ph type="body" idx="1"/>
          </p:nvPr>
        </p:nvSpPr>
        <p:spPr bwMode="auto">
          <a:xfrm>
            <a:off x="142875" y="857250"/>
            <a:ext cx="8858250" cy="5529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2" name="Dia számának helye 1"/>
          <p:cNvSpPr>
            <a:spLocks noGrp="1"/>
          </p:cNvSpPr>
          <p:nvPr>
            <p:ph type="sldNum" sz="quarter" idx="4"/>
          </p:nvPr>
        </p:nvSpPr>
        <p:spPr>
          <a:xfrm>
            <a:off x="3543300" y="6469695"/>
            <a:ext cx="2057400" cy="365125"/>
          </a:xfrm>
          <a:prstGeom prst="rect">
            <a:avLst/>
          </a:prstGeom>
        </p:spPr>
        <p:txBody>
          <a:bodyPr vert="horz" lIns="91440" tIns="45720" rIns="91440" bIns="45720" rtlCol="0" anchor="ctr"/>
          <a:lstStyle>
            <a:lvl1pPr algn="ctr">
              <a:defRPr sz="1200">
                <a:solidFill>
                  <a:schemeClr val="tx2"/>
                </a:solidFill>
              </a:defRPr>
            </a:lvl1pPr>
          </a:lstStyle>
          <a:p>
            <a:fld id="{A7C85712-A09B-4560-9D1E-08050AA835BB}" type="slidenum">
              <a:rPr lang="hu-HU" smtClean="0"/>
              <a:pPr/>
              <a:t>‹#›</a:t>
            </a:fld>
            <a:endParaRPr lang="hu-HU" dirty="0"/>
          </a:p>
        </p:txBody>
      </p:sp>
      <p:pic>
        <p:nvPicPr>
          <p:cNvPr id="6" name="Picture 5"/>
          <p:cNvPicPr>
            <a:picLocks noChangeAspect="1"/>
          </p:cNvPicPr>
          <p:nvPr userDrawn="1"/>
        </p:nvPicPr>
        <p:blipFill>
          <a:blip r:embed="rId8"/>
          <a:stretch>
            <a:fillRect/>
          </a:stretch>
        </p:blipFill>
        <p:spPr>
          <a:xfrm>
            <a:off x="8618468" y="6479851"/>
            <a:ext cx="382657" cy="36671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90" r:id="rId2"/>
    <p:sldLayoutId id="2147483650" r:id="rId3"/>
    <p:sldLayoutId id="2147483651" r:id="rId4"/>
    <p:sldLayoutId id="2147483652" r:id="rId5"/>
  </p:sldLayoutIdLst>
  <p:hf hdr="0" ftr="0" dt="0"/>
  <p:txStyles>
    <p:titleStyle>
      <a:lvl1pPr algn="ctr" rtl="0" eaLnBrk="1" fontAlgn="base" hangingPunct="1">
        <a:spcBef>
          <a:spcPct val="0"/>
        </a:spcBef>
        <a:spcAft>
          <a:spcPct val="0"/>
        </a:spcAft>
        <a:defRPr sz="4000" kern="1200">
          <a:solidFill>
            <a:schemeClr val="tx2"/>
          </a:solidFill>
          <a:latin typeface="+mj-lt"/>
          <a:ea typeface="+mj-ea"/>
          <a:cs typeface="+mj-cs"/>
        </a:defRPr>
      </a:lvl1pPr>
      <a:lvl2pPr algn="ctr" rtl="0" eaLnBrk="1" fontAlgn="base" hangingPunct="1">
        <a:spcBef>
          <a:spcPct val="0"/>
        </a:spcBef>
        <a:spcAft>
          <a:spcPct val="0"/>
        </a:spcAft>
        <a:defRPr sz="4000">
          <a:solidFill>
            <a:srgbClr val="F8F8F8"/>
          </a:solidFill>
          <a:latin typeface="Calibri" pitchFamily="34" charset="0"/>
        </a:defRPr>
      </a:lvl2pPr>
      <a:lvl3pPr algn="ctr" rtl="0" eaLnBrk="1" fontAlgn="base" hangingPunct="1">
        <a:spcBef>
          <a:spcPct val="0"/>
        </a:spcBef>
        <a:spcAft>
          <a:spcPct val="0"/>
        </a:spcAft>
        <a:defRPr sz="4000">
          <a:solidFill>
            <a:srgbClr val="F8F8F8"/>
          </a:solidFill>
          <a:latin typeface="Calibri" pitchFamily="34" charset="0"/>
        </a:defRPr>
      </a:lvl3pPr>
      <a:lvl4pPr algn="ctr" rtl="0" eaLnBrk="1" fontAlgn="base" hangingPunct="1">
        <a:spcBef>
          <a:spcPct val="0"/>
        </a:spcBef>
        <a:spcAft>
          <a:spcPct val="0"/>
        </a:spcAft>
        <a:defRPr sz="4000">
          <a:solidFill>
            <a:srgbClr val="F8F8F8"/>
          </a:solidFill>
          <a:latin typeface="Calibri" pitchFamily="34" charset="0"/>
        </a:defRPr>
      </a:lvl4pPr>
      <a:lvl5pPr algn="ctr" rtl="0" eaLnBrk="1" fontAlgn="base" hangingPunct="1">
        <a:spcBef>
          <a:spcPct val="0"/>
        </a:spcBef>
        <a:spcAft>
          <a:spcPct val="0"/>
        </a:spcAft>
        <a:defRPr sz="4000">
          <a:solidFill>
            <a:srgbClr val="F8F8F8"/>
          </a:solidFill>
          <a:latin typeface="Calibri" pitchFamily="34" charset="0"/>
        </a:defRPr>
      </a:lvl5pPr>
      <a:lvl6pPr marL="457200" algn="ctr" rtl="0" eaLnBrk="1" fontAlgn="base" hangingPunct="1">
        <a:spcBef>
          <a:spcPct val="0"/>
        </a:spcBef>
        <a:spcAft>
          <a:spcPct val="0"/>
        </a:spcAft>
        <a:defRPr sz="4000">
          <a:solidFill>
            <a:srgbClr val="F8F8F8"/>
          </a:solidFill>
          <a:latin typeface="Calibri" pitchFamily="34" charset="0"/>
        </a:defRPr>
      </a:lvl6pPr>
      <a:lvl7pPr marL="914400" algn="ctr" rtl="0" eaLnBrk="1" fontAlgn="base" hangingPunct="1">
        <a:spcBef>
          <a:spcPct val="0"/>
        </a:spcBef>
        <a:spcAft>
          <a:spcPct val="0"/>
        </a:spcAft>
        <a:defRPr sz="4000">
          <a:solidFill>
            <a:srgbClr val="F8F8F8"/>
          </a:solidFill>
          <a:latin typeface="Calibri" pitchFamily="34" charset="0"/>
        </a:defRPr>
      </a:lvl7pPr>
      <a:lvl8pPr marL="1371600" algn="ctr" rtl="0" eaLnBrk="1" fontAlgn="base" hangingPunct="1">
        <a:spcBef>
          <a:spcPct val="0"/>
        </a:spcBef>
        <a:spcAft>
          <a:spcPct val="0"/>
        </a:spcAft>
        <a:defRPr sz="4000">
          <a:solidFill>
            <a:srgbClr val="F8F8F8"/>
          </a:solidFill>
          <a:latin typeface="Calibri" pitchFamily="34" charset="0"/>
        </a:defRPr>
      </a:lvl8pPr>
      <a:lvl9pPr marL="1828800" algn="ctr" rtl="0" eaLnBrk="1" fontAlgn="base" hangingPunct="1">
        <a:spcBef>
          <a:spcPct val="0"/>
        </a:spcBef>
        <a:spcAft>
          <a:spcPct val="0"/>
        </a:spcAft>
        <a:defRPr sz="4000">
          <a:solidFill>
            <a:srgbClr val="F8F8F8"/>
          </a:solidFill>
          <a:latin typeface="Calibri" pitchFamily="34" charset="0"/>
        </a:defRPr>
      </a:lvl9pPr>
    </p:titleStyle>
    <p:bodyStyle>
      <a:lvl1pPr marL="342900" indent="-342900" algn="l" rtl="0" eaLnBrk="1" fontAlgn="base" hangingPunct="1">
        <a:spcBef>
          <a:spcPct val="20000"/>
        </a:spcBef>
        <a:spcAft>
          <a:spcPct val="0"/>
        </a:spcAft>
        <a:buClr>
          <a:srgbClr val="762536"/>
        </a:buClr>
        <a:buFont typeface="Wingdings"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762536"/>
        </a:buClr>
        <a:buFont typeface="Courier New" pitchFamily="49" charset="0"/>
        <a:buChar char="o"/>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762536"/>
        </a:buClr>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762536"/>
        </a:buClr>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762536"/>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22"/>
          <p:cNvSpPr>
            <a:spLocks noChangeArrowheads="1"/>
          </p:cNvSpPr>
          <p:nvPr/>
        </p:nvSpPr>
        <p:spPr bwMode="auto">
          <a:xfrm>
            <a:off x="0" y="6477000"/>
            <a:ext cx="9144000" cy="381000"/>
          </a:xfrm>
          <a:prstGeom prst="rect">
            <a:avLst/>
          </a:prstGeom>
          <a:noFill/>
          <a:ln w="9525">
            <a:solidFill>
              <a:schemeClr val="tx1"/>
            </a:solidFill>
            <a:miter lim="800000"/>
            <a:headEnd/>
            <a:tailEnd/>
          </a:ln>
          <a:effectLst/>
        </p:spPr>
        <p:txBody>
          <a:bodyPr wrap="none" anchor="ctr"/>
          <a:lstStyle/>
          <a:p>
            <a:pPr fontAlgn="auto">
              <a:spcBef>
                <a:spcPts val="0"/>
              </a:spcBef>
              <a:spcAft>
                <a:spcPts val="0"/>
              </a:spcAft>
              <a:defRPr/>
            </a:pPr>
            <a:endParaRPr lang="hu-HU" dirty="0">
              <a:latin typeface="+mn-lt"/>
              <a:cs typeface="+mn-cs"/>
            </a:endParaRPr>
          </a:p>
        </p:txBody>
      </p:sp>
      <p:sp>
        <p:nvSpPr>
          <p:cNvPr id="1026" name="Cím helye 1"/>
          <p:cNvSpPr>
            <a:spLocks noGrp="1"/>
          </p:cNvSpPr>
          <p:nvPr>
            <p:ph type="title"/>
          </p:nvPr>
        </p:nvSpPr>
        <p:spPr bwMode="auto">
          <a:xfrm>
            <a:off x="0" y="0"/>
            <a:ext cx="9144000" cy="720725"/>
          </a:xfrm>
          <a:prstGeom prst="rect">
            <a:avLst/>
          </a:prstGeom>
          <a:no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pPr lvl="0"/>
            <a:r>
              <a:rPr lang="hu-HU"/>
              <a:t>Mintacím szerkesztése</a:t>
            </a:r>
          </a:p>
        </p:txBody>
      </p:sp>
      <p:sp>
        <p:nvSpPr>
          <p:cNvPr id="1027" name="Szöveg helye 2"/>
          <p:cNvSpPr>
            <a:spLocks noGrp="1"/>
          </p:cNvSpPr>
          <p:nvPr>
            <p:ph type="body" idx="1"/>
          </p:nvPr>
        </p:nvSpPr>
        <p:spPr bwMode="auto">
          <a:xfrm>
            <a:off x="142875" y="857250"/>
            <a:ext cx="8858250" cy="5529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pic>
        <p:nvPicPr>
          <p:cNvPr id="14" name="Kép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55354" y="6489700"/>
            <a:ext cx="1051200" cy="351964"/>
          </a:xfrm>
          <a:prstGeom prst="rect">
            <a:avLst/>
          </a:prstGeom>
        </p:spPr>
      </p:pic>
      <p:sp>
        <p:nvSpPr>
          <p:cNvPr id="2" name="Dia számának helye 1"/>
          <p:cNvSpPr>
            <a:spLocks noGrp="1"/>
          </p:cNvSpPr>
          <p:nvPr>
            <p:ph type="sldNum" sz="quarter" idx="4"/>
          </p:nvPr>
        </p:nvSpPr>
        <p:spPr>
          <a:xfrm>
            <a:off x="3543300" y="6476539"/>
            <a:ext cx="2057400" cy="365125"/>
          </a:xfrm>
          <a:prstGeom prst="rect">
            <a:avLst/>
          </a:prstGeom>
        </p:spPr>
        <p:txBody>
          <a:bodyPr vert="horz" lIns="91440" tIns="45720" rIns="91440" bIns="45720" rtlCol="0" anchor="ctr"/>
          <a:lstStyle>
            <a:lvl1pPr algn="ctr">
              <a:defRPr sz="1200">
                <a:solidFill>
                  <a:schemeClr val="tx2"/>
                </a:solidFill>
              </a:defRPr>
            </a:lvl1pPr>
          </a:lstStyle>
          <a:p>
            <a:fld id="{198CDE6E-C629-43CC-9290-30D2F1110D4C}" type="slidenum">
              <a:rPr lang="hu-HU" smtClean="0"/>
              <a:pPr/>
              <a:t>‹#›</a:t>
            </a:fld>
            <a:endParaRPr lang="hu-HU" dirty="0"/>
          </a:p>
        </p:txBody>
      </p:sp>
      <p:pic>
        <p:nvPicPr>
          <p:cNvPr id="8" name="Picture 2"/>
          <p:cNvPicPr>
            <a:picLocks noChangeAspect="1" noChangeArrowheads="1"/>
          </p:cNvPicPr>
          <p:nvPr userDrawn="1"/>
        </p:nvPicPr>
        <p:blipFill>
          <a:blip r:embed="rId8">
            <a:extLst>
              <a:ext uri="{28A0092B-C50C-407E-A947-70E740481C1C}">
                <a14:useLocalDpi xmlns:a14="http://schemas.microsoft.com/office/drawing/2010/main" val="0"/>
              </a:ext>
            </a:extLst>
          </a:blip>
          <a:stretch>
            <a:fillRect/>
          </a:stretch>
        </p:blipFill>
        <p:spPr bwMode="auto">
          <a:xfrm>
            <a:off x="21600" y="6502873"/>
            <a:ext cx="1232612" cy="329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289094"/>
      </p:ext>
    </p:extLst>
  </p:cSld>
  <p:clrMap bg1="lt1" tx1="dk1" bg2="lt2" tx2="dk2" accent1="accent1" accent2="accent2" accent3="accent3" accent4="accent4" accent5="accent5" accent6="accent6" hlink="hlink" folHlink="folHlink"/>
  <p:sldLayoutIdLst>
    <p:sldLayoutId id="2147483656" r:id="rId1"/>
    <p:sldLayoutId id="2147483691" r:id="rId2"/>
    <p:sldLayoutId id="2147483657" r:id="rId3"/>
    <p:sldLayoutId id="2147483658" r:id="rId4"/>
    <p:sldLayoutId id="2147483659" r:id="rId5"/>
  </p:sldLayoutIdLst>
  <p:hf hdr="0" ftr="0" dt="0"/>
  <p:txStyles>
    <p:titleStyle>
      <a:lvl1pPr algn="ctr" rtl="0" eaLnBrk="1" fontAlgn="base" hangingPunct="1">
        <a:spcBef>
          <a:spcPct val="0"/>
        </a:spcBef>
        <a:spcAft>
          <a:spcPct val="0"/>
        </a:spcAft>
        <a:defRPr sz="4000" kern="1200">
          <a:solidFill>
            <a:schemeClr val="tx2"/>
          </a:solidFill>
          <a:latin typeface="+mj-lt"/>
          <a:ea typeface="+mj-ea"/>
          <a:cs typeface="+mj-cs"/>
        </a:defRPr>
      </a:lvl1pPr>
      <a:lvl2pPr algn="ctr" rtl="0" eaLnBrk="1" fontAlgn="base" hangingPunct="1">
        <a:spcBef>
          <a:spcPct val="0"/>
        </a:spcBef>
        <a:spcAft>
          <a:spcPct val="0"/>
        </a:spcAft>
        <a:defRPr sz="4000">
          <a:solidFill>
            <a:srgbClr val="F8F8F8"/>
          </a:solidFill>
          <a:latin typeface="Calibri" pitchFamily="34" charset="0"/>
        </a:defRPr>
      </a:lvl2pPr>
      <a:lvl3pPr algn="ctr" rtl="0" eaLnBrk="1" fontAlgn="base" hangingPunct="1">
        <a:spcBef>
          <a:spcPct val="0"/>
        </a:spcBef>
        <a:spcAft>
          <a:spcPct val="0"/>
        </a:spcAft>
        <a:defRPr sz="4000">
          <a:solidFill>
            <a:srgbClr val="F8F8F8"/>
          </a:solidFill>
          <a:latin typeface="Calibri" pitchFamily="34" charset="0"/>
        </a:defRPr>
      </a:lvl3pPr>
      <a:lvl4pPr algn="ctr" rtl="0" eaLnBrk="1" fontAlgn="base" hangingPunct="1">
        <a:spcBef>
          <a:spcPct val="0"/>
        </a:spcBef>
        <a:spcAft>
          <a:spcPct val="0"/>
        </a:spcAft>
        <a:defRPr sz="4000">
          <a:solidFill>
            <a:srgbClr val="F8F8F8"/>
          </a:solidFill>
          <a:latin typeface="Calibri" pitchFamily="34" charset="0"/>
        </a:defRPr>
      </a:lvl4pPr>
      <a:lvl5pPr algn="ctr" rtl="0" eaLnBrk="1" fontAlgn="base" hangingPunct="1">
        <a:spcBef>
          <a:spcPct val="0"/>
        </a:spcBef>
        <a:spcAft>
          <a:spcPct val="0"/>
        </a:spcAft>
        <a:defRPr sz="4000">
          <a:solidFill>
            <a:srgbClr val="F8F8F8"/>
          </a:solidFill>
          <a:latin typeface="Calibri" pitchFamily="34" charset="0"/>
        </a:defRPr>
      </a:lvl5pPr>
      <a:lvl6pPr marL="457200" algn="ctr" rtl="0" eaLnBrk="1" fontAlgn="base" hangingPunct="1">
        <a:spcBef>
          <a:spcPct val="0"/>
        </a:spcBef>
        <a:spcAft>
          <a:spcPct val="0"/>
        </a:spcAft>
        <a:defRPr sz="4000">
          <a:solidFill>
            <a:srgbClr val="F8F8F8"/>
          </a:solidFill>
          <a:latin typeface="Calibri" pitchFamily="34" charset="0"/>
        </a:defRPr>
      </a:lvl6pPr>
      <a:lvl7pPr marL="914400" algn="ctr" rtl="0" eaLnBrk="1" fontAlgn="base" hangingPunct="1">
        <a:spcBef>
          <a:spcPct val="0"/>
        </a:spcBef>
        <a:spcAft>
          <a:spcPct val="0"/>
        </a:spcAft>
        <a:defRPr sz="4000">
          <a:solidFill>
            <a:srgbClr val="F8F8F8"/>
          </a:solidFill>
          <a:latin typeface="Calibri" pitchFamily="34" charset="0"/>
        </a:defRPr>
      </a:lvl7pPr>
      <a:lvl8pPr marL="1371600" algn="ctr" rtl="0" eaLnBrk="1" fontAlgn="base" hangingPunct="1">
        <a:spcBef>
          <a:spcPct val="0"/>
        </a:spcBef>
        <a:spcAft>
          <a:spcPct val="0"/>
        </a:spcAft>
        <a:defRPr sz="4000">
          <a:solidFill>
            <a:srgbClr val="F8F8F8"/>
          </a:solidFill>
          <a:latin typeface="Calibri" pitchFamily="34" charset="0"/>
        </a:defRPr>
      </a:lvl8pPr>
      <a:lvl9pPr marL="1828800" algn="ctr" rtl="0" eaLnBrk="1" fontAlgn="base" hangingPunct="1">
        <a:spcBef>
          <a:spcPct val="0"/>
        </a:spcBef>
        <a:spcAft>
          <a:spcPct val="0"/>
        </a:spcAft>
        <a:defRPr sz="4000">
          <a:solidFill>
            <a:srgbClr val="F8F8F8"/>
          </a:solidFill>
          <a:latin typeface="Calibri" pitchFamily="34" charset="0"/>
        </a:defRPr>
      </a:lvl9pPr>
    </p:titleStyle>
    <p:bodyStyle>
      <a:lvl1pPr marL="342900" indent="-342900" algn="l" rtl="0" eaLnBrk="1" fontAlgn="base" hangingPunct="1">
        <a:spcBef>
          <a:spcPct val="20000"/>
        </a:spcBef>
        <a:spcAft>
          <a:spcPct val="0"/>
        </a:spcAft>
        <a:buClr>
          <a:srgbClr val="762536"/>
        </a:buClr>
        <a:buFont typeface="Wingdings"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762536"/>
        </a:buClr>
        <a:buFont typeface="Courier New" pitchFamily="49" charset="0"/>
        <a:buChar char="o"/>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762536"/>
        </a:buClr>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762536"/>
        </a:buClr>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762536"/>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30.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31.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s://www.vagrantup.com/" TargetMode="External"/><Relationship Id="rId2" Type="http://schemas.openxmlformats.org/officeDocument/2006/relationships/hyperlink" Target="https://travis-ci.org/" TargetMode="External"/><Relationship Id="rId1" Type="http://schemas.openxmlformats.org/officeDocument/2006/relationships/slideLayout" Target="../slideLayouts/slideLayout3.xml"/><Relationship Id="rId5" Type="http://schemas.openxmlformats.org/officeDocument/2006/relationships/hyperlink" Target="http://inf.mit.bme.hu/edu/courses/virttech/materials" TargetMode="External"/><Relationship Id="rId4" Type="http://schemas.openxmlformats.org/officeDocument/2006/relationships/hyperlink" Target="https://www.virtualbox.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u-HU" dirty="0" err="1">
                <a:solidFill>
                  <a:schemeClr val="bg1"/>
                </a:solidFill>
              </a:rPr>
              <a:t>DevOps</a:t>
            </a:r>
            <a:r>
              <a:rPr lang="hu-HU" dirty="0">
                <a:solidFill>
                  <a:schemeClr val="bg1"/>
                </a:solidFill>
              </a:rPr>
              <a:t> – Virtualizációs technológiák</a:t>
            </a:r>
            <a:endParaRPr lang="en-US" dirty="0"/>
          </a:p>
        </p:txBody>
      </p:sp>
      <p:sp>
        <p:nvSpPr>
          <p:cNvPr id="4" name="Alcím 3"/>
          <p:cNvSpPr>
            <a:spLocks noGrp="1"/>
          </p:cNvSpPr>
          <p:nvPr>
            <p:ph type="subTitle" idx="1"/>
          </p:nvPr>
        </p:nvSpPr>
        <p:spPr/>
        <p:txBody>
          <a:bodyPr/>
          <a:lstStyle/>
          <a:p>
            <a:r>
              <a:rPr lang="hu-HU" b="1" dirty="0"/>
              <a:t>Szatmári Zoltán</a:t>
            </a:r>
            <a:endParaRPr lang="en-US" b="1" dirty="0"/>
          </a:p>
        </p:txBody>
      </p:sp>
      <p:sp>
        <p:nvSpPr>
          <p:cNvPr id="3" name="Dia számának helye 2"/>
          <p:cNvSpPr>
            <a:spLocks noGrp="1"/>
          </p:cNvSpPr>
          <p:nvPr>
            <p:ph type="sldNum" sz="quarter" idx="10"/>
          </p:nvPr>
        </p:nvSpPr>
        <p:spPr/>
        <p:txBody>
          <a:bodyPr/>
          <a:lstStyle/>
          <a:p>
            <a:fld id="{A7C85712-A09B-4560-9D1E-08050AA835BB}" type="slidenum">
              <a:rPr lang="hu-HU" smtClean="0"/>
              <a:pPr/>
              <a:t>1</a:t>
            </a:fld>
            <a:endParaRPr lang="hu-HU" dirty="0"/>
          </a:p>
        </p:txBody>
      </p:sp>
      <p:sp>
        <p:nvSpPr>
          <p:cNvPr id="5" name="TextBox 4"/>
          <p:cNvSpPr txBox="1"/>
          <p:nvPr/>
        </p:nvSpPr>
        <p:spPr>
          <a:xfrm>
            <a:off x="0" y="0"/>
            <a:ext cx="9144000" cy="461665"/>
          </a:xfrm>
          <a:prstGeom prst="rect">
            <a:avLst/>
          </a:prstGeom>
          <a:noFill/>
        </p:spPr>
        <p:txBody>
          <a:bodyPr wrap="square" rtlCol="0">
            <a:spAutoFit/>
          </a:bodyPr>
          <a:lstStyle/>
          <a:p>
            <a:pPr algn="ctr"/>
            <a:r>
              <a:rPr lang="hu-HU" sz="2400" dirty="0" err="1">
                <a:solidFill>
                  <a:schemeClr val="bg1"/>
                </a:solidFill>
              </a:rPr>
              <a:t>DevOps</a:t>
            </a:r>
            <a:r>
              <a:rPr lang="hu-HU" sz="2400" dirty="0">
                <a:solidFill>
                  <a:schemeClr val="bg1"/>
                </a:solidFill>
              </a:rPr>
              <a:t>: A rendszerfejlesztés és üzemeltetés kapcsolódása (VIMIAV21)</a:t>
            </a:r>
          </a:p>
        </p:txBody>
      </p:sp>
    </p:spTree>
    <p:extLst>
      <p:ext uri="{BB962C8B-B14F-4D97-AF65-F5344CB8AC3E}">
        <p14:creationId xmlns:p14="http://schemas.microsoft.com/office/powerpoint/2010/main" val="1836967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Platform virtualizáció</a:t>
            </a:r>
          </a:p>
        </p:txBody>
      </p:sp>
      <p:sp>
        <p:nvSpPr>
          <p:cNvPr id="3" name="Tartalom helye 2"/>
          <p:cNvSpPr>
            <a:spLocks noGrp="1"/>
          </p:cNvSpPr>
          <p:nvPr>
            <p:ph idx="1"/>
          </p:nvPr>
        </p:nvSpPr>
        <p:spPr/>
        <p:txBody>
          <a:bodyPr>
            <a:normAutofit fontScale="92500"/>
          </a:bodyPr>
          <a:lstStyle/>
          <a:p>
            <a:r>
              <a:rPr lang="hu-HU" dirty="0"/>
              <a:t>Amikor a „virtualizáció” kifejezés elhangzik leggyakrabban erről van szó</a:t>
            </a:r>
          </a:p>
          <a:p>
            <a:pPr lvl="1"/>
            <a:r>
              <a:rPr lang="hu-HU" i="1" dirty="0"/>
              <a:t>„Szerver virtualizáció”</a:t>
            </a:r>
            <a:r>
              <a:rPr lang="hu-HU" dirty="0"/>
              <a:t>, </a:t>
            </a:r>
            <a:r>
              <a:rPr lang="hu-HU" b="1" i="1" dirty="0"/>
              <a:t>„Hardver virtualizáció”, </a:t>
            </a:r>
            <a:r>
              <a:rPr lang="hu-HU" i="1" dirty="0"/>
              <a:t>„Számítógép virtualizáció” </a:t>
            </a:r>
            <a:r>
              <a:rPr lang="hu-HU" dirty="0"/>
              <a:t>szinonim fogalmak</a:t>
            </a:r>
          </a:p>
          <a:p>
            <a:pPr lvl="1"/>
            <a:r>
              <a:rPr lang="hu-HU" dirty="0"/>
              <a:t>De nem összekeverendő a </a:t>
            </a:r>
            <a:r>
              <a:rPr lang="hu-HU" i="1" dirty="0"/>
              <a:t>„hardver</a:t>
            </a:r>
            <a:r>
              <a:rPr lang="hu-HU" i="1" u="sng" dirty="0"/>
              <a:t>es</a:t>
            </a:r>
            <a:r>
              <a:rPr lang="hu-HU" i="1" dirty="0"/>
              <a:t>” </a:t>
            </a:r>
            <a:r>
              <a:rPr lang="hu-HU" dirty="0" err="1"/>
              <a:t>virtualizációval</a:t>
            </a:r>
            <a:r>
              <a:rPr lang="hu-HU" dirty="0"/>
              <a:t>!</a:t>
            </a:r>
          </a:p>
          <a:p>
            <a:r>
              <a:rPr lang="hu-HU" dirty="0"/>
              <a:t>Cél: megosztani a hardver erőforrásokat:</a:t>
            </a:r>
          </a:p>
          <a:p>
            <a:pPr lvl="1"/>
            <a:r>
              <a:rPr lang="hu-HU" dirty="0"/>
              <a:t>Nem végzünk finomítást, az eredeti(</a:t>
            </a:r>
            <a:r>
              <a:rPr lang="hu-HU" dirty="0" err="1"/>
              <a:t>hez</a:t>
            </a:r>
            <a:r>
              <a:rPr lang="hu-HU" dirty="0"/>
              <a:t> hasonló) interfészen maradnak elérhetőek</a:t>
            </a:r>
          </a:p>
          <a:p>
            <a:pPr lvl="1"/>
            <a:r>
              <a:rPr lang="hu-HU" dirty="0"/>
              <a:t>Izolált környezeteket („</a:t>
            </a:r>
            <a:r>
              <a:rPr lang="hu-HU" dirty="0" err="1"/>
              <a:t>sandbox</a:t>
            </a:r>
            <a:r>
              <a:rPr lang="hu-HU" dirty="0"/>
              <a:t>”) biztosítunk</a:t>
            </a:r>
          </a:p>
          <a:p>
            <a:r>
              <a:rPr lang="hu-HU" dirty="0"/>
              <a:t>Célok gyakorlatiasabban megfogalmazva:</a:t>
            </a:r>
          </a:p>
          <a:p>
            <a:pPr lvl="1"/>
            <a:r>
              <a:rPr lang="hu-HU" dirty="0"/>
              <a:t>Több operációs rendszer példányt futtatni egyazon gépen</a:t>
            </a:r>
          </a:p>
        </p:txBody>
      </p:sp>
      <p:sp>
        <p:nvSpPr>
          <p:cNvPr id="4" name="Dia számának helye 3"/>
          <p:cNvSpPr>
            <a:spLocks noGrp="1"/>
          </p:cNvSpPr>
          <p:nvPr>
            <p:ph type="sldNum" sz="quarter" idx="5"/>
          </p:nvPr>
        </p:nvSpPr>
        <p:spPr>
          <a:xfrm>
            <a:off x="3214678" y="6500834"/>
            <a:ext cx="2971800" cy="357166"/>
          </a:xfrm>
          <a:prstGeom prst="rect">
            <a:avLst/>
          </a:prstGeom>
        </p:spPr>
        <p:txBody>
          <a:bodyPr vert="horz" lIns="91440" tIns="45720" rIns="91440" bIns="45720" rtlCol="0" anchor="ctr"/>
          <a:lstStyle>
            <a:defPPr>
              <a:defRPr lang="hu-HU"/>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86C690-4F62-4AFC-8745-06DC9BF07935}" type="slidenum">
              <a:rPr lang="hu-HU" smtClean="0"/>
              <a:pPr/>
              <a:t>10</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Platform virtualizáció architektúrái</a:t>
            </a:r>
          </a:p>
        </p:txBody>
      </p:sp>
      <p:sp>
        <p:nvSpPr>
          <p:cNvPr id="3" name="Tartalom helye 2"/>
          <p:cNvSpPr>
            <a:spLocks noGrp="1"/>
          </p:cNvSpPr>
          <p:nvPr>
            <p:ph idx="1"/>
          </p:nvPr>
        </p:nvSpPr>
        <p:spPr>
          <a:xfrm>
            <a:off x="142844" y="785794"/>
            <a:ext cx="4214842" cy="714379"/>
          </a:xfrm>
        </p:spPr>
        <p:txBody>
          <a:bodyPr>
            <a:normAutofit/>
          </a:bodyPr>
          <a:lstStyle/>
          <a:p>
            <a:r>
              <a:rPr lang="hu-HU" dirty="0"/>
              <a:t>Kétféle megközelítés:</a:t>
            </a:r>
          </a:p>
        </p:txBody>
      </p:sp>
      <p:sp>
        <p:nvSpPr>
          <p:cNvPr id="4" name="Téglalap 3"/>
          <p:cNvSpPr/>
          <p:nvPr/>
        </p:nvSpPr>
        <p:spPr>
          <a:xfrm>
            <a:off x="571472" y="3571876"/>
            <a:ext cx="3429024" cy="642942"/>
          </a:xfrm>
          <a:prstGeom prst="rect">
            <a:avLst/>
          </a:prstGeom>
          <a:solidFill>
            <a:schemeClr val="accent5"/>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a:solidFill>
                  <a:schemeClr val="bg1"/>
                </a:solidFill>
              </a:rPr>
              <a:t>Hardver</a:t>
            </a:r>
          </a:p>
        </p:txBody>
      </p:sp>
      <p:sp>
        <p:nvSpPr>
          <p:cNvPr id="5" name="Téglalap 4"/>
          <p:cNvSpPr/>
          <p:nvPr/>
        </p:nvSpPr>
        <p:spPr>
          <a:xfrm>
            <a:off x="571472" y="2857496"/>
            <a:ext cx="3429024" cy="642942"/>
          </a:xfrm>
          <a:prstGeom prst="rect">
            <a:avLst/>
          </a:prstGeom>
          <a:solidFill>
            <a:schemeClr val="accent3"/>
          </a:solidFill>
          <a:ln/>
        </p:spPr>
        <p:style>
          <a:lnRef idx="3">
            <a:schemeClr val="lt1"/>
          </a:lnRef>
          <a:fillRef idx="1">
            <a:schemeClr val="accent6"/>
          </a:fillRef>
          <a:effectRef idx="1">
            <a:schemeClr val="accent6"/>
          </a:effectRef>
          <a:fontRef idx="minor">
            <a:schemeClr val="lt1"/>
          </a:fontRef>
        </p:style>
        <p:txBody>
          <a:bodyPr rtlCol="0" anchor="ctr"/>
          <a:lstStyle/>
          <a:p>
            <a:r>
              <a:rPr lang="hu-HU" sz="2400" dirty="0" err="1">
                <a:solidFill>
                  <a:schemeClr val="bg1"/>
                </a:solidFill>
              </a:rPr>
              <a:t>Oprendszer</a:t>
            </a:r>
            <a:endParaRPr lang="hu-HU" sz="2400" dirty="0">
              <a:solidFill>
                <a:schemeClr val="bg1"/>
              </a:solidFill>
            </a:endParaRPr>
          </a:p>
        </p:txBody>
      </p:sp>
      <p:sp>
        <p:nvSpPr>
          <p:cNvPr id="6" name="Téglalap 5"/>
          <p:cNvSpPr/>
          <p:nvPr/>
        </p:nvSpPr>
        <p:spPr>
          <a:xfrm>
            <a:off x="2214546" y="2857496"/>
            <a:ext cx="1785950" cy="428628"/>
          </a:xfrm>
          <a:prstGeom prst="rect">
            <a:avLst/>
          </a:prstGeom>
          <a:solidFill>
            <a:schemeClr val="accent4"/>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err="1">
                <a:solidFill>
                  <a:schemeClr val="bg1"/>
                </a:solidFill>
              </a:rPr>
              <a:t>Virt</a:t>
            </a:r>
            <a:r>
              <a:rPr lang="hu-HU" sz="2400" dirty="0">
                <a:solidFill>
                  <a:schemeClr val="bg1"/>
                </a:solidFill>
              </a:rPr>
              <a:t>. szoftver</a:t>
            </a:r>
          </a:p>
        </p:txBody>
      </p:sp>
      <p:sp>
        <p:nvSpPr>
          <p:cNvPr id="9" name="Téglalap 8"/>
          <p:cNvSpPr/>
          <p:nvPr/>
        </p:nvSpPr>
        <p:spPr>
          <a:xfrm>
            <a:off x="571472" y="2143116"/>
            <a:ext cx="1571636" cy="642942"/>
          </a:xfrm>
          <a:prstGeom prst="rect">
            <a:avLst/>
          </a:prstGeom>
          <a:solidFill>
            <a:schemeClr val="accent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err="1">
                <a:solidFill>
                  <a:schemeClr val="bg1"/>
                </a:solidFill>
              </a:rPr>
              <a:t>App</a:t>
            </a:r>
            <a:r>
              <a:rPr lang="hu-HU" sz="2400" dirty="0">
                <a:solidFill>
                  <a:schemeClr val="bg1"/>
                </a:solidFill>
              </a:rPr>
              <a:t>.</a:t>
            </a:r>
          </a:p>
        </p:txBody>
      </p:sp>
      <p:sp>
        <p:nvSpPr>
          <p:cNvPr id="10" name="Téglalap 9"/>
          <p:cNvSpPr/>
          <p:nvPr/>
        </p:nvSpPr>
        <p:spPr>
          <a:xfrm>
            <a:off x="2214546" y="2143116"/>
            <a:ext cx="857256" cy="642942"/>
          </a:xfrm>
          <a:prstGeom prst="rect">
            <a:avLst/>
          </a:prstGeom>
          <a:solidFill>
            <a:schemeClr val="accent3"/>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a:solidFill>
                  <a:schemeClr val="bg1"/>
                </a:solidFill>
              </a:rPr>
              <a:t>OS</a:t>
            </a:r>
          </a:p>
        </p:txBody>
      </p:sp>
      <p:sp>
        <p:nvSpPr>
          <p:cNvPr id="11" name="Téglalap 10"/>
          <p:cNvSpPr/>
          <p:nvPr/>
        </p:nvSpPr>
        <p:spPr>
          <a:xfrm>
            <a:off x="3143240" y="2143116"/>
            <a:ext cx="857256" cy="642942"/>
          </a:xfrm>
          <a:prstGeom prst="rect">
            <a:avLst/>
          </a:prstGeom>
          <a:solidFill>
            <a:schemeClr val="accent3"/>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a:solidFill>
                  <a:schemeClr val="bg1"/>
                </a:solidFill>
              </a:rPr>
              <a:t>OS</a:t>
            </a:r>
          </a:p>
        </p:txBody>
      </p:sp>
      <p:sp>
        <p:nvSpPr>
          <p:cNvPr id="12" name="Téglalap 11"/>
          <p:cNvSpPr/>
          <p:nvPr/>
        </p:nvSpPr>
        <p:spPr>
          <a:xfrm>
            <a:off x="2214546" y="1428736"/>
            <a:ext cx="857256" cy="642942"/>
          </a:xfrm>
          <a:prstGeom prst="rect">
            <a:avLst/>
          </a:prstGeom>
          <a:solidFill>
            <a:schemeClr val="accent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err="1">
                <a:solidFill>
                  <a:schemeClr val="bg1"/>
                </a:solidFill>
              </a:rPr>
              <a:t>App</a:t>
            </a:r>
            <a:r>
              <a:rPr lang="hu-HU" sz="2400" dirty="0">
                <a:solidFill>
                  <a:schemeClr val="bg1"/>
                </a:solidFill>
              </a:rPr>
              <a:t>.</a:t>
            </a:r>
          </a:p>
        </p:txBody>
      </p:sp>
      <p:sp>
        <p:nvSpPr>
          <p:cNvPr id="13" name="Téglalap 12"/>
          <p:cNvSpPr/>
          <p:nvPr/>
        </p:nvSpPr>
        <p:spPr>
          <a:xfrm>
            <a:off x="3143240" y="1428736"/>
            <a:ext cx="857256" cy="642942"/>
          </a:xfrm>
          <a:prstGeom prst="rect">
            <a:avLst/>
          </a:prstGeom>
          <a:solidFill>
            <a:schemeClr val="accent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err="1">
                <a:solidFill>
                  <a:schemeClr val="bg1"/>
                </a:solidFill>
              </a:rPr>
              <a:t>App</a:t>
            </a:r>
            <a:r>
              <a:rPr lang="hu-HU" sz="2400" dirty="0">
                <a:solidFill>
                  <a:schemeClr val="bg1"/>
                </a:solidFill>
              </a:rPr>
              <a:t>.</a:t>
            </a:r>
          </a:p>
        </p:txBody>
      </p:sp>
      <p:sp>
        <p:nvSpPr>
          <p:cNvPr id="14" name="Téglalap 13"/>
          <p:cNvSpPr/>
          <p:nvPr/>
        </p:nvSpPr>
        <p:spPr>
          <a:xfrm>
            <a:off x="4857752" y="3571876"/>
            <a:ext cx="3429024" cy="642942"/>
          </a:xfrm>
          <a:prstGeom prst="rect">
            <a:avLst/>
          </a:prstGeom>
          <a:solidFill>
            <a:schemeClr val="accent5"/>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a:solidFill>
                  <a:schemeClr val="bg1"/>
                </a:solidFill>
              </a:rPr>
              <a:t>Hardver</a:t>
            </a:r>
          </a:p>
        </p:txBody>
      </p:sp>
      <p:sp>
        <p:nvSpPr>
          <p:cNvPr id="15" name="Téglalap 14"/>
          <p:cNvSpPr/>
          <p:nvPr/>
        </p:nvSpPr>
        <p:spPr>
          <a:xfrm>
            <a:off x="4857752" y="2857496"/>
            <a:ext cx="3429024" cy="642942"/>
          </a:xfrm>
          <a:prstGeom prst="rect">
            <a:avLst/>
          </a:prstGeom>
          <a:solidFill>
            <a:schemeClr val="accent4"/>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err="1">
                <a:solidFill>
                  <a:schemeClr val="bg1"/>
                </a:solidFill>
              </a:rPr>
              <a:t>Virt</a:t>
            </a:r>
            <a:r>
              <a:rPr lang="hu-HU" sz="2400" dirty="0">
                <a:solidFill>
                  <a:schemeClr val="bg1"/>
                </a:solidFill>
              </a:rPr>
              <a:t>. szoftver</a:t>
            </a:r>
          </a:p>
        </p:txBody>
      </p:sp>
      <p:sp>
        <p:nvSpPr>
          <p:cNvPr id="17" name="Téglalap 16"/>
          <p:cNvSpPr/>
          <p:nvPr/>
        </p:nvSpPr>
        <p:spPr>
          <a:xfrm>
            <a:off x="4857752" y="2143116"/>
            <a:ext cx="1571636" cy="642942"/>
          </a:xfrm>
          <a:prstGeom prst="rect">
            <a:avLst/>
          </a:prstGeom>
          <a:solidFill>
            <a:schemeClr val="accent3"/>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dirty="0">
                <a:solidFill>
                  <a:schemeClr val="bg1"/>
                </a:solidFill>
              </a:rPr>
              <a:t>Menedzsment OS</a:t>
            </a:r>
          </a:p>
        </p:txBody>
      </p:sp>
      <p:sp>
        <p:nvSpPr>
          <p:cNvPr id="18" name="Téglalap 17"/>
          <p:cNvSpPr/>
          <p:nvPr/>
        </p:nvSpPr>
        <p:spPr>
          <a:xfrm>
            <a:off x="4857752" y="1428736"/>
            <a:ext cx="1571636" cy="642942"/>
          </a:xfrm>
          <a:prstGeom prst="rect">
            <a:avLst/>
          </a:prstGeom>
          <a:solidFill>
            <a:schemeClr val="accent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dirty="0">
                <a:solidFill>
                  <a:schemeClr val="bg1"/>
                </a:solidFill>
              </a:rPr>
              <a:t>Menedzsment </a:t>
            </a:r>
            <a:r>
              <a:rPr lang="hu-HU" dirty="0" err="1">
                <a:solidFill>
                  <a:schemeClr val="bg1"/>
                </a:solidFill>
              </a:rPr>
              <a:t>App</a:t>
            </a:r>
            <a:r>
              <a:rPr lang="hu-HU" dirty="0">
                <a:solidFill>
                  <a:schemeClr val="bg1"/>
                </a:solidFill>
              </a:rPr>
              <a:t>.</a:t>
            </a:r>
          </a:p>
        </p:txBody>
      </p:sp>
      <p:sp>
        <p:nvSpPr>
          <p:cNvPr id="19" name="Téglalap 18"/>
          <p:cNvSpPr/>
          <p:nvPr/>
        </p:nvSpPr>
        <p:spPr>
          <a:xfrm>
            <a:off x="6500826" y="2143116"/>
            <a:ext cx="857256" cy="642942"/>
          </a:xfrm>
          <a:prstGeom prst="rect">
            <a:avLst/>
          </a:prstGeom>
          <a:solidFill>
            <a:schemeClr val="accent3"/>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a:solidFill>
                  <a:schemeClr val="bg1"/>
                </a:solidFill>
              </a:rPr>
              <a:t>OS</a:t>
            </a:r>
          </a:p>
        </p:txBody>
      </p:sp>
      <p:sp>
        <p:nvSpPr>
          <p:cNvPr id="20" name="Téglalap 19"/>
          <p:cNvSpPr/>
          <p:nvPr/>
        </p:nvSpPr>
        <p:spPr>
          <a:xfrm>
            <a:off x="7429520" y="2143116"/>
            <a:ext cx="857256" cy="642942"/>
          </a:xfrm>
          <a:prstGeom prst="rect">
            <a:avLst/>
          </a:prstGeom>
          <a:solidFill>
            <a:schemeClr val="accent3"/>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a:solidFill>
                  <a:schemeClr val="bg1"/>
                </a:solidFill>
              </a:rPr>
              <a:t>OS</a:t>
            </a:r>
          </a:p>
        </p:txBody>
      </p:sp>
      <p:sp>
        <p:nvSpPr>
          <p:cNvPr id="21" name="Téglalap 20"/>
          <p:cNvSpPr/>
          <p:nvPr/>
        </p:nvSpPr>
        <p:spPr>
          <a:xfrm>
            <a:off x="6500826" y="1428736"/>
            <a:ext cx="857256" cy="642942"/>
          </a:xfrm>
          <a:prstGeom prst="rect">
            <a:avLst/>
          </a:prstGeom>
          <a:solidFill>
            <a:schemeClr val="accent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err="1">
                <a:solidFill>
                  <a:schemeClr val="bg1"/>
                </a:solidFill>
              </a:rPr>
              <a:t>App</a:t>
            </a:r>
            <a:r>
              <a:rPr lang="hu-HU" sz="2400" dirty="0">
                <a:solidFill>
                  <a:schemeClr val="bg1"/>
                </a:solidFill>
              </a:rPr>
              <a:t>.</a:t>
            </a:r>
          </a:p>
        </p:txBody>
      </p:sp>
      <p:sp>
        <p:nvSpPr>
          <p:cNvPr id="22" name="Téglalap 21"/>
          <p:cNvSpPr/>
          <p:nvPr/>
        </p:nvSpPr>
        <p:spPr>
          <a:xfrm>
            <a:off x="7429520" y="1428736"/>
            <a:ext cx="857256" cy="642942"/>
          </a:xfrm>
          <a:prstGeom prst="rect">
            <a:avLst/>
          </a:prstGeom>
          <a:solidFill>
            <a:schemeClr val="accent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err="1">
                <a:solidFill>
                  <a:schemeClr val="bg1"/>
                </a:solidFill>
              </a:rPr>
              <a:t>App</a:t>
            </a:r>
            <a:r>
              <a:rPr lang="hu-HU" sz="2400" dirty="0">
                <a:solidFill>
                  <a:schemeClr val="bg1"/>
                </a:solidFill>
              </a:rPr>
              <a:t>.</a:t>
            </a:r>
          </a:p>
        </p:txBody>
      </p:sp>
      <p:sp>
        <p:nvSpPr>
          <p:cNvPr id="24" name="Szövegdoboz 23"/>
          <p:cNvSpPr txBox="1"/>
          <p:nvPr/>
        </p:nvSpPr>
        <p:spPr>
          <a:xfrm>
            <a:off x="1997322" y="4479503"/>
            <a:ext cx="1070742" cy="461665"/>
          </a:xfrm>
          <a:prstGeom prst="rect">
            <a:avLst/>
          </a:prstGeom>
          <a:noFill/>
        </p:spPr>
        <p:txBody>
          <a:bodyPr wrap="none" rtlCol="0">
            <a:spAutoFit/>
          </a:bodyPr>
          <a:lstStyle/>
          <a:p>
            <a:pPr algn="ctr"/>
            <a:r>
              <a:rPr lang="hu-HU" sz="2400" dirty="0" err="1"/>
              <a:t>Hosted</a:t>
            </a:r>
            <a:endParaRPr lang="hu-HU" sz="2400" dirty="0"/>
          </a:p>
        </p:txBody>
      </p:sp>
      <p:sp>
        <p:nvSpPr>
          <p:cNvPr id="25" name="Szövegdoboz 24"/>
          <p:cNvSpPr txBox="1"/>
          <p:nvPr/>
        </p:nvSpPr>
        <p:spPr>
          <a:xfrm>
            <a:off x="4857752" y="4437112"/>
            <a:ext cx="3643338" cy="461665"/>
          </a:xfrm>
          <a:prstGeom prst="rect">
            <a:avLst/>
          </a:prstGeom>
          <a:noFill/>
        </p:spPr>
        <p:txBody>
          <a:bodyPr wrap="square" rtlCol="0">
            <a:spAutoFit/>
          </a:bodyPr>
          <a:lstStyle/>
          <a:p>
            <a:pPr algn="ctr"/>
            <a:r>
              <a:rPr lang="hu-HU" sz="2400" dirty="0" err="1"/>
              <a:t>Bare-metal</a:t>
            </a:r>
            <a:r>
              <a:rPr lang="hu-HU" sz="2400" dirty="0"/>
              <a:t>  </a:t>
            </a:r>
          </a:p>
        </p:txBody>
      </p:sp>
      <p:sp>
        <p:nvSpPr>
          <p:cNvPr id="26" name="Téglalap 25"/>
          <p:cNvSpPr/>
          <p:nvPr/>
        </p:nvSpPr>
        <p:spPr>
          <a:xfrm>
            <a:off x="571472" y="5143512"/>
            <a:ext cx="3429024" cy="1143008"/>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dirty="0">
                <a:solidFill>
                  <a:schemeClr val="bg1"/>
                </a:solidFill>
              </a:rPr>
              <a:t>Jellemzően </a:t>
            </a:r>
            <a:r>
              <a:rPr lang="hu-HU" dirty="0" err="1">
                <a:solidFill>
                  <a:schemeClr val="bg1"/>
                </a:solidFill>
              </a:rPr>
              <a:t>desktop</a:t>
            </a:r>
            <a:r>
              <a:rPr lang="hu-HU" dirty="0">
                <a:solidFill>
                  <a:schemeClr val="bg1"/>
                </a:solidFill>
              </a:rPr>
              <a:t> megoldások: </a:t>
            </a:r>
            <a:r>
              <a:rPr lang="hu-HU" dirty="0" err="1">
                <a:solidFill>
                  <a:schemeClr val="bg1"/>
                </a:solidFill>
              </a:rPr>
              <a:t>VMware</a:t>
            </a:r>
            <a:r>
              <a:rPr lang="hu-HU" dirty="0">
                <a:solidFill>
                  <a:schemeClr val="bg1"/>
                </a:solidFill>
              </a:rPr>
              <a:t> Workstation, </a:t>
            </a:r>
            <a:r>
              <a:rPr lang="hu-HU" dirty="0" err="1">
                <a:solidFill>
                  <a:schemeClr val="bg1"/>
                </a:solidFill>
              </a:rPr>
              <a:t>Player</a:t>
            </a:r>
            <a:r>
              <a:rPr lang="hu-HU" dirty="0">
                <a:solidFill>
                  <a:schemeClr val="bg1"/>
                </a:solidFill>
              </a:rPr>
              <a:t>,</a:t>
            </a:r>
            <a:br>
              <a:rPr lang="hu-HU" dirty="0">
                <a:solidFill>
                  <a:schemeClr val="bg1"/>
                </a:solidFill>
              </a:rPr>
            </a:br>
            <a:r>
              <a:rPr lang="hu-HU" dirty="0">
                <a:solidFill>
                  <a:schemeClr val="bg1"/>
                </a:solidFill>
              </a:rPr>
              <a:t>Sun/Oracle </a:t>
            </a:r>
            <a:r>
              <a:rPr lang="hu-HU" dirty="0" err="1">
                <a:solidFill>
                  <a:schemeClr val="bg1"/>
                </a:solidFill>
              </a:rPr>
              <a:t>VirtualBox</a:t>
            </a:r>
            <a:r>
              <a:rPr lang="hu-HU" dirty="0">
                <a:solidFill>
                  <a:schemeClr val="bg1"/>
                </a:solidFill>
              </a:rPr>
              <a:t>,</a:t>
            </a:r>
            <a:br>
              <a:rPr lang="hu-HU" dirty="0">
                <a:solidFill>
                  <a:schemeClr val="bg1"/>
                </a:solidFill>
              </a:rPr>
            </a:br>
            <a:r>
              <a:rPr lang="hu-HU" dirty="0">
                <a:solidFill>
                  <a:schemeClr val="bg1"/>
                </a:solidFill>
              </a:rPr>
              <a:t>MS </a:t>
            </a:r>
            <a:r>
              <a:rPr lang="hu-HU" dirty="0" err="1">
                <a:solidFill>
                  <a:schemeClr val="bg1"/>
                </a:solidFill>
              </a:rPr>
              <a:t>VirtualPC</a:t>
            </a:r>
            <a:r>
              <a:rPr lang="hu-HU" dirty="0">
                <a:solidFill>
                  <a:schemeClr val="bg1"/>
                </a:solidFill>
              </a:rPr>
              <a:t>, KVM</a:t>
            </a:r>
          </a:p>
        </p:txBody>
      </p:sp>
      <p:sp>
        <p:nvSpPr>
          <p:cNvPr id="27" name="Téglalap 26"/>
          <p:cNvSpPr/>
          <p:nvPr/>
        </p:nvSpPr>
        <p:spPr>
          <a:xfrm>
            <a:off x="4786314" y="5143512"/>
            <a:ext cx="3429024" cy="1143008"/>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dirty="0">
                <a:solidFill>
                  <a:schemeClr val="bg1"/>
                </a:solidFill>
              </a:rPr>
              <a:t>Jellemzően szerver megoldások: </a:t>
            </a:r>
            <a:r>
              <a:rPr lang="hu-HU" dirty="0" err="1">
                <a:solidFill>
                  <a:schemeClr val="bg1"/>
                </a:solidFill>
              </a:rPr>
              <a:t>VMware</a:t>
            </a:r>
            <a:r>
              <a:rPr lang="hu-HU" dirty="0">
                <a:solidFill>
                  <a:schemeClr val="bg1"/>
                </a:solidFill>
              </a:rPr>
              <a:t> </a:t>
            </a:r>
            <a:r>
              <a:rPr lang="hu-HU" dirty="0" err="1">
                <a:solidFill>
                  <a:schemeClr val="bg1"/>
                </a:solidFill>
              </a:rPr>
              <a:t>ESXi</a:t>
            </a:r>
            <a:r>
              <a:rPr lang="hu-HU" dirty="0">
                <a:solidFill>
                  <a:schemeClr val="bg1"/>
                </a:solidFill>
              </a:rPr>
              <a:t>, </a:t>
            </a:r>
            <a:r>
              <a:rPr lang="hu-HU" dirty="0" err="1">
                <a:solidFill>
                  <a:schemeClr val="bg1"/>
                </a:solidFill>
              </a:rPr>
              <a:t>Xen</a:t>
            </a:r>
            <a:r>
              <a:rPr lang="hu-HU" dirty="0">
                <a:solidFill>
                  <a:schemeClr val="bg1"/>
                </a:solidFill>
              </a:rPr>
              <a:t>, </a:t>
            </a:r>
            <a:br>
              <a:rPr lang="hu-HU" dirty="0">
                <a:solidFill>
                  <a:schemeClr val="bg1"/>
                </a:solidFill>
              </a:rPr>
            </a:br>
            <a:r>
              <a:rPr lang="hu-HU" dirty="0">
                <a:solidFill>
                  <a:schemeClr val="bg1"/>
                </a:solidFill>
              </a:rPr>
              <a:t>MS </a:t>
            </a:r>
            <a:r>
              <a:rPr lang="hu-HU" dirty="0" err="1">
                <a:solidFill>
                  <a:schemeClr val="bg1"/>
                </a:solidFill>
              </a:rPr>
              <a:t>Hyper-V</a:t>
            </a:r>
            <a:endParaRPr lang="hu-HU" dirty="0">
              <a:solidFill>
                <a:schemeClr val="bg1"/>
              </a:solidFill>
            </a:endParaRPr>
          </a:p>
        </p:txBody>
      </p:sp>
      <p:sp>
        <p:nvSpPr>
          <p:cNvPr id="28" name="Téglalap 27"/>
          <p:cNvSpPr/>
          <p:nvPr/>
        </p:nvSpPr>
        <p:spPr>
          <a:xfrm>
            <a:off x="428596" y="2786058"/>
            <a:ext cx="3714776" cy="150019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a:solidFill>
                <a:schemeClr val="bg1"/>
              </a:solidFill>
            </a:endParaRPr>
          </a:p>
        </p:txBody>
      </p:sp>
      <p:sp>
        <p:nvSpPr>
          <p:cNvPr id="29" name="Téglalap 28"/>
          <p:cNvSpPr/>
          <p:nvPr/>
        </p:nvSpPr>
        <p:spPr>
          <a:xfrm>
            <a:off x="4714876" y="2786058"/>
            <a:ext cx="3714776" cy="1500198"/>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a:solidFill>
                <a:schemeClr val="bg1"/>
              </a:solidFill>
            </a:endParaRPr>
          </a:p>
        </p:txBody>
      </p:sp>
      <p:sp>
        <p:nvSpPr>
          <p:cNvPr id="30" name="Szövegdoboz 29"/>
          <p:cNvSpPr txBox="1"/>
          <p:nvPr/>
        </p:nvSpPr>
        <p:spPr>
          <a:xfrm>
            <a:off x="4000496" y="4357694"/>
            <a:ext cx="870238" cy="461665"/>
          </a:xfrm>
          <a:prstGeom prst="rect">
            <a:avLst/>
          </a:prstGeom>
          <a:noFill/>
        </p:spPr>
        <p:txBody>
          <a:bodyPr wrap="none" rtlCol="0">
            <a:spAutoFit/>
          </a:bodyPr>
          <a:lstStyle/>
          <a:p>
            <a:r>
              <a:rPr lang="hu-HU" sz="2400" dirty="0">
                <a:solidFill>
                  <a:srgbClr val="FF0000"/>
                </a:solidFill>
              </a:rPr>
              <a:t>HOST</a:t>
            </a:r>
          </a:p>
        </p:txBody>
      </p:sp>
      <p:sp>
        <p:nvSpPr>
          <p:cNvPr id="31" name="Téglalap 30"/>
          <p:cNvSpPr/>
          <p:nvPr/>
        </p:nvSpPr>
        <p:spPr>
          <a:xfrm>
            <a:off x="2143108" y="1357298"/>
            <a:ext cx="1000132" cy="157163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b="1" dirty="0">
              <a:solidFill>
                <a:schemeClr val="bg1"/>
              </a:solidFill>
            </a:endParaRPr>
          </a:p>
        </p:txBody>
      </p:sp>
      <p:sp>
        <p:nvSpPr>
          <p:cNvPr id="32" name="Téglalap 31"/>
          <p:cNvSpPr/>
          <p:nvPr/>
        </p:nvSpPr>
        <p:spPr>
          <a:xfrm>
            <a:off x="3071802" y="1357298"/>
            <a:ext cx="1000132" cy="157163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b="1" dirty="0">
              <a:solidFill>
                <a:schemeClr val="bg1"/>
              </a:solidFill>
            </a:endParaRPr>
          </a:p>
        </p:txBody>
      </p:sp>
      <p:sp>
        <p:nvSpPr>
          <p:cNvPr id="33" name="Téglalap 32"/>
          <p:cNvSpPr/>
          <p:nvPr/>
        </p:nvSpPr>
        <p:spPr>
          <a:xfrm>
            <a:off x="6429388" y="1357298"/>
            <a:ext cx="928694" cy="157163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b="1" dirty="0">
              <a:solidFill>
                <a:schemeClr val="bg1"/>
              </a:solidFill>
            </a:endParaRPr>
          </a:p>
        </p:txBody>
      </p:sp>
      <p:sp>
        <p:nvSpPr>
          <p:cNvPr id="34" name="Téglalap 33"/>
          <p:cNvSpPr/>
          <p:nvPr/>
        </p:nvSpPr>
        <p:spPr>
          <a:xfrm>
            <a:off x="7429520" y="1357298"/>
            <a:ext cx="928694" cy="1571636"/>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b="1" dirty="0">
              <a:solidFill>
                <a:schemeClr val="bg1"/>
              </a:solidFill>
            </a:endParaRPr>
          </a:p>
        </p:txBody>
      </p:sp>
      <p:sp>
        <p:nvSpPr>
          <p:cNvPr id="35" name="Szövegdoboz 34"/>
          <p:cNvSpPr txBox="1"/>
          <p:nvPr/>
        </p:nvSpPr>
        <p:spPr>
          <a:xfrm>
            <a:off x="4143372" y="1071546"/>
            <a:ext cx="1013098" cy="461665"/>
          </a:xfrm>
          <a:prstGeom prst="rect">
            <a:avLst/>
          </a:prstGeom>
          <a:noFill/>
        </p:spPr>
        <p:txBody>
          <a:bodyPr wrap="none" rtlCol="0">
            <a:spAutoFit/>
          </a:bodyPr>
          <a:lstStyle/>
          <a:p>
            <a:r>
              <a:rPr lang="hu-HU" sz="2400" dirty="0">
                <a:solidFill>
                  <a:srgbClr val="FF0000"/>
                </a:solidFill>
              </a:rPr>
              <a:t>GUEST</a:t>
            </a:r>
          </a:p>
        </p:txBody>
      </p:sp>
      <p:sp>
        <p:nvSpPr>
          <p:cNvPr id="36" name="Dia számának helye 35"/>
          <p:cNvSpPr>
            <a:spLocks noGrp="1"/>
          </p:cNvSpPr>
          <p:nvPr>
            <p:ph type="sldNum" sz="quarter" idx="5"/>
          </p:nvPr>
        </p:nvSpPr>
        <p:spPr>
          <a:xfrm>
            <a:off x="3214678" y="6500834"/>
            <a:ext cx="2971800" cy="357166"/>
          </a:xfrm>
          <a:prstGeom prst="rect">
            <a:avLst/>
          </a:prstGeom>
        </p:spPr>
        <p:txBody>
          <a:bodyPr vert="horz" lIns="91440" tIns="45720" rIns="91440" bIns="45720" rtlCol="0" anchor="ctr"/>
          <a:lstStyle>
            <a:defPPr>
              <a:defRPr lang="hu-HU"/>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86C690-4F62-4AFC-8745-06DC9BF07935}" type="slidenum">
              <a:rPr lang="hu-HU" smtClean="0"/>
              <a:pPr/>
              <a:t>11</a:t>
            </a:fld>
            <a:endParaRPr lang="hu-HU"/>
          </a:p>
        </p:txBody>
      </p:sp>
    </p:spTree>
    <p:extLst>
      <p:ext uri="{BB962C8B-B14F-4D97-AF65-F5344CB8AC3E}">
        <p14:creationId xmlns:p14="http://schemas.microsoft.com/office/powerpoint/2010/main" val="55854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28"/>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30"/>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31"/>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32"/>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35"/>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33"/>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P spid="14" grpId="0" animBg="1"/>
      <p:bldP spid="15" grpId="0" animBg="1"/>
      <p:bldP spid="17" grpId="0" animBg="1"/>
      <p:bldP spid="18" grpId="0" animBg="1"/>
      <p:bldP spid="19" grpId="0" animBg="1"/>
      <p:bldP spid="20" grpId="0" animBg="1"/>
      <p:bldP spid="21" grpId="0" animBg="1"/>
      <p:bldP spid="22" grpId="0" animBg="1"/>
      <p:bldP spid="24" grpId="0"/>
      <p:bldP spid="25" grpId="0"/>
      <p:bldP spid="26" grpId="0" animBg="1"/>
      <p:bldP spid="27" grpId="0" animBg="1"/>
      <p:bldP spid="28" grpId="0" animBg="1"/>
      <p:bldP spid="28" grpId="1" animBg="1"/>
      <p:bldP spid="29" grpId="0" animBg="1"/>
      <p:bldP spid="29" grpId="1" animBg="1"/>
      <p:bldP spid="30" grpId="0"/>
      <p:bldP spid="30" grpId="1"/>
      <p:bldP spid="31" grpId="0" animBg="1"/>
      <p:bldP spid="31" grpId="1" animBg="1"/>
      <p:bldP spid="32" grpId="0" animBg="1"/>
      <p:bldP spid="32" grpId="1" animBg="1"/>
      <p:bldP spid="33" grpId="0" animBg="1"/>
      <p:bldP spid="33" grpId="1" animBg="1"/>
      <p:bldP spid="34" grpId="0" animBg="1"/>
      <p:bldP spid="34" grpId="1" animBg="1"/>
      <p:bldP spid="35" grpId="0"/>
      <p:bldP spid="3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lstStyle/>
          <a:p>
            <a:r>
              <a:rPr lang="hu-HU" dirty="0"/>
              <a:t>A két fő architektúra jellemzői</a:t>
            </a:r>
          </a:p>
        </p:txBody>
      </p:sp>
      <p:sp>
        <p:nvSpPr>
          <p:cNvPr id="5" name="Tartalom helye 4"/>
          <p:cNvSpPr>
            <a:spLocks noGrp="1"/>
          </p:cNvSpPr>
          <p:nvPr>
            <p:ph sz="half" idx="1"/>
          </p:nvPr>
        </p:nvSpPr>
        <p:spPr/>
        <p:txBody>
          <a:bodyPr>
            <a:normAutofit fontScale="85000" lnSpcReduction="20000"/>
          </a:bodyPr>
          <a:lstStyle/>
          <a:p>
            <a:pPr>
              <a:buNone/>
            </a:pPr>
            <a:r>
              <a:rPr lang="hu-HU" dirty="0" err="1"/>
              <a:t>Hosted</a:t>
            </a:r>
            <a:endParaRPr lang="hu-HU" dirty="0"/>
          </a:p>
          <a:p>
            <a:r>
              <a:rPr lang="hu-HU" dirty="0"/>
              <a:t>Interaktív alkalmazásnál előnyös </a:t>
            </a:r>
          </a:p>
          <a:p>
            <a:pPr lvl="1"/>
            <a:r>
              <a:rPr lang="hu-HU" dirty="0"/>
              <a:t>helyi hozzáférés, gyors grafika, hang stb.</a:t>
            </a:r>
          </a:p>
          <a:p>
            <a:pPr lvl="1"/>
            <a:r>
              <a:rPr lang="hu-HU" dirty="0"/>
              <a:t>OS szintű erőforrások biztosítása</a:t>
            </a:r>
          </a:p>
          <a:p>
            <a:pPr lvl="1"/>
            <a:r>
              <a:rPr lang="hu-HU" dirty="0"/>
              <a:t>Integráció asztali munkakörnyezetbe</a:t>
            </a:r>
          </a:p>
          <a:p>
            <a:pPr lvl="1"/>
            <a:r>
              <a:rPr lang="hu-HU" dirty="0"/>
              <a:t>Hardver meghajtókat a </a:t>
            </a:r>
            <a:r>
              <a:rPr lang="hu-HU" dirty="0" err="1"/>
              <a:t>hoszt</a:t>
            </a:r>
            <a:r>
              <a:rPr lang="hu-HU" dirty="0"/>
              <a:t> OS kezeli</a:t>
            </a:r>
          </a:p>
          <a:p>
            <a:r>
              <a:rPr lang="hu-HU" dirty="0"/>
              <a:t>Jellemzően kevés virtuális gép fut egyszerre</a:t>
            </a:r>
          </a:p>
          <a:p>
            <a:pPr lvl="1"/>
            <a:r>
              <a:rPr lang="hu-HU" dirty="0"/>
              <a:t>sok virtuális gépnél már rossz skálázódás</a:t>
            </a:r>
          </a:p>
          <a:p>
            <a:pPr lvl="1"/>
            <a:r>
              <a:rPr lang="hu-HU" dirty="0"/>
              <a:t>Jellemzően az OS alkalmazásokhoz kitalált ütemezőit próbálja </a:t>
            </a:r>
            <a:r>
              <a:rPr lang="hu-HU" dirty="0" err="1"/>
              <a:t>VM-ek</a:t>
            </a:r>
            <a:r>
              <a:rPr lang="hu-HU" dirty="0"/>
              <a:t> </a:t>
            </a:r>
            <a:r>
              <a:rPr lang="hu-HU" dirty="0" err="1"/>
              <a:t>erőforrásgazdálkodására</a:t>
            </a:r>
            <a:r>
              <a:rPr lang="hu-HU" dirty="0"/>
              <a:t> használni</a:t>
            </a:r>
          </a:p>
        </p:txBody>
      </p:sp>
      <p:sp>
        <p:nvSpPr>
          <p:cNvPr id="6" name="Tartalom helye 5"/>
          <p:cNvSpPr>
            <a:spLocks noGrp="1"/>
          </p:cNvSpPr>
          <p:nvPr>
            <p:ph sz="half" idx="2"/>
          </p:nvPr>
        </p:nvSpPr>
        <p:spPr/>
        <p:txBody>
          <a:bodyPr>
            <a:normAutofit fontScale="85000" lnSpcReduction="20000"/>
          </a:bodyPr>
          <a:lstStyle/>
          <a:p>
            <a:pPr>
              <a:buNone/>
            </a:pPr>
            <a:r>
              <a:rPr lang="hu-HU" dirty="0" err="1"/>
              <a:t>Bare-metal</a:t>
            </a:r>
            <a:endParaRPr lang="hu-HU" dirty="0"/>
          </a:p>
          <a:p>
            <a:r>
              <a:rPr lang="hu-HU" dirty="0"/>
              <a:t>Interaktív alkalmazások nehézkesek</a:t>
            </a:r>
          </a:p>
          <a:p>
            <a:pPr lvl="1"/>
            <a:r>
              <a:rPr lang="hu-HU" dirty="0"/>
              <a:t>távoli hozzáférés kell (lokális gépen megjelenítésnél is!)</a:t>
            </a:r>
          </a:p>
          <a:p>
            <a:pPr lvl="1"/>
            <a:r>
              <a:rPr lang="hu-HU" dirty="0"/>
              <a:t>teljesen speciális saját környezet, csak virtuális gépek futtatására</a:t>
            </a:r>
          </a:p>
          <a:p>
            <a:pPr lvl="1"/>
            <a:r>
              <a:rPr lang="hu-HU" dirty="0"/>
              <a:t>nincsenek finomított OS erőforrások</a:t>
            </a:r>
          </a:p>
          <a:p>
            <a:pPr lvl="1"/>
            <a:r>
              <a:rPr lang="hu-HU" dirty="0"/>
              <a:t>Hardver támogatást külön meg kell oldani</a:t>
            </a:r>
          </a:p>
          <a:p>
            <a:r>
              <a:rPr lang="hu-HU" dirty="0"/>
              <a:t>Jó skálázhatóság</a:t>
            </a:r>
          </a:p>
          <a:p>
            <a:pPr lvl="1"/>
            <a:r>
              <a:rPr lang="hu-HU" dirty="0"/>
              <a:t>Nincs </a:t>
            </a:r>
            <a:r>
              <a:rPr lang="hu-HU" dirty="0" err="1"/>
              <a:t>hoszt</a:t>
            </a:r>
            <a:r>
              <a:rPr lang="hu-HU" dirty="0"/>
              <a:t> OS, ami erőforrást fogyasztana</a:t>
            </a:r>
          </a:p>
          <a:p>
            <a:pPr lvl="1"/>
            <a:r>
              <a:rPr lang="hu-HU" dirty="0"/>
              <a:t>Saját, </a:t>
            </a:r>
            <a:r>
              <a:rPr lang="hu-HU" dirty="0" err="1"/>
              <a:t>VM-ek</a:t>
            </a:r>
            <a:r>
              <a:rPr lang="hu-HU" dirty="0"/>
              <a:t> számára optimalizált ütemezők, erőforrás-elosztók</a:t>
            </a:r>
          </a:p>
        </p:txBody>
      </p:sp>
      <p:sp>
        <p:nvSpPr>
          <p:cNvPr id="7" name="Dia számának helye 6"/>
          <p:cNvSpPr>
            <a:spLocks noGrp="1"/>
          </p:cNvSpPr>
          <p:nvPr>
            <p:ph type="sldNum" sz="quarter" idx="5"/>
          </p:nvPr>
        </p:nvSpPr>
        <p:spPr>
          <a:xfrm>
            <a:off x="3214678" y="6500834"/>
            <a:ext cx="2971800" cy="357166"/>
          </a:xfrm>
          <a:prstGeom prst="rect">
            <a:avLst/>
          </a:prstGeom>
        </p:spPr>
        <p:txBody>
          <a:bodyPr vert="horz" lIns="91440" tIns="45720" rIns="91440" bIns="45720" rtlCol="0" anchor="ctr"/>
          <a:lstStyle>
            <a:defPPr>
              <a:defRPr lang="hu-HU"/>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86C690-4F62-4AFC-8745-06DC9BF07935}" type="slidenum">
              <a:rPr lang="hu-HU" smtClean="0"/>
              <a:pPr/>
              <a:t>12</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a:t>Mire lesz ez jó nekünk – alkalmazási területek</a:t>
            </a:r>
          </a:p>
        </p:txBody>
      </p:sp>
      <p:graphicFrame>
        <p:nvGraphicFramePr>
          <p:cNvPr id="4" name="Tartalom helye 3"/>
          <p:cNvGraphicFramePr>
            <a:graphicFrameLocks noGrp="1"/>
          </p:cNvGraphicFramePr>
          <p:nvPr>
            <p:ph idx="1"/>
          </p:nvPr>
        </p:nvGraphicFramePr>
        <p:xfrm>
          <a:off x="142844" y="857232"/>
          <a:ext cx="8858312" cy="5529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ia számának helye 4"/>
          <p:cNvSpPr>
            <a:spLocks noGrp="1"/>
          </p:cNvSpPr>
          <p:nvPr>
            <p:ph type="sldNum" sz="quarter" idx="5"/>
          </p:nvPr>
        </p:nvSpPr>
        <p:spPr>
          <a:xfrm>
            <a:off x="3214678" y="6500834"/>
            <a:ext cx="2971800" cy="357166"/>
          </a:xfrm>
          <a:prstGeom prst="rect">
            <a:avLst/>
          </a:prstGeom>
        </p:spPr>
        <p:txBody>
          <a:bodyPr vert="horz" lIns="91440" tIns="45720" rIns="91440" bIns="45720" rtlCol="0" anchor="ctr"/>
          <a:lstStyle>
            <a:defPPr>
              <a:defRPr lang="hu-HU"/>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86C690-4F62-4AFC-8745-06DC9BF07935}" type="slidenum">
              <a:rPr lang="hu-HU" smtClean="0"/>
              <a:pPr/>
              <a:t>13</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dgm id="{04975C4D-1622-468E-8C48-680D6407C56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C3C7EEA2-62BB-4E78-ABA3-A95006A7DC73}"/>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dgm id="{506A0A82-4002-4159-B33A-D729E1B4908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A856351C-C867-4781-A8B5-6053227F42C1}"/>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E1C41673-84A3-4110-8828-F1F634613D3A}"/>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754B4B69-5ED5-45C3-8EAD-38AFF988562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FA46F276-3E84-4549-BECD-ADF12FF9C95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19C0D508-9A24-4373-ABCF-45E96C904F11}"/>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7D671FC9-9331-485A-9075-8E02ACC0EED4}"/>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F8287748-A20C-4D04-ACBF-9EBA67A37E44}"/>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F21C73B4-69A0-4507-91DF-CC1614CB14B6}"/>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D074EBBC-E86F-42FE-91F7-D83C9C916BCC}"/>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9BDD8146-19DF-4950-BAB2-20FE0AFAAB6D}"/>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graphicEl>
                                              <a:dgm id="{42A39F6F-25E9-4186-98D4-B54A6E0E8F08}"/>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2DE3030C-C429-40C4-8822-A1FE0FBAE6FF}"/>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F64355CE-81B1-4B85-BBA7-8C49CD891A2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a:t>Mire lesz ez jó nekünk – alkalmazási területek</a:t>
            </a:r>
          </a:p>
        </p:txBody>
      </p:sp>
      <p:graphicFrame>
        <p:nvGraphicFramePr>
          <p:cNvPr id="4" name="Tartalom helye 3"/>
          <p:cNvGraphicFramePr>
            <a:graphicFrameLocks noGrp="1"/>
          </p:cNvGraphicFramePr>
          <p:nvPr>
            <p:ph idx="1"/>
            <p:extLst/>
          </p:nvPr>
        </p:nvGraphicFramePr>
        <p:xfrm>
          <a:off x="142844" y="857232"/>
          <a:ext cx="8858312" cy="5529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ia számának helye 4"/>
          <p:cNvSpPr>
            <a:spLocks noGrp="1"/>
          </p:cNvSpPr>
          <p:nvPr>
            <p:ph type="sldNum" sz="quarter" idx="5"/>
          </p:nvPr>
        </p:nvSpPr>
        <p:spPr>
          <a:xfrm>
            <a:off x="3214678" y="6500834"/>
            <a:ext cx="2971800" cy="357166"/>
          </a:xfrm>
          <a:prstGeom prst="rect">
            <a:avLst/>
          </a:prstGeom>
        </p:spPr>
        <p:txBody>
          <a:bodyPr vert="horz" lIns="91440" tIns="45720" rIns="91440" bIns="45720" rtlCol="0" anchor="ctr"/>
          <a:lstStyle>
            <a:defPPr>
              <a:defRPr lang="hu-HU"/>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86C690-4F62-4AFC-8745-06DC9BF07935}" type="slidenum">
              <a:rPr lang="hu-HU" smtClean="0"/>
              <a:pPr/>
              <a:t>14</a:t>
            </a:fld>
            <a:endParaRPr lang="hu-H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a:extLst>
              <a:ext uri="{FF2B5EF4-FFF2-40B4-BE49-F238E27FC236}">
                <a16:creationId xmlns:a16="http://schemas.microsoft.com/office/drawing/2014/main" id="{1644D885-2C89-41FC-9E44-970DFAF5F6A2}"/>
              </a:ext>
            </a:extLst>
          </p:cNvPr>
          <p:cNvSpPr>
            <a:spLocks noGrp="1"/>
          </p:cNvSpPr>
          <p:nvPr>
            <p:ph type="title"/>
          </p:nvPr>
        </p:nvSpPr>
        <p:spPr/>
        <p:txBody>
          <a:bodyPr/>
          <a:lstStyle/>
          <a:p>
            <a:r>
              <a:rPr lang="hu-HU" dirty="0"/>
              <a:t>Platform virtualizáció</a:t>
            </a:r>
            <a:br>
              <a:rPr lang="hu-HU" dirty="0"/>
            </a:br>
            <a:r>
              <a:rPr lang="hu-HU" dirty="0" err="1"/>
              <a:t>Hosted</a:t>
            </a:r>
            <a:r>
              <a:rPr lang="hu-HU" dirty="0"/>
              <a:t> architektúra</a:t>
            </a:r>
            <a:endParaRPr lang="en-US" dirty="0"/>
          </a:p>
        </p:txBody>
      </p:sp>
      <p:sp>
        <p:nvSpPr>
          <p:cNvPr id="6" name="Szöveg helye 5">
            <a:extLst>
              <a:ext uri="{FF2B5EF4-FFF2-40B4-BE49-F238E27FC236}">
                <a16:creationId xmlns:a16="http://schemas.microsoft.com/office/drawing/2014/main" id="{5F25C52B-6E37-444E-B084-77D310AD06BD}"/>
              </a:ext>
            </a:extLst>
          </p:cNvPr>
          <p:cNvSpPr>
            <a:spLocks noGrp="1"/>
          </p:cNvSpPr>
          <p:nvPr>
            <p:ph type="body" idx="1"/>
          </p:nvPr>
        </p:nvSpPr>
        <p:spPr/>
        <p:txBody>
          <a:bodyPr/>
          <a:lstStyle/>
          <a:p>
            <a:endParaRPr lang="en-US" dirty="0"/>
          </a:p>
        </p:txBody>
      </p:sp>
      <p:sp>
        <p:nvSpPr>
          <p:cNvPr id="4" name="Dia számának helye 3">
            <a:extLst>
              <a:ext uri="{FF2B5EF4-FFF2-40B4-BE49-F238E27FC236}">
                <a16:creationId xmlns:a16="http://schemas.microsoft.com/office/drawing/2014/main" id="{866055E7-1E78-488C-B14E-2CE178845FA3}"/>
              </a:ext>
            </a:extLst>
          </p:cNvPr>
          <p:cNvSpPr>
            <a:spLocks noGrp="1"/>
          </p:cNvSpPr>
          <p:nvPr>
            <p:ph type="sldNum" sz="quarter" idx="10"/>
          </p:nvPr>
        </p:nvSpPr>
        <p:spPr/>
        <p:txBody>
          <a:bodyPr/>
          <a:lstStyle/>
          <a:p>
            <a:fld id="{A7C85712-A09B-4560-9D1E-08050AA835BB}" type="slidenum">
              <a:rPr lang="hu-HU" smtClean="0"/>
              <a:pPr/>
              <a:t>15</a:t>
            </a:fld>
            <a:endParaRPr lang="hu-HU" dirty="0"/>
          </a:p>
        </p:txBody>
      </p:sp>
      <p:grpSp>
        <p:nvGrpSpPr>
          <p:cNvPr id="18" name="Csoportba foglalás 17">
            <a:extLst>
              <a:ext uri="{FF2B5EF4-FFF2-40B4-BE49-F238E27FC236}">
                <a16:creationId xmlns:a16="http://schemas.microsoft.com/office/drawing/2014/main" id="{5FB6E908-4FF2-4B69-BA94-600D420825EF}"/>
              </a:ext>
            </a:extLst>
          </p:cNvPr>
          <p:cNvGrpSpPr/>
          <p:nvPr/>
        </p:nvGrpSpPr>
        <p:grpSpPr>
          <a:xfrm>
            <a:off x="3157099" y="227632"/>
            <a:ext cx="2715394" cy="2256134"/>
            <a:chOff x="5205256" y="54580"/>
            <a:chExt cx="3429024" cy="2786082"/>
          </a:xfrm>
        </p:grpSpPr>
        <p:sp>
          <p:nvSpPr>
            <p:cNvPr id="7" name="Téglalap 6">
              <a:extLst>
                <a:ext uri="{FF2B5EF4-FFF2-40B4-BE49-F238E27FC236}">
                  <a16:creationId xmlns:a16="http://schemas.microsoft.com/office/drawing/2014/main" id="{85549848-BE24-433B-B123-9414114FC406}"/>
                </a:ext>
              </a:extLst>
            </p:cNvPr>
            <p:cNvSpPr/>
            <p:nvPr/>
          </p:nvSpPr>
          <p:spPr>
            <a:xfrm>
              <a:off x="5205256" y="2197720"/>
              <a:ext cx="3429024" cy="642942"/>
            </a:xfrm>
            <a:prstGeom prst="rect">
              <a:avLst/>
            </a:prstGeom>
            <a:solidFill>
              <a:schemeClr val="accent5"/>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dirty="0">
                  <a:solidFill>
                    <a:schemeClr val="bg1"/>
                  </a:solidFill>
                </a:rPr>
                <a:t>Hardver</a:t>
              </a:r>
            </a:p>
          </p:txBody>
        </p:sp>
        <p:sp>
          <p:nvSpPr>
            <p:cNvPr id="8" name="Téglalap 7">
              <a:extLst>
                <a:ext uri="{FF2B5EF4-FFF2-40B4-BE49-F238E27FC236}">
                  <a16:creationId xmlns:a16="http://schemas.microsoft.com/office/drawing/2014/main" id="{56875A41-B12F-4F5E-BCD5-C9F953494265}"/>
                </a:ext>
              </a:extLst>
            </p:cNvPr>
            <p:cNvSpPr/>
            <p:nvPr/>
          </p:nvSpPr>
          <p:spPr>
            <a:xfrm>
              <a:off x="5205256" y="1483340"/>
              <a:ext cx="3429024" cy="642942"/>
            </a:xfrm>
            <a:prstGeom prst="rect">
              <a:avLst/>
            </a:prstGeom>
            <a:solidFill>
              <a:schemeClr val="accent3"/>
            </a:solidFill>
            <a:ln/>
          </p:spPr>
          <p:style>
            <a:lnRef idx="3">
              <a:schemeClr val="lt1"/>
            </a:lnRef>
            <a:fillRef idx="1">
              <a:schemeClr val="accent6"/>
            </a:fillRef>
            <a:effectRef idx="1">
              <a:schemeClr val="accent6"/>
            </a:effectRef>
            <a:fontRef idx="minor">
              <a:schemeClr val="lt1"/>
            </a:fontRef>
          </p:style>
          <p:txBody>
            <a:bodyPr rtlCol="0" anchor="ctr"/>
            <a:lstStyle/>
            <a:p>
              <a:r>
                <a:rPr lang="hu-HU" dirty="0" err="1">
                  <a:solidFill>
                    <a:schemeClr val="bg1"/>
                  </a:solidFill>
                </a:rPr>
                <a:t>Oprendszer</a:t>
              </a:r>
              <a:endParaRPr lang="hu-HU" dirty="0">
                <a:solidFill>
                  <a:schemeClr val="bg1"/>
                </a:solidFill>
              </a:endParaRPr>
            </a:p>
          </p:txBody>
        </p:sp>
        <p:sp>
          <p:nvSpPr>
            <p:cNvPr id="9" name="Téglalap 8">
              <a:extLst>
                <a:ext uri="{FF2B5EF4-FFF2-40B4-BE49-F238E27FC236}">
                  <a16:creationId xmlns:a16="http://schemas.microsoft.com/office/drawing/2014/main" id="{EA40235A-03D1-4910-BD75-7959EC7835E6}"/>
                </a:ext>
              </a:extLst>
            </p:cNvPr>
            <p:cNvSpPr/>
            <p:nvPr/>
          </p:nvSpPr>
          <p:spPr>
            <a:xfrm>
              <a:off x="6848330" y="1483340"/>
              <a:ext cx="1785950" cy="428628"/>
            </a:xfrm>
            <a:prstGeom prst="rect">
              <a:avLst/>
            </a:prstGeom>
            <a:solidFill>
              <a:schemeClr val="accent4"/>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dirty="0" err="1">
                  <a:solidFill>
                    <a:schemeClr val="bg1"/>
                  </a:solidFill>
                </a:rPr>
                <a:t>Virt</a:t>
              </a:r>
              <a:r>
                <a:rPr lang="hu-HU" dirty="0">
                  <a:solidFill>
                    <a:schemeClr val="bg1"/>
                  </a:solidFill>
                </a:rPr>
                <a:t>. szoftver</a:t>
              </a:r>
            </a:p>
          </p:txBody>
        </p:sp>
        <p:sp>
          <p:nvSpPr>
            <p:cNvPr id="10" name="Téglalap 9">
              <a:extLst>
                <a:ext uri="{FF2B5EF4-FFF2-40B4-BE49-F238E27FC236}">
                  <a16:creationId xmlns:a16="http://schemas.microsoft.com/office/drawing/2014/main" id="{4E4D5CB0-5A05-4431-8A96-595D8E97D69F}"/>
                </a:ext>
              </a:extLst>
            </p:cNvPr>
            <p:cNvSpPr/>
            <p:nvPr/>
          </p:nvSpPr>
          <p:spPr>
            <a:xfrm>
              <a:off x="5205256" y="768960"/>
              <a:ext cx="1571636" cy="642942"/>
            </a:xfrm>
            <a:prstGeom prst="rect">
              <a:avLst/>
            </a:prstGeom>
            <a:solidFill>
              <a:schemeClr val="accent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dirty="0" err="1">
                  <a:solidFill>
                    <a:schemeClr val="bg1"/>
                  </a:solidFill>
                </a:rPr>
                <a:t>App</a:t>
              </a:r>
              <a:r>
                <a:rPr lang="hu-HU" dirty="0">
                  <a:solidFill>
                    <a:schemeClr val="bg1"/>
                  </a:solidFill>
                </a:rPr>
                <a:t>.</a:t>
              </a:r>
            </a:p>
          </p:txBody>
        </p:sp>
        <p:sp>
          <p:nvSpPr>
            <p:cNvPr id="11" name="Téglalap 10">
              <a:extLst>
                <a:ext uri="{FF2B5EF4-FFF2-40B4-BE49-F238E27FC236}">
                  <a16:creationId xmlns:a16="http://schemas.microsoft.com/office/drawing/2014/main" id="{272ECE5F-5909-4611-AC63-BC0526C9590E}"/>
                </a:ext>
              </a:extLst>
            </p:cNvPr>
            <p:cNvSpPr/>
            <p:nvPr/>
          </p:nvSpPr>
          <p:spPr>
            <a:xfrm>
              <a:off x="6848330" y="768960"/>
              <a:ext cx="857256" cy="642942"/>
            </a:xfrm>
            <a:prstGeom prst="rect">
              <a:avLst/>
            </a:prstGeom>
            <a:solidFill>
              <a:schemeClr val="accent3"/>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dirty="0">
                  <a:solidFill>
                    <a:schemeClr val="bg1"/>
                  </a:solidFill>
                </a:rPr>
                <a:t>OS</a:t>
              </a:r>
            </a:p>
          </p:txBody>
        </p:sp>
        <p:sp>
          <p:nvSpPr>
            <p:cNvPr id="12" name="Téglalap 11">
              <a:extLst>
                <a:ext uri="{FF2B5EF4-FFF2-40B4-BE49-F238E27FC236}">
                  <a16:creationId xmlns:a16="http://schemas.microsoft.com/office/drawing/2014/main" id="{0DBFB8F3-3400-457D-B9D1-0B73F639EACE}"/>
                </a:ext>
              </a:extLst>
            </p:cNvPr>
            <p:cNvSpPr/>
            <p:nvPr/>
          </p:nvSpPr>
          <p:spPr>
            <a:xfrm>
              <a:off x="7777024" y="768960"/>
              <a:ext cx="857256" cy="642942"/>
            </a:xfrm>
            <a:prstGeom prst="rect">
              <a:avLst/>
            </a:prstGeom>
            <a:solidFill>
              <a:schemeClr val="accent3"/>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dirty="0">
                  <a:solidFill>
                    <a:schemeClr val="bg1"/>
                  </a:solidFill>
                </a:rPr>
                <a:t>OS</a:t>
              </a:r>
            </a:p>
          </p:txBody>
        </p:sp>
        <p:sp>
          <p:nvSpPr>
            <p:cNvPr id="13" name="Téglalap 12">
              <a:extLst>
                <a:ext uri="{FF2B5EF4-FFF2-40B4-BE49-F238E27FC236}">
                  <a16:creationId xmlns:a16="http://schemas.microsoft.com/office/drawing/2014/main" id="{59067900-ECB7-4221-B26B-5D23EC582220}"/>
                </a:ext>
              </a:extLst>
            </p:cNvPr>
            <p:cNvSpPr/>
            <p:nvPr/>
          </p:nvSpPr>
          <p:spPr>
            <a:xfrm>
              <a:off x="6848330" y="54580"/>
              <a:ext cx="857256" cy="642942"/>
            </a:xfrm>
            <a:prstGeom prst="rect">
              <a:avLst/>
            </a:prstGeom>
            <a:solidFill>
              <a:schemeClr val="accent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dirty="0" err="1">
                  <a:solidFill>
                    <a:schemeClr val="bg1"/>
                  </a:solidFill>
                </a:rPr>
                <a:t>App</a:t>
              </a:r>
              <a:r>
                <a:rPr lang="hu-HU" dirty="0">
                  <a:solidFill>
                    <a:schemeClr val="bg1"/>
                  </a:solidFill>
                </a:rPr>
                <a:t>.</a:t>
              </a:r>
            </a:p>
          </p:txBody>
        </p:sp>
        <p:sp>
          <p:nvSpPr>
            <p:cNvPr id="14" name="Téglalap 13">
              <a:extLst>
                <a:ext uri="{FF2B5EF4-FFF2-40B4-BE49-F238E27FC236}">
                  <a16:creationId xmlns:a16="http://schemas.microsoft.com/office/drawing/2014/main" id="{F6106FB1-657E-4E52-9079-759A505E110D}"/>
                </a:ext>
              </a:extLst>
            </p:cNvPr>
            <p:cNvSpPr/>
            <p:nvPr/>
          </p:nvSpPr>
          <p:spPr>
            <a:xfrm>
              <a:off x="7777024" y="54580"/>
              <a:ext cx="857256" cy="642942"/>
            </a:xfrm>
            <a:prstGeom prst="rect">
              <a:avLst/>
            </a:prstGeom>
            <a:solidFill>
              <a:schemeClr val="accent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dirty="0" err="1">
                  <a:solidFill>
                    <a:schemeClr val="bg1"/>
                  </a:solidFill>
                </a:rPr>
                <a:t>App</a:t>
              </a:r>
              <a:r>
                <a:rPr lang="hu-HU" dirty="0">
                  <a:solidFill>
                    <a:schemeClr val="bg1"/>
                  </a:solidFill>
                </a:rPr>
                <a:t>.</a:t>
              </a:r>
            </a:p>
          </p:txBody>
        </p:sp>
      </p:grpSp>
    </p:spTree>
    <p:extLst>
      <p:ext uri="{BB962C8B-B14F-4D97-AF65-F5344CB8AC3E}">
        <p14:creationId xmlns:p14="http://schemas.microsoft.com/office/powerpoint/2010/main" val="2037705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Mire a jó a virtualizáció a kliensen?</a:t>
            </a:r>
          </a:p>
        </p:txBody>
      </p:sp>
      <p:sp>
        <p:nvSpPr>
          <p:cNvPr id="3" name="Tartalom helye 2"/>
          <p:cNvSpPr>
            <a:spLocks noGrp="1"/>
          </p:cNvSpPr>
          <p:nvPr>
            <p:ph idx="1"/>
          </p:nvPr>
        </p:nvSpPr>
        <p:spPr/>
        <p:txBody>
          <a:bodyPr/>
          <a:lstStyle/>
          <a:p>
            <a:r>
              <a:rPr lang="hu-HU" dirty="0"/>
              <a:t>Az egyik kiinduló probléma:</a:t>
            </a:r>
          </a:p>
          <a:p>
            <a:pPr lvl="1"/>
            <a:r>
              <a:rPr lang="hu-HU" dirty="0"/>
              <a:t>Milyen OS legyen fent a gépen?</a:t>
            </a:r>
          </a:p>
        </p:txBody>
      </p:sp>
      <p:pic>
        <p:nvPicPr>
          <p:cNvPr id="3076" name="Picture 4" descr="http://linuxsysconfig.com/wp-content/uploads/2009/02/boot_menu.png"/>
          <p:cNvPicPr>
            <a:picLocks noChangeAspect="1" noChangeArrowheads="1"/>
          </p:cNvPicPr>
          <p:nvPr/>
        </p:nvPicPr>
        <p:blipFill>
          <a:blip r:embed="rId3" cstate="print"/>
          <a:srcRect/>
          <a:stretch>
            <a:fillRect/>
          </a:stretch>
        </p:blipFill>
        <p:spPr bwMode="auto">
          <a:xfrm>
            <a:off x="1214414" y="2119330"/>
            <a:ext cx="6858000" cy="3810000"/>
          </a:xfrm>
          <a:prstGeom prst="rect">
            <a:avLst/>
          </a:prstGeom>
          <a:noFill/>
        </p:spPr>
      </p:pic>
      <p:sp>
        <p:nvSpPr>
          <p:cNvPr id="5" name="Dia számának helye 4"/>
          <p:cNvSpPr>
            <a:spLocks noGrp="1"/>
          </p:cNvSpPr>
          <p:nvPr>
            <p:ph type="sldNum" sz="quarter" idx="5"/>
          </p:nvPr>
        </p:nvSpPr>
        <p:spPr>
          <a:xfrm>
            <a:off x="3214678" y="6500834"/>
            <a:ext cx="2971800" cy="357166"/>
          </a:xfrm>
          <a:prstGeom prst="rect">
            <a:avLst/>
          </a:prstGeom>
        </p:spPr>
        <p:txBody>
          <a:bodyPr vert="horz" lIns="91440" tIns="45720" rIns="91440" bIns="45720" rtlCol="0" anchor="ctr"/>
          <a:lstStyle>
            <a:defPPr>
              <a:defRPr lang="hu-HU"/>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86C690-4F62-4AFC-8745-06DC9BF07935}" type="slidenum">
              <a:rPr lang="hu-HU" smtClean="0"/>
              <a:pPr/>
              <a:t>16</a:t>
            </a:fld>
            <a:endParaRPr lang="hu-HU"/>
          </a:p>
        </p:txBody>
      </p:sp>
      <p:sp>
        <p:nvSpPr>
          <p:cNvPr id="4" name="TextBox 3"/>
          <p:cNvSpPr txBox="1"/>
          <p:nvPr/>
        </p:nvSpPr>
        <p:spPr>
          <a:xfrm>
            <a:off x="2483768" y="5949280"/>
            <a:ext cx="5588646" cy="461665"/>
          </a:xfrm>
          <a:prstGeom prst="rect">
            <a:avLst/>
          </a:prstGeom>
          <a:noFill/>
        </p:spPr>
        <p:txBody>
          <a:bodyPr wrap="square" rtlCol="0">
            <a:spAutoFit/>
          </a:bodyPr>
          <a:lstStyle/>
          <a:p>
            <a:pPr algn="r"/>
            <a:r>
              <a:rPr lang="hu-HU" sz="1200" dirty="0"/>
              <a:t>Forrás: http://linuxsysconfig.com/wp-content/uploads/2009/02/boot_menu.png</a:t>
            </a:r>
          </a:p>
          <a:p>
            <a:pPr algn="r"/>
            <a:endParaRPr lang="hu-HU"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Mire a jó a virtualizáció a kliensen?</a:t>
            </a:r>
          </a:p>
        </p:txBody>
      </p:sp>
      <p:sp>
        <p:nvSpPr>
          <p:cNvPr id="3" name="Tartalom helye 2"/>
          <p:cNvSpPr>
            <a:spLocks noGrp="1"/>
          </p:cNvSpPr>
          <p:nvPr>
            <p:ph idx="1"/>
          </p:nvPr>
        </p:nvSpPr>
        <p:spPr/>
        <p:txBody>
          <a:bodyPr/>
          <a:lstStyle/>
          <a:p>
            <a:pPr>
              <a:buNone/>
            </a:pPr>
            <a:r>
              <a:rPr lang="hu-HU" dirty="0"/>
              <a:t>Általános igények</a:t>
            </a:r>
          </a:p>
          <a:p>
            <a:r>
              <a:rPr lang="hu-HU" sz="2800" dirty="0"/>
              <a:t>Többféle OS könnyen egy gépen</a:t>
            </a:r>
          </a:p>
          <a:p>
            <a:r>
              <a:rPr lang="hu-HU" sz="2800" dirty="0"/>
              <a:t>Egymás mellett nem elférő alkalmazások</a:t>
            </a:r>
          </a:p>
          <a:p>
            <a:pPr lvl="1"/>
            <a:r>
              <a:rPr lang="hu-HU" dirty="0"/>
              <a:t>Office 2003 &lt;-&gt; Office 2007</a:t>
            </a:r>
          </a:p>
          <a:p>
            <a:pPr lvl="1"/>
            <a:r>
              <a:rPr lang="hu-HU" sz="2400" dirty="0"/>
              <a:t>„Az alkalmazás csak az XY cég 1.3.2-es Javájával </a:t>
            </a:r>
            <a:r>
              <a:rPr lang="hu-HU" dirty="0"/>
              <a:t>megy”</a:t>
            </a:r>
          </a:p>
          <a:p>
            <a:r>
              <a:rPr lang="hu-HU" dirty="0"/>
              <a:t>„Homokozó” virtuális gép</a:t>
            </a:r>
          </a:p>
          <a:p>
            <a:r>
              <a:rPr lang="hu-HU" dirty="0"/>
              <a:t>Régi alkalmazások</a:t>
            </a:r>
          </a:p>
          <a:p>
            <a:pPr lvl="1"/>
            <a:r>
              <a:rPr lang="hu-HU" dirty="0"/>
              <a:t>„DOS-os TB program”</a:t>
            </a:r>
          </a:p>
        </p:txBody>
      </p:sp>
      <p:pic>
        <p:nvPicPr>
          <p:cNvPr id="20482" name="Picture 2"/>
          <p:cNvPicPr>
            <a:picLocks noChangeAspect="1" noChangeArrowheads="1"/>
          </p:cNvPicPr>
          <p:nvPr/>
        </p:nvPicPr>
        <p:blipFill>
          <a:blip r:embed="rId2" cstate="print"/>
          <a:srcRect/>
          <a:stretch>
            <a:fillRect/>
          </a:stretch>
        </p:blipFill>
        <p:spPr bwMode="auto">
          <a:xfrm>
            <a:off x="5000628" y="3457575"/>
            <a:ext cx="3714776" cy="2971821"/>
          </a:xfrm>
          <a:prstGeom prst="rect">
            <a:avLst/>
          </a:prstGeom>
          <a:noFill/>
          <a:ln w="9525">
            <a:noFill/>
            <a:miter lim="800000"/>
            <a:headEnd/>
            <a:tailEnd/>
          </a:ln>
        </p:spPr>
      </p:pic>
      <p:sp>
        <p:nvSpPr>
          <p:cNvPr id="5" name="Dia számának helye 4"/>
          <p:cNvSpPr>
            <a:spLocks noGrp="1"/>
          </p:cNvSpPr>
          <p:nvPr>
            <p:ph type="sldNum" sz="quarter" idx="5"/>
          </p:nvPr>
        </p:nvSpPr>
        <p:spPr>
          <a:xfrm>
            <a:off x="3214678" y="6500834"/>
            <a:ext cx="2971800" cy="357166"/>
          </a:xfrm>
          <a:prstGeom prst="rect">
            <a:avLst/>
          </a:prstGeom>
        </p:spPr>
        <p:txBody>
          <a:bodyPr vert="horz" lIns="91440" tIns="45720" rIns="91440" bIns="45720" rtlCol="0" anchor="ctr"/>
          <a:lstStyle>
            <a:defPPr>
              <a:defRPr lang="hu-HU"/>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86C690-4F62-4AFC-8745-06DC9BF07935}" type="slidenum">
              <a:rPr lang="hu-HU" smtClean="0"/>
              <a:pPr/>
              <a:t>17</a:t>
            </a:fld>
            <a:endParaRPr lang="hu-H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Mire a jó a virtualizáció a kliensen?</a:t>
            </a:r>
          </a:p>
        </p:txBody>
      </p:sp>
      <p:sp>
        <p:nvSpPr>
          <p:cNvPr id="3" name="Tartalom helye 2"/>
          <p:cNvSpPr>
            <a:spLocks noGrp="1"/>
          </p:cNvSpPr>
          <p:nvPr>
            <p:ph idx="1"/>
          </p:nvPr>
        </p:nvSpPr>
        <p:spPr/>
        <p:txBody>
          <a:bodyPr>
            <a:normAutofit/>
          </a:bodyPr>
          <a:lstStyle/>
          <a:p>
            <a:r>
              <a:rPr lang="hu-HU" dirty="0"/>
              <a:t>Szoftverfejlesztés</a:t>
            </a:r>
          </a:p>
          <a:p>
            <a:pPr lvl="1"/>
            <a:r>
              <a:rPr lang="hu-HU" dirty="0"/>
              <a:t>Több platformon / komplex infrastruktúra tesztelése</a:t>
            </a:r>
          </a:p>
          <a:p>
            <a:pPr lvl="1"/>
            <a:r>
              <a:rPr lang="hu-HU" dirty="0"/>
              <a:t>x86/x64, Windows/Linux, külön DB és web kiszolgáló</a:t>
            </a:r>
          </a:p>
          <a:p>
            <a:pPr lvl="1"/>
            <a:r>
              <a:rPr lang="hu-HU" dirty="0"/>
              <a:t>…</a:t>
            </a:r>
          </a:p>
          <a:p>
            <a:r>
              <a:rPr lang="hu-HU" dirty="0"/>
              <a:t>Laborok (hallgató, teszt, bemutatók…)</a:t>
            </a:r>
          </a:p>
          <a:p>
            <a:pPr lvl="1"/>
            <a:r>
              <a:rPr lang="hu-HU" dirty="0"/>
              <a:t>Pl. Számítógép fürtök mérés 10 éve és ma</a:t>
            </a:r>
          </a:p>
          <a:p>
            <a:pPr lvl="1"/>
            <a:r>
              <a:rPr lang="hu-HU" dirty="0"/>
              <a:t>Nagy cégek tanfolyamai</a:t>
            </a:r>
          </a:p>
          <a:p>
            <a:endParaRPr lang="hu-HU" dirty="0"/>
          </a:p>
        </p:txBody>
      </p:sp>
      <p:pic>
        <p:nvPicPr>
          <p:cNvPr id="21506" name="Picture 2"/>
          <p:cNvPicPr>
            <a:picLocks noChangeAspect="1" noChangeArrowheads="1"/>
          </p:cNvPicPr>
          <p:nvPr/>
        </p:nvPicPr>
        <p:blipFill>
          <a:blip r:embed="rId2" cstate="print"/>
          <a:srcRect/>
          <a:stretch>
            <a:fillRect/>
          </a:stretch>
        </p:blipFill>
        <p:spPr bwMode="auto">
          <a:xfrm>
            <a:off x="7072330" y="2643182"/>
            <a:ext cx="1829167" cy="2033583"/>
          </a:xfrm>
          <a:prstGeom prst="rect">
            <a:avLst/>
          </a:prstGeom>
          <a:noFill/>
          <a:ln w="9525">
            <a:noFill/>
            <a:miter lim="800000"/>
            <a:headEnd/>
            <a:tailEnd/>
          </a:ln>
        </p:spPr>
      </p:pic>
      <p:sp>
        <p:nvSpPr>
          <p:cNvPr id="5" name="Dia számának helye 4"/>
          <p:cNvSpPr>
            <a:spLocks noGrp="1"/>
          </p:cNvSpPr>
          <p:nvPr>
            <p:ph type="sldNum" sz="quarter" idx="5"/>
          </p:nvPr>
        </p:nvSpPr>
        <p:spPr>
          <a:xfrm>
            <a:off x="3214678" y="6500834"/>
            <a:ext cx="2971800" cy="357166"/>
          </a:xfrm>
          <a:prstGeom prst="rect">
            <a:avLst/>
          </a:prstGeom>
        </p:spPr>
        <p:txBody>
          <a:bodyPr vert="horz" lIns="91440" tIns="45720" rIns="91440" bIns="45720" rtlCol="0" anchor="ctr"/>
          <a:lstStyle>
            <a:defPPr>
              <a:defRPr lang="hu-HU"/>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86C690-4F62-4AFC-8745-06DC9BF07935}" type="slidenum">
              <a:rPr lang="hu-HU" smtClean="0"/>
              <a:pPr/>
              <a:t>18</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Kliens oldali </a:t>
            </a:r>
            <a:r>
              <a:rPr lang="hu-HU" dirty="0" err="1"/>
              <a:t>virtualizációs</a:t>
            </a:r>
            <a:r>
              <a:rPr lang="hu-HU" dirty="0"/>
              <a:t> megoldások</a:t>
            </a:r>
          </a:p>
        </p:txBody>
      </p:sp>
      <p:sp>
        <p:nvSpPr>
          <p:cNvPr id="3" name="Tartalom helye 2"/>
          <p:cNvSpPr>
            <a:spLocks noGrp="1"/>
          </p:cNvSpPr>
          <p:nvPr>
            <p:ph idx="1"/>
          </p:nvPr>
        </p:nvSpPr>
        <p:spPr/>
        <p:txBody>
          <a:bodyPr>
            <a:normAutofit lnSpcReduction="10000"/>
          </a:bodyPr>
          <a:lstStyle/>
          <a:p>
            <a:pPr>
              <a:lnSpc>
                <a:spcPct val="150000"/>
              </a:lnSpc>
            </a:pPr>
            <a:r>
              <a:rPr lang="hu-HU" dirty="0" err="1"/>
              <a:t>VMware</a:t>
            </a:r>
            <a:r>
              <a:rPr lang="hu-HU" dirty="0"/>
              <a:t> </a:t>
            </a:r>
            <a:r>
              <a:rPr lang="hu-HU" dirty="0" err="1"/>
              <a:t>Player</a:t>
            </a:r>
            <a:r>
              <a:rPr lang="hu-HU" dirty="0"/>
              <a:t> / Workstation</a:t>
            </a:r>
          </a:p>
          <a:p>
            <a:pPr>
              <a:lnSpc>
                <a:spcPct val="150000"/>
              </a:lnSpc>
            </a:pPr>
            <a:r>
              <a:rPr lang="hu-HU" dirty="0"/>
              <a:t>MS </a:t>
            </a:r>
            <a:r>
              <a:rPr lang="hu-HU" dirty="0" err="1"/>
              <a:t>Virtual</a:t>
            </a:r>
            <a:r>
              <a:rPr lang="hu-HU" dirty="0"/>
              <a:t> PC     )  / </a:t>
            </a:r>
            <a:r>
              <a:rPr lang="hu-HU" dirty="0" err="1"/>
              <a:t>Window</a:t>
            </a:r>
            <a:r>
              <a:rPr lang="hu-HU" dirty="0"/>
              <a:t> 8: </a:t>
            </a:r>
            <a:r>
              <a:rPr lang="hu-HU" dirty="0" err="1"/>
              <a:t>Client</a:t>
            </a:r>
            <a:r>
              <a:rPr lang="hu-HU" dirty="0"/>
              <a:t> </a:t>
            </a:r>
            <a:r>
              <a:rPr lang="hu-HU" dirty="0" err="1"/>
              <a:t>Hyper-V</a:t>
            </a:r>
            <a:endParaRPr lang="hu-HU" dirty="0"/>
          </a:p>
          <a:p>
            <a:pPr>
              <a:lnSpc>
                <a:spcPct val="150000"/>
              </a:lnSpc>
            </a:pPr>
            <a:r>
              <a:rPr lang="hu-HU" dirty="0" err="1"/>
              <a:t>Kernel-based</a:t>
            </a:r>
            <a:r>
              <a:rPr lang="hu-HU" dirty="0"/>
              <a:t> </a:t>
            </a:r>
            <a:r>
              <a:rPr lang="hu-HU" dirty="0" err="1"/>
              <a:t>Virtual</a:t>
            </a:r>
            <a:r>
              <a:rPr lang="hu-HU" dirty="0"/>
              <a:t> </a:t>
            </a:r>
            <a:r>
              <a:rPr lang="hu-HU" dirty="0" err="1"/>
              <a:t>Machine</a:t>
            </a:r>
            <a:r>
              <a:rPr lang="hu-HU" dirty="0"/>
              <a:t> (KVM)</a:t>
            </a:r>
          </a:p>
          <a:p>
            <a:pPr>
              <a:lnSpc>
                <a:spcPct val="150000"/>
              </a:lnSpc>
            </a:pPr>
            <a:r>
              <a:rPr lang="hu-HU" dirty="0" err="1"/>
              <a:t>Parallels</a:t>
            </a:r>
            <a:r>
              <a:rPr lang="hu-HU" dirty="0"/>
              <a:t> </a:t>
            </a:r>
            <a:r>
              <a:rPr lang="hu-HU" dirty="0" err="1"/>
              <a:t>Desktop</a:t>
            </a:r>
            <a:r>
              <a:rPr lang="hu-HU" dirty="0"/>
              <a:t> / Workstation</a:t>
            </a:r>
          </a:p>
          <a:p>
            <a:pPr>
              <a:lnSpc>
                <a:spcPct val="150000"/>
              </a:lnSpc>
            </a:pPr>
            <a:r>
              <a:rPr lang="hu-HU" dirty="0" err="1"/>
              <a:t>VirtualBox</a:t>
            </a:r>
            <a:r>
              <a:rPr lang="hu-HU" dirty="0"/>
              <a:t> (Oracle/Sun)</a:t>
            </a:r>
          </a:p>
          <a:p>
            <a:pPr>
              <a:lnSpc>
                <a:spcPct val="150000"/>
              </a:lnSpc>
            </a:pPr>
            <a:r>
              <a:rPr lang="hu-HU" dirty="0" err="1"/>
              <a:t>User</a:t>
            </a:r>
            <a:r>
              <a:rPr lang="hu-HU" dirty="0"/>
              <a:t> </a:t>
            </a:r>
            <a:r>
              <a:rPr lang="hu-HU" dirty="0" err="1"/>
              <a:t>Mode</a:t>
            </a:r>
            <a:r>
              <a:rPr lang="hu-HU" dirty="0"/>
              <a:t> Linux (UML)</a:t>
            </a:r>
          </a:p>
          <a:p>
            <a:pPr>
              <a:lnSpc>
                <a:spcPct val="150000"/>
              </a:lnSpc>
            </a:pPr>
            <a:r>
              <a:rPr lang="hu-HU" dirty="0"/>
              <a:t>… </a:t>
            </a:r>
          </a:p>
        </p:txBody>
      </p:sp>
      <p:pic>
        <p:nvPicPr>
          <p:cNvPr id="4" name="Picture 2"/>
          <p:cNvPicPr>
            <a:picLocks noChangeAspect="1" noChangeArrowheads="1"/>
          </p:cNvPicPr>
          <p:nvPr/>
        </p:nvPicPr>
        <p:blipFill>
          <a:blip r:embed="rId2" cstate="print"/>
          <a:srcRect/>
          <a:stretch>
            <a:fillRect/>
          </a:stretch>
        </p:blipFill>
        <p:spPr bwMode="auto">
          <a:xfrm>
            <a:off x="3059832" y="1857364"/>
            <a:ext cx="390525" cy="44767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643702" y="2571744"/>
            <a:ext cx="1714512" cy="542007"/>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857884" y="3357562"/>
            <a:ext cx="1504950" cy="52387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4572000" y="4005064"/>
            <a:ext cx="692008" cy="723463"/>
          </a:xfrm>
          <a:prstGeom prst="rect">
            <a:avLst/>
          </a:prstGeom>
          <a:noFill/>
          <a:ln w="9525">
            <a:noFill/>
            <a:miter lim="800000"/>
            <a:headEnd/>
            <a:tailEnd/>
          </a:ln>
        </p:spPr>
      </p:pic>
      <p:pic>
        <p:nvPicPr>
          <p:cNvPr id="1031" name="Picture 7" descr="http://user-mode-linux.sourceforge.net/uml-small.png"/>
          <p:cNvPicPr>
            <a:picLocks noChangeAspect="1" noChangeArrowheads="1"/>
          </p:cNvPicPr>
          <p:nvPr/>
        </p:nvPicPr>
        <p:blipFill>
          <a:blip r:embed="rId6" cstate="print"/>
          <a:srcRect/>
          <a:stretch>
            <a:fillRect/>
          </a:stretch>
        </p:blipFill>
        <p:spPr bwMode="auto">
          <a:xfrm>
            <a:off x="4644008" y="4797152"/>
            <a:ext cx="491285" cy="700082"/>
          </a:xfrm>
          <a:prstGeom prst="rect">
            <a:avLst/>
          </a:prstGeom>
          <a:noFill/>
        </p:spPr>
      </p:pic>
      <p:sp>
        <p:nvSpPr>
          <p:cNvPr id="10" name="Dia számának helye 9"/>
          <p:cNvSpPr>
            <a:spLocks noGrp="1"/>
          </p:cNvSpPr>
          <p:nvPr>
            <p:ph type="sldNum" sz="quarter" idx="5"/>
          </p:nvPr>
        </p:nvSpPr>
        <p:spPr>
          <a:xfrm>
            <a:off x="3214678" y="6500834"/>
            <a:ext cx="2971800" cy="357166"/>
          </a:xfrm>
          <a:prstGeom prst="rect">
            <a:avLst/>
          </a:prstGeom>
        </p:spPr>
        <p:txBody>
          <a:bodyPr vert="horz" lIns="91440" tIns="45720" rIns="91440" bIns="45720" rtlCol="0" anchor="ctr"/>
          <a:lstStyle>
            <a:defPPr>
              <a:defRPr lang="hu-HU"/>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86C690-4F62-4AFC-8745-06DC9BF07935}" type="slidenum">
              <a:rPr lang="hu-HU" smtClean="0"/>
              <a:pPr/>
              <a:t>19</a:t>
            </a:fld>
            <a:endParaRPr lang="hu-HU"/>
          </a:p>
        </p:txBody>
      </p:sp>
      <p:pic>
        <p:nvPicPr>
          <p:cNvPr id="2050" name="Picture 2"/>
          <p:cNvPicPr>
            <a:picLocks noChangeAspect="1" noChangeArrowheads="1"/>
          </p:cNvPicPr>
          <p:nvPr/>
        </p:nvPicPr>
        <p:blipFill>
          <a:blip r:embed="rId7" cstate="print"/>
          <a:srcRect/>
          <a:stretch>
            <a:fillRect/>
          </a:stretch>
        </p:blipFill>
        <p:spPr bwMode="auto">
          <a:xfrm>
            <a:off x="5868144" y="1124744"/>
            <a:ext cx="1143000" cy="2952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Mi is az a virtualizáció?</a:t>
            </a:r>
          </a:p>
        </p:txBody>
      </p:sp>
      <p:sp>
        <p:nvSpPr>
          <p:cNvPr id="3" name="Tartalom helye 2"/>
          <p:cNvSpPr>
            <a:spLocks noGrp="1"/>
          </p:cNvSpPr>
          <p:nvPr>
            <p:ph idx="1"/>
          </p:nvPr>
        </p:nvSpPr>
        <p:spPr/>
        <p:txBody>
          <a:bodyPr/>
          <a:lstStyle/>
          <a:p>
            <a:r>
              <a:rPr lang="hu-HU" dirty="0"/>
              <a:t>Erőforrás </a:t>
            </a:r>
            <a:r>
              <a:rPr lang="hu-HU" dirty="0" err="1"/>
              <a:t>absztraktció</a:t>
            </a:r>
            <a:endParaRPr lang="hu-HU" dirty="0"/>
          </a:p>
          <a:p>
            <a:pPr lvl="1"/>
            <a:r>
              <a:rPr lang="hu-HU" dirty="0"/>
              <a:t>„Az erőforrások elvonatkoztatása az erőforrást nyújtó elemektől” </a:t>
            </a:r>
          </a:p>
          <a:p>
            <a:endParaRPr lang="hu-HU" dirty="0"/>
          </a:p>
          <a:p>
            <a:r>
              <a:rPr lang="hu-HU" dirty="0"/>
              <a:t>Jellemzően: </a:t>
            </a:r>
          </a:p>
          <a:p>
            <a:pPr lvl="1"/>
            <a:r>
              <a:rPr lang="hu-HU" dirty="0"/>
              <a:t>fizikai erőforrásokból logikai erőforrások képzése, amik függetlenek a tényleges fizikai elemektől</a:t>
            </a:r>
          </a:p>
          <a:p>
            <a:pPr lvl="1"/>
            <a:r>
              <a:rPr lang="hu-HU" dirty="0"/>
              <a:t>korlátos erőforrások szétosztása több részre</a:t>
            </a:r>
          </a:p>
          <a:p>
            <a:endParaRPr lang="hu-HU" dirty="0"/>
          </a:p>
          <a:p>
            <a:endParaRPr lang="hu-HU" dirty="0"/>
          </a:p>
        </p:txBody>
      </p:sp>
      <p:sp>
        <p:nvSpPr>
          <p:cNvPr id="4" name="Dia számának helye 3"/>
          <p:cNvSpPr>
            <a:spLocks noGrp="1"/>
          </p:cNvSpPr>
          <p:nvPr>
            <p:ph type="sldNum" sz="quarter" idx="5"/>
          </p:nvPr>
        </p:nvSpPr>
        <p:spPr>
          <a:xfrm>
            <a:off x="3214678" y="6500834"/>
            <a:ext cx="2971800" cy="357166"/>
          </a:xfrm>
          <a:prstGeom prst="rect">
            <a:avLst/>
          </a:prstGeom>
        </p:spPr>
        <p:txBody>
          <a:bodyPr vert="horz" lIns="91440" tIns="45720" rIns="91440" bIns="45720" rtlCol="0" anchor="ctr"/>
          <a:lstStyle>
            <a:defPPr>
              <a:defRPr lang="hu-HU"/>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86C690-4F62-4AFC-8745-06DC9BF07935}" type="slidenum">
              <a:rPr lang="hu-HU" smtClean="0"/>
              <a:pPr/>
              <a:t>2</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lstStyle/>
          <a:p>
            <a:r>
              <a:rPr lang="hu-HU" dirty="0"/>
              <a:t>Virtuális hardver </a:t>
            </a:r>
          </a:p>
        </p:txBody>
      </p:sp>
      <p:sp>
        <p:nvSpPr>
          <p:cNvPr id="5" name="Tartalom helye 4"/>
          <p:cNvSpPr>
            <a:spLocks noGrp="1"/>
          </p:cNvSpPr>
          <p:nvPr>
            <p:ph idx="1"/>
          </p:nvPr>
        </p:nvSpPr>
        <p:spPr/>
        <p:txBody>
          <a:bodyPr/>
          <a:lstStyle/>
          <a:p>
            <a:endParaRPr lang="hu-HU" dirty="0"/>
          </a:p>
          <a:p>
            <a:r>
              <a:rPr lang="hu-HU" dirty="0"/>
              <a:t>Konfigurációs fájlban van megadva</a:t>
            </a:r>
          </a:p>
          <a:p>
            <a:pPr lvl="1"/>
            <a:r>
              <a:rPr lang="hu-HU" dirty="0"/>
              <a:t>Minden gyártónál más (</a:t>
            </a:r>
            <a:r>
              <a:rPr lang="hu-HU" dirty="0" err="1"/>
              <a:t>property</a:t>
            </a:r>
            <a:r>
              <a:rPr lang="hu-HU" dirty="0"/>
              <a:t> fájl, XML…)</a:t>
            </a:r>
          </a:p>
          <a:p>
            <a:endParaRPr lang="hu-HU" dirty="0"/>
          </a:p>
          <a:p>
            <a:r>
              <a:rPr lang="hu-HU" dirty="0"/>
              <a:t>CPU, memória, hálózat, lemezek…</a:t>
            </a:r>
          </a:p>
          <a:p>
            <a:endParaRPr lang="hu-HU" dirty="0"/>
          </a:p>
          <a:p>
            <a:r>
              <a:rPr lang="hu-HU" dirty="0"/>
              <a:t>Verziózva, egyes verzióknál eltérő korlátok</a:t>
            </a:r>
          </a:p>
        </p:txBody>
      </p:sp>
      <p:sp>
        <p:nvSpPr>
          <p:cNvPr id="6" name="Dia számának helye 5"/>
          <p:cNvSpPr>
            <a:spLocks noGrp="1"/>
          </p:cNvSpPr>
          <p:nvPr>
            <p:ph type="sldNum" sz="quarter" idx="5"/>
          </p:nvPr>
        </p:nvSpPr>
        <p:spPr>
          <a:xfrm>
            <a:off x="3214678" y="6500834"/>
            <a:ext cx="2971800" cy="357166"/>
          </a:xfrm>
          <a:prstGeom prst="rect">
            <a:avLst/>
          </a:prstGeom>
        </p:spPr>
        <p:txBody>
          <a:bodyPr vert="horz" lIns="91440" tIns="45720" rIns="91440" bIns="45720" rtlCol="0" anchor="ctr"/>
          <a:lstStyle>
            <a:defPPr>
              <a:defRPr lang="hu-HU"/>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86C690-4F62-4AFC-8745-06DC9BF07935}" type="slidenum">
              <a:rPr lang="hu-HU" smtClean="0"/>
              <a:pPr/>
              <a:t>20</a:t>
            </a:fld>
            <a:endParaRPr lang="hu-H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VMware</a:t>
            </a:r>
            <a:r>
              <a:rPr lang="hu-HU" dirty="0"/>
              <a:t>: UUID</a:t>
            </a:r>
          </a:p>
        </p:txBody>
      </p:sp>
      <p:sp>
        <p:nvSpPr>
          <p:cNvPr id="3" name="Tartalom helye 2"/>
          <p:cNvSpPr>
            <a:spLocks noGrp="1"/>
          </p:cNvSpPr>
          <p:nvPr>
            <p:ph idx="1"/>
          </p:nvPr>
        </p:nvSpPr>
        <p:spPr/>
        <p:txBody>
          <a:bodyPr/>
          <a:lstStyle/>
          <a:p>
            <a:r>
              <a:rPr lang="hu-HU" dirty="0"/>
              <a:t>UUID: </a:t>
            </a:r>
            <a:r>
              <a:rPr lang="hu-HU" dirty="0" err="1"/>
              <a:t>Universal</a:t>
            </a:r>
            <a:r>
              <a:rPr lang="hu-HU" dirty="0"/>
              <a:t> </a:t>
            </a:r>
            <a:r>
              <a:rPr lang="hu-HU" dirty="0" err="1"/>
              <a:t>Unique</a:t>
            </a:r>
            <a:r>
              <a:rPr lang="hu-HU" dirty="0"/>
              <a:t> </a:t>
            </a:r>
            <a:r>
              <a:rPr lang="hu-HU" dirty="0" err="1"/>
              <a:t>Identifier</a:t>
            </a:r>
            <a:endParaRPr lang="hu-HU" dirty="0"/>
          </a:p>
          <a:p>
            <a:pPr lvl="1"/>
            <a:r>
              <a:rPr lang="hu-HU" dirty="0"/>
              <a:t>Virtuális gépek egyedi azonosítása</a:t>
            </a:r>
          </a:p>
          <a:p>
            <a:pPr lvl="1"/>
            <a:r>
              <a:rPr lang="hu-HU" dirty="0"/>
              <a:t>MAC cím ez alapján generálódik a hálózati kártyákhoz</a:t>
            </a:r>
          </a:p>
          <a:p>
            <a:pPr lvl="1"/>
            <a:endParaRPr lang="hu-HU" dirty="0"/>
          </a:p>
          <a:p>
            <a:pPr lvl="1"/>
            <a:endParaRPr lang="hu-HU" dirty="0"/>
          </a:p>
          <a:p>
            <a:pPr lvl="1"/>
            <a:endParaRPr lang="hu-HU" dirty="0"/>
          </a:p>
          <a:p>
            <a:pPr lvl="1"/>
            <a:endParaRPr lang="hu-HU" dirty="0"/>
          </a:p>
          <a:p>
            <a:pPr lvl="1"/>
            <a:endParaRPr lang="hu-HU" dirty="0"/>
          </a:p>
          <a:p>
            <a:r>
              <a:rPr lang="hu-HU" dirty="0"/>
              <a:t>Ha változik a virtuális gép helye a lemezen:</a:t>
            </a:r>
          </a:p>
          <a:p>
            <a:pPr lvl="1"/>
            <a:r>
              <a:rPr lang="hu-HU" dirty="0"/>
              <a:t>I </a:t>
            </a:r>
            <a:r>
              <a:rPr lang="hu-HU" dirty="0" err="1"/>
              <a:t>copied</a:t>
            </a:r>
            <a:r>
              <a:rPr lang="hu-HU" dirty="0"/>
              <a:t> </a:t>
            </a:r>
            <a:r>
              <a:rPr lang="hu-HU" dirty="0" err="1"/>
              <a:t>it</a:t>
            </a:r>
            <a:r>
              <a:rPr lang="hu-HU" dirty="0"/>
              <a:t> -&gt; új UUID generálódik</a:t>
            </a:r>
          </a:p>
          <a:p>
            <a:pPr lvl="1"/>
            <a:endParaRPr lang="hu-HU" dirty="0"/>
          </a:p>
          <a:p>
            <a:endParaRPr lang="hu-HU" dirty="0"/>
          </a:p>
        </p:txBody>
      </p:sp>
      <p:pic>
        <p:nvPicPr>
          <p:cNvPr id="32771" name="Picture 3"/>
          <p:cNvPicPr>
            <a:picLocks noChangeAspect="1" noChangeArrowheads="1"/>
          </p:cNvPicPr>
          <p:nvPr/>
        </p:nvPicPr>
        <p:blipFill>
          <a:blip r:embed="rId2" cstate="print"/>
          <a:srcRect/>
          <a:stretch>
            <a:fillRect/>
          </a:stretch>
        </p:blipFill>
        <p:spPr bwMode="auto">
          <a:xfrm>
            <a:off x="1928794" y="2500306"/>
            <a:ext cx="4914900" cy="2390775"/>
          </a:xfrm>
          <a:prstGeom prst="rect">
            <a:avLst/>
          </a:prstGeom>
          <a:noFill/>
          <a:ln w="9525">
            <a:noFill/>
            <a:miter lim="800000"/>
            <a:headEnd/>
            <a:tailEnd/>
          </a:ln>
        </p:spPr>
      </p:pic>
      <p:sp>
        <p:nvSpPr>
          <p:cNvPr id="5" name="Dia számának helye 4"/>
          <p:cNvSpPr>
            <a:spLocks noGrp="1"/>
          </p:cNvSpPr>
          <p:nvPr>
            <p:ph type="sldNum" sz="quarter" idx="5"/>
          </p:nvPr>
        </p:nvSpPr>
        <p:spPr>
          <a:xfrm>
            <a:off x="3214678" y="6500834"/>
            <a:ext cx="2971800" cy="357166"/>
          </a:xfrm>
          <a:prstGeom prst="rect">
            <a:avLst/>
          </a:prstGeom>
        </p:spPr>
        <p:txBody>
          <a:bodyPr vert="horz" lIns="91440" tIns="45720" rIns="91440" bIns="45720" rtlCol="0" anchor="ctr"/>
          <a:lstStyle>
            <a:defPPr>
              <a:defRPr lang="hu-HU"/>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86C690-4F62-4AFC-8745-06DC9BF07935}" type="slidenum">
              <a:rPr lang="hu-HU" smtClean="0"/>
              <a:pPr/>
              <a:t>21</a:t>
            </a:fld>
            <a:endParaRPr lang="hu-HU"/>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VMware</a:t>
            </a:r>
            <a:r>
              <a:rPr lang="hu-HU" dirty="0"/>
              <a:t> fájltípusok</a:t>
            </a:r>
          </a:p>
        </p:txBody>
      </p:sp>
      <p:sp>
        <p:nvSpPr>
          <p:cNvPr id="3" name="Tartalom helye 2"/>
          <p:cNvSpPr>
            <a:spLocks noGrp="1"/>
          </p:cNvSpPr>
          <p:nvPr>
            <p:ph idx="1"/>
          </p:nvPr>
        </p:nvSpPr>
        <p:spPr/>
        <p:txBody>
          <a:bodyPr/>
          <a:lstStyle/>
          <a:p>
            <a:r>
              <a:rPr lang="hu-HU" dirty="0"/>
              <a:t>.</a:t>
            </a:r>
            <a:r>
              <a:rPr lang="hu-HU" dirty="0" err="1"/>
              <a:t>nvram</a:t>
            </a:r>
            <a:r>
              <a:rPr lang="hu-HU" dirty="0"/>
              <a:t>: BIOS beállításai</a:t>
            </a:r>
          </a:p>
          <a:p>
            <a:r>
              <a:rPr lang="hu-HU" dirty="0"/>
              <a:t>.</a:t>
            </a:r>
            <a:r>
              <a:rPr lang="hu-HU" dirty="0" err="1"/>
              <a:t>vmdk</a:t>
            </a:r>
            <a:r>
              <a:rPr lang="hu-HU" dirty="0"/>
              <a:t>: virtuális lemez</a:t>
            </a:r>
          </a:p>
          <a:p>
            <a:r>
              <a:rPr lang="hu-HU" dirty="0"/>
              <a:t>.</a:t>
            </a:r>
            <a:r>
              <a:rPr lang="hu-HU" dirty="0" err="1"/>
              <a:t>vmx</a:t>
            </a:r>
            <a:r>
              <a:rPr lang="hu-HU" dirty="0"/>
              <a:t>: konfigurációs fájl</a:t>
            </a:r>
          </a:p>
          <a:p>
            <a:endParaRPr lang="hu-HU" dirty="0"/>
          </a:p>
        </p:txBody>
      </p:sp>
      <p:pic>
        <p:nvPicPr>
          <p:cNvPr id="5121" name="Picture 1"/>
          <p:cNvPicPr>
            <a:picLocks noChangeAspect="1" noChangeArrowheads="1"/>
          </p:cNvPicPr>
          <p:nvPr/>
        </p:nvPicPr>
        <p:blipFill>
          <a:blip r:embed="rId2" cstate="print"/>
          <a:srcRect/>
          <a:stretch>
            <a:fillRect/>
          </a:stretch>
        </p:blipFill>
        <p:spPr bwMode="auto">
          <a:xfrm>
            <a:off x="1643042" y="2643182"/>
            <a:ext cx="4306051" cy="3214710"/>
          </a:xfrm>
          <a:prstGeom prst="rect">
            <a:avLst/>
          </a:prstGeom>
          <a:noFill/>
          <a:ln w="9525">
            <a:noFill/>
            <a:miter lim="800000"/>
            <a:headEnd/>
            <a:tailEnd/>
          </a:ln>
        </p:spPr>
      </p:pic>
      <p:sp>
        <p:nvSpPr>
          <p:cNvPr id="5" name="Dia számának helye 4"/>
          <p:cNvSpPr>
            <a:spLocks noGrp="1"/>
          </p:cNvSpPr>
          <p:nvPr>
            <p:ph type="sldNum" sz="quarter" idx="5"/>
          </p:nvPr>
        </p:nvSpPr>
        <p:spPr>
          <a:xfrm>
            <a:off x="3214678" y="6500834"/>
            <a:ext cx="2971800" cy="357166"/>
          </a:xfrm>
          <a:prstGeom prst="rect">
            <a:avLst/>
          </a:prstGeom>
        </p:spPr>
        <p:txBody>
          <a:bodyPr vert="horz" lIns="91440" tIns="45720" rIns="91440" bIns="45720" rtlCol="0" anchor="ctr"/>
          <a:lstStyle>
            <a:defPPr>
              <a:defRPr lang="hu-HU"/>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86C690-4F62-4AFC-8745-06DC9BF07935}" type="slidenum">
              <a:rPr lang="hu-HU" smtClean="0"/>
              <a:pPr/>
              <a:t>22</a:t>
            </a:fld>
            <a:endParaRPr lang="hu-HU"/>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Virtual</a:t>
            </a:r>
            <a:r>
              <a:rPr lang="hu-HU" dirty="0"/>
              <a:t> PC konfigurációs fájl</a:t>
            </a:r>
          </a:p>
        </p:txBody>
      </p:sp>
      <p:pic>
        <p:nvPicPr>
          <p:cNvPr id="31748" name="Picture 4"/>
          <p:cNvPicPr>
            <a:picLocks noChangeAspect="1" noChangeArrowheads="1"/>
          </p:cNvPicPr>
          <p:nvPr/>
        </p:nvPicPr>
        <p:blipFill>
          <a:blip r:embed="rId2" cstate="print"/>
          <a:srcRect/>
          <a:stretch>
            <a:fillRect/>
          </a:stretch>
        </p:blipFill>
        <p:spPr bwMode="auto">
          <a:xfrm>
            <a:off x="142844" y="857232"/>
            <a:ext cx="6429420" cy="5453366"/>
          </a:xfrm>
          <a:prstGeom prst="rect">
            <a:avLst/>
          </a:prstGeom>
          <a:noFill/>
          <a:ln w="9525">
            <a:noFill/>
            <a:miter lim="800000"/>
            <a:headEnd/>
            <a:tailEnd/>
          </a:ln>
        </p:spPr>
      </p:pic>
      <p:sp>
        <p:nvSpPr>
          <p:cNvPr id="4" name="Dia számának helye 3"/>
          <p:cNvSpPr>
            <a:spLocks noGrp="1"/>
          </p:cNvSpPr>
          <p:nvPr>
            <p:ph type="sldNum" sz="quarter" idx="5"/>
          </p:nvPr>
        </p:nvSpPr>
        <p:spPr>
          <a:xfrm>
            <a:off x="3214678" y="6500834"/>
            <a:ext cx="2971800" cy="357166"/>
          </a:xfrm>
          <a:prstGeom prst="rect">
            <a:avLst/>
          </a:prstGeom>
        </p:spPr>
        <p:txBody>
          <a:bodyPr vert="horz" lIns="91440" tIns="45720" rIns="91440" bIns="45720" rtlCol="0" anchor="ctr"/>
          <a:lstStyle>
            <a:defPPr>
              <a:defRPr lang="hu-HU"/>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86C690-4F62-4AFC-8745-06DC9BF07935}" type="slidenum">
              <a:rPr lang="hu-HU" smtClean="0"/>
              <a:pPr/>
              <a:t>23</a:t>
            </a:fld>
            <a:endParaRPr lang="hu-HU"/>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Open </a:t>
            </a:r>
            <a:r>
              <a:rPr lang="hu-HU" dirty="0" err="1"/>
              <a:t>Virtualization</a:t>
            </a:r>
            <a:r>
              <a:rPr lang="hu-HU" dirty="0"/>
              <a:t> </a:t>
            </a:r>
            <a:r>
              <a:rPr lang="hu-HU" dirty="0" err="1"/>
              <a:t>Format</a:t>
            </a:r>
            <a:r>
              <a:rPr lang="hu-HU" dirty="0"/>
              <a:t> (OVF)</a:t>
            </a:r>
          </a:p>
        </p:txBody>
      </p:sp>
      <p:sp>
        <p:nvSpPr>
          <p:cNvPr id="3" name="Content Placeholder 2"/>
          <p:cNvSpPr>
            <a:spLocks noGrp="1"/>
          </p:cNvSpPr>
          <p:nvPr>
            <p:ph idx="1"/>
          </p:nvPr>
        </p:nvSpPr>
        <p:spPr/>
        <p:txBody>
          <a:bodyPr/>
          <a:lstStyle/>
          <a:p>
            <a:r>
              <a:rPr lang="hu-HU" dirty="0"/>
              <a:t>Csak leírót szabványosít, lemez formátumot nem</a:t>
            </a:r>
          </a:p>
          <a:p>
            <a:r>
              <a:rPr lang="hu-HU" dirty="0"/>
              <a:t>OVF csomag és leíró:</a:t>
            </a:r>
          </a:p>
          <a:p>
            <a:endParaRPr lang="hu-HU" dirty="0"/>
          </a:p>
          <a:p>
            <a:endParaRPr lang="hu-HU" dirty="0"/>
          </a:p>
          <a:p>
            <a:endParaRPr lang="hu-HU" dirty="0"/>
          </a:p>
          <a:p>
            <a:endParaRPr lang="hu-HU" dirty="0"/>
          </a:p>
          <a:p>
            <a:endParaRPr lang="hu-HU" dirty="0"/>
          </a:p>
        </p:txBody>
      </p:sp>
      <p:sp>
        <p:nvSpPr>
          <p:cNvPr id="4" name="Slide Number Placeholder 3"/>
          <p:cNvSpPr>
            <a:spLocks noGrp="1"/>
          </p:cNvSpPr>
          <p:nvPr>
            <p:ph type="sldNum" sz="quarter" idx="5"/>
          </p:nvPr>
        </p:nvSpPr>
        <p:spPr>
          <a:xfrm>
            <a:off x="3214678" y="6500834"/>
            <a:ext cx="2971800" cy="357166"/>
          </a:xfrm>
          <a:prstGeom prst="rect">
            <a:avLst/>
          </a:prstGeom>
        </p:spPr>
        <p:txBody>
          <a:bodyPr vert="horz" lIns="91440" tIns="45720" rIns="91440" bIns="45720" rtlCol="0" anchor="ctr"/>
          <a:lstStyle>
            <a:defPPr>
              <a:defRPr lang="hu-HU"/>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86C690-4F62-4AFC-8745-06DC9BF07935}" type="slidenum">
              <a:rPr lang="hu-HU" smtClean="0"/>
              <a:pPr/>
              <a:t>24</a:t>
            </a:fld>
            <a:endParaRPr lang="hu-HU"/>
          </a:p>
        </p:txBody>
      </p:sp>
      <p:pic>
        <p:nvPicPr>
          <p:cNvPr id="51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251695"/>
            <a:ext cx="3057525"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2539727"/>
            <a:ext cx="5776144" cy="1513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21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Virtuális lemezek tipikus beállításai</a:t>
            </a:r>
          </a:p>
        </p:txBody>
      </p:sp>
      <p:sp>
        <p:nvSpPr>
          <p:cNvPr id="3" name="Tartalom helye 2"/>
          <p:cNvSpPr>
            <a:spLocks noGrp="1"/>
          </p:cNvSpPr>
          <p:nvPr>
            <p:ph idx="1"/>
          </p:nvPr>
        </p:nvSpPr>
        <p:spPr/>
        <p:txBody>
          <a:bodyPr/>
          <a:lstStyle/>
          <a:p>
            <a:r>
              <a:rPr lang="hu-HU" dirty="0"/>
              <a:t>Fix vagy dinamikus</a:t>
            </a:r>
          </a:p>
          <a:p>
            <a:pPr lvl="1"/>
            <a:r>
              <a:rPr lang="hu-HU" dirty="0"/>
              <a:t>Előre lefoglalja-e a maximális helyet?</a:t>
            </a:r>
          </a:p>
          <a:p>
            <a:endParaRPr lang="hu-HU" dirty="0"/>
          </a:p>
          <a:p>
            <a:r>
              <a:rPr lang="hu-HU" dirty="0"/>
              <a:t>IDE vagy SCSI</a:t>
            </a:r>
          </a:p>
          <a:p>
            <a:pPr lvl="1"/>
            <a:r>
              <a:rPr lang="hu-HU" dirty="0"/>
              <a:t>Adott terméktől függ, hogy milyen megvalósítása van</a:t>
            </a:r>
          </a:p>
          <a:p>
            <a:endParaRPr lang="hu-HU" dirty="0"/>
          </a:p>
          <a:p>
            <a:r>
              <a:rPr lang="hu-HU" dirty="0"/>
              <a:t>Fizikai lemez hozzárendelése (!)</a:t>
            </a:r>
          </a:p>
          <a:p>
            <a:endParaRPr lang="hu-HU" dirty="0"/>
          </a:p>
          <a:p>
            <a:endParaRPr lang="hu-HU" dirty="0"/>
          </a:p>
        </p:txBody>
      </p:sp>
      <p:sp>
        <p:nvSpPr>
          <p:cNvPr id="4" name="Dia számának helye 3"/>
          <p:cNvSpPr>
            <a:spLocks noGrp="1"/>
          </p:cNvSpPr>
          <p:nvPr>
            <p:ph type="sldNum" sz="quarter" idx="5"/>
          </p:nvPr>
        </p:nvSpPr>
        <p:spPr>
          <a:xfrm>
            <a:off x="3214678" y="6500834"/>
            <a:ext cx="2971800" cy="357166"/>
          </a:xfrm>
          <a:prstGeom prst="rect">
            <a:avLst/>
          </a:prstGeom>
        </p:spPr>
        <p:txBody>
          <a:bodyPr vert="horz" lIns="91440" tIns="45720" rIns="91440" bIns="45720" rtlCol="0" anchor="ctr"/>
          <a:lstStyle>
            <a:defPPr>
              <a:defRPr lang="hu-HU"/>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86C690-4F62-4AFC-8745-06DC9BF07935}" type="slidenum">
              <a:rPr lang="hu-HU" smtClean="0"/>
              <a:pPr/>
              <a:t>25</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Pillanatképek kezelése</a:t>
            </a:r>
          </a:p>
        </p:txBody>
      </p:sp>
      <p:sp>
        <p:nvSpPr>
          <p:cNvPr id="3" name="Tartalom helye 2"/>
          <p:cNvSpPr>
            <a:spLocks noGrp="1"/>
          </p:cNvSpPr>
          <p:nvPr>
            <p:ph idx="1"/>
          </p:nvPr>
        </p:nvSpPr>
        <p:spPr/>
        <p:txBody>
          <a:bodyPr/>
          <a:lstStyle/>
          <a:p>
            <a:r>
              <a:rPr lang="hu-HU" dirty="0"/>
              <a:t>Igény: Jó lenne visszatérni egy adott állapothoz</a:t>
            </a:r>
          </a:p>
          <a:p>
            <a:pPr lvl="1"/>
            <a:r>
              <a:rPr lang="hu-HU" dirty="0"/>
              <a:t>Rizikósabb frissítés előtt, „most megy az alkalmazás”</a:t>
            </a:r>
          </a:p>
          <a:p>
            <a:endParaRPr lang="hu-HU" dirty="0"/>
          </a:p>
          <a:p>
            <a:r>
              <a:rPr lang="hu-HU" dirty="0"/>
              <a:t>Hasonló megoldások a gyártóknál:</a:t>
            </a:r>
          </a:p>
          <a:p>
            <a:pPr lvl="1"/>
            <a:r>
              <a:rPr lang="hu-HU" dirty="0" err="1"/>
              <a:t>VMware</a:t>
            </a:r>
            <a:r>
              <a:rPr lang="hu-HU" dirty="0"/>
              <a:t>: </a:t>
            </a:r>
            <a:r>
              <a:rPr lang="hu-HU" dirty="0" err="1"/>
              <a:t>snapshots</a:t>
            </a:r>
            <a:endParaRPr lang="hu-HU" dirty="0"/>
          </a:p>
          <a:p>
            <a:pPr lvl="1"/>
            <a:r>
              <a:rPr lang="hu-HU" dirty="0"/>
              <a:t>Microsoft: </a:t>
            </a:r>
            <a:r>
              <a:rPr lang="hu-HU" dirty="0" err="1"/>
              <a:t>undo</a:t>
            </a:r>
            <a:r>
              <a:rPr lang="hu-HU" dirty="0"/>
              <a:t> </a:t>
            </a:r>
            <a:r>
              <a:rPr lang="hu-HU" dirty="0" err="1"/>
              <a:t>disk</a:t>
            </a:r>
            <a:endParaRPr lang="hu-HU" dirty="0"/>
          </a:p>
          <a:p>
            <a:endParaRPr lang="hu-HU" dirty="0"/>
          </a:p>
          <a:p>
            <a:r>
              <a:rPr lang="hu-HU" dirty="0"/>
              <a:t>Adott pillanatot (akár a CPU állapotot is) elmenthetünk, később visszatérhetünk rá</a:t>
            </a:r>
          </a:p>
          <a:p>
            <a:pPr lvl="1"/>
            <a:r>
              <a:rPr lang="hu-HU" dirty="0"/>
              <a:t>Miért veszélyes a CPU állapot elmentése is?</a:t>
            </a:r>
          </a:p>
        </p:txBody>
      </p:sp>
      <p:sp>
        <p:nvSpPr>
          <p:cNvPr id="4" name="Dia számának helye 3"/>
          <p:cNvSpPr>
            <a:spLocks noGrp="1"/>
          </p:cNvSpPr>
          <p:nvPr>
            <p:ph type="sldNum" sz="quarter" idx="5"/>
          </p:nvPr>
        </p:nvSpPr>
        <p:spPr>
          <a:xfrm>
            <a:off x="3214678" y="6500834"/>
            <a:ext cx="2971800" cy="357166"/>
          </a:xfrm>
          <a:prstGeom prst="rect">
            <a:avLst/>
          </a:prstGeom>
        </p:spPr>
        <p:txBody>
          <a:bodyPr vert="horz" lIns="91440" tIns="45720" rIns="91440" bIns="45720" rtlCol="0" anchor="ctr"/>
          <a:lstStyle>
            <a:defPPr>
              <a:defRPr lang="hu-HU"/>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86C690-4F62-4AFC-8745-06DC9BF07935}" type="slidenum">
              <a:rPr lang="hu-HU" smtClean="0"/>
              <a:pPr/>
              <a:t>26</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VMware</a:t>
            </a:r>
            <a:r>
              <a:rPr lang="hu-HU" dirty="0"/>
              <a:t> </a:t>
            </a:r>
            <a:r>
              <a:rPr lang="hu-HU" dirty="0" err="1"/>
              <a:t>Snapshot</a:t>
            </a:r>
            <a:r>
              <a:rPr lang="hu-HU" dirty="0"/>
              <a:t> Manager</a:t>
            </a:r>
          </a:p>
        </p:txBody>
      </p:sp>
      <p:sp>
        <p:nvSpPr>
          <p:cNvPr id="3" name="Tartalom helye 2"/>
          <p:cNvSpPr>
            <a:spLocks noGrp="1"/>
          </p:cNvSpPr>
          <p:nvPr>
            <p:ph idx="1"/>
          </p:nvPr>
        </p:nvSpPr>
        <p:spPr/>
        <p:txBody>
          <a:bodyPr/>
          <a:lstStyle/>
          <a:p>
            <a:r>
              <a:rPr lang="hu-HU" dirty="0"/>
              <a:t>Pillanatképek kezelése:</a:t>
            </a:r>
          </a:p>
        </p:txBody>
      </p:sp>
      <p:pic>
        <p:nvPicPr>
          <p:cNvPr id="33794" name="Picture 2"/>
          <p:cNvPicPr>
            <a:picLocks noChangeAspect="1" noChangeArrowheads="1"/>
          </p:cNvPicPr>
          <p:nvPr/>
        </p:nvPicPr>
        <p:blipFill>
          <a:blip r:embed="rId2" cstate="print"/>
          <a:srcRect/>
          <a:stretch>
            <a:fillRect/>
          </a:stretch>
        </p:blipFill>
        <p:spPr bwMode="auto">
          <a:xfrm>
            <a:off x="5214942" y="2143116"/>
            <a:ext cx="3271845" cy="2956321"/>
          </a:xfrm>
          <a:prstGeom prst="rect">
            <a:avLst/>
          </a:prstGeom>
          <a:noFill/>
          <a:ln w="9525">
            <a:noFill/>
            <a:miter lim="800000"/>
            <a:headEnd/>
            <a:tailEnd/>
          </a:ln>
        </p:spPr>
      </p:pic>
      <p:pic>
        <p:nvPicPr>
          <p:cNvPr id="33795" name="Picture 3"/>
          <p:cNvPicPr>
            <a:picLocks noChangeAspect="1" noChangeArrowheads="1"/>
          </p:cNvPicPr>
          <p:nvPr/>
        </p:nvPicPr>
        <p:blipFill>
          <a:blip r:embed="rId3" cstate="print"/>
          <a:srcRect/>
          <a:stretch>
            <a:fillRect/>
          </a:stretch>
        </p:blipFill>
        <p:spPr bwMode="auto">
          <a:xfrm>
            <a:off x="428596" y="1714488"/>
            <a:ext cx="4412319" cy="3704346"/>
          </a:xfrm>
          <a:prstGeom prst="rect">
            <a:avLst/>
          </a:prstGeom>
          <a:noFill/>
          <a:ln w="9525">
            <a:noFill/>
            <a:miter lim="800000"/>
            <a:headEnd/>
            <a:tailEnd/>
          </a:ln>
        </p:spPr>
      </p:pic>
      <p:sp>
        <p:nvSpPr>
          <p:cNvPr id="6" name="Szövegdoboz 5"/>
          <p:cNvSpPr txBox="1"/>
          <p:nvPr/>
        </p:nvSpPr>
        <p:spPr>
          <a:xfrm>
            <a:off x="857224" y="5572140"/>
            <a:ext cx="3143272" cy="369332"/>
          </a:xfrm>
          <a:prstGeom prst="rect">
            <a:avLst/>
          </a:prstGeom>
          <a:noFill/>
        </p:spPr>
        <p:txBody>
          <a:bodyPr wrap="square" rtlCol="0">
            <a:spAutoFit/>
          </a:bodyPr>
          <a:lstStyle/>
          <a:p>
            <a:pPr algn="ctr"/>
            <a:r>
              <a:rPr lang="hu-HU" dirty="0" err="1"/>
              <a:t>Snapshot</a:t>
            </a:r>
            <a:r>
              <a:rPr lang="hu-HU" dirty="0"/>
              <a:t> Manager</a:t>
            </a:r>
          </a:p>
        </p:txBody>
      </p:sp>
      <p:sp>
        <p:nvSpPr>
          <p:cNvPr id="7" name="Szövegdoboz 6"/>
          <p:cNvSpPr txBox="1"/>
          <p:nvPr/>
        </p:nvSpPr>
        <p:spPr>
          <a:xfrm>
            <a:off x="5357818" y="5572140"/>
            <a:ext cx="3429024" cy="369332"/>
          </a:xfrm>
          <a:prstGeom prst="rect">
            <a:avLst/>
          </a:prstGeom>
          <a:noFill/>
        </p:spPr>
        <p:txBody>
          <a:bodyPr wrap="square" rtlCol="0">
            <a:spAutoFit/>
          </a:bodyPr>
          <a:lstStyle/>
          <a:p>
            <a:pPr algn="ctr"/>
            <a:r>
              <a:rPr lang="hu-HU" dirty="0"/>
              <a:t>Egy bonyolultabb állapotsorozat</a:t>
            </a:r>
          </a:p>
        </p:txBody>
      </p:sp>
      <p:sp>
        <p:nvSpPr>
          <p:cNvPr id="8" name="Dia számának helye 7"/>
          <p:cNvSpPr>
            <a:spLocks noGrp="1"/>
          </p:cNvSpPr>
          <p:nvPr>
            <p:ph type="sldNum" sz="quarter" idx="5"/>
          </p:nvPr>
        </p:nvSpPr>
        <p:spPr>
          <a:xfrm>
            <a:off x="3214678" y="6500834"/>
            <a:ext cx="2971800" cy="357166"/>
          </a:xfrm>
          <a:prstGeom prst="rect">
            <a:avLst/>
          </a:prstGeom>
        </p:spPr>
        <p:txBody>
          <a:bodyPr vert="horz" lIns="91440" tIns="45720" rIns="91440" bIns="45720" rtlCol="0" anchor="ctr"/>
          <a:lstStyle>
            <a:defPPr>
              <a:defRPr lang="hu-HU"/>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86C690-4F62-4AFC-8745-06DC9BF07935}" type="slidenum">
              <a:rPr lang="hu-HU" smtClean="0"/>
              <a:pPr/>
              <a:t>27</a:t>
            </a:fld>
            <a:endParaRPr lang="hu-HU"/>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Klónok háborúja</a:t>
            </a:r>
          </a:p>
        </p:txBody>
      </p:sp>
      <p:sp>
        <p:nvSpPr>
          <p:cNvPr id="3" name="Tartalom helye 2"/>
          <p:cNvSpPr>
            <a:spLocks noGrp="1"/>
          </p:cNvSpPr>
          <p:nvPr>
            <p:ph idx="1"/>
          </p:nvPr>
        </p:nvSpPr>
        <p:spPr/>
        <p:txBody>
          <a:bodyPr/>
          <a:lstStyle/>
          <a:p>
            <a:r>
              <a:rPr lang="hu-HU" dirty="0"/>
              <a:t>Cél: az alap </a:t>
            </a:r>
            <a:r>
              <a:rPr lang="hu-HU" dirty="0" err="1"/>
              <a:t>OS-t</a:t>
            </a:r>
            <a:r>
              <a:rPr lang="hu-HU" dirty="0"/>
              <a:t> csak egyszer kelljen tárolni</a:t>
            </a:r>
          </a:p>
          <a:p>
            <a:endParaRPr lang="hu-HU" dirty="0"/>
          </a:p>
          <a:p>
            <a:r>
              <a:rPr lang="hu-HU" dirty="0"/>
              <a:t>Technológia</a:t>
            </a:r>
          </a:p>
          <a:p>
            <a:pPr lvl="1"/>
            <a:r>
              <a:rPr lang="hu-HU" dirty="0" err="1"/>
              <a:t>VMware</a:t>
            </a:r>
            <a:r>
              <a:rPr lang="hu-HU" dirty="0"/>
              <a:t>: Linked </a:t>
            </a:r>
            <a:r>
              <a:rPr lang="hu-HU" dirty="0" err="1"/>
              <a:t>clones</a:t>
            </a:r>
            <a:r>
              <a:rPr lang="hu-HU" dirty="0"/>
              <a:t> használata</a:t>
            </a:r>
          </a:p>
          <a:p>
            <a:pPr lvl="1"/>
            <a:r>
              <a:rPr lang="hu-HU" dirty="0" err="1"/>
              <a:t>Virtual</a:t>
            </a:r>
            <a:r>
              <a:rPr lang="hu-HU" dirty="0"/>
              <a:t> PC: </a:t>
            </a:r>
            <a:r>
              <a:rPr lang="hu-HU" dirty="0" err="1"/>
              <a:t>differentiating</a:t>
            </a:r>
            <a:r>
              <a:rPr lang="hu-HU" dirty="0"/>
              <a:t> </a:t>
            </a:r>
            <a:r>
              <a:rPr lang="hu-HU" dirty="0" err="1"/>
              <a:t>disk</a:t>
            </a:r>
            <a:endParaRPr lang="hu-HU" dirty="0"/>
          </a:p>
          <a:p>
            <a:endParaRPr lang="hu-HU" dirty="0"/>
          </a:p>
          <a:p>
            <a:r>
              <a:rPr lang="hu-HU" dirty="0"/>
              <a:t>Előnyök / hátrányok</a:t>
            </a:r>
          </a:p>
        </p:txBody>
      </p:sp>
      <p:sp>
        <p:nvSpPr>
          <p:cNvPr id="5122" name="AutoShape 2" descr="linkedclone-3.png"/>
          <p:cNvSpPr>
            <a:spLocks noChangeAspect="1" noChangeArrowheads="1"/>
          </p:cNvSpPr>
          <p:nvPr/>
        </p:nvSpPr>
        <p:spPr bwMode="auto">
          <a:xfrm>
            <a:off x="155575" y="-1782763"/>
            <a:ext cx="4295775" cy="371475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5124" name="AutoShape 4" descr="linkedclone-3.png"/>
          <p:cNvSpPr>
            <a:spLocks noChangeAspect="1" noChangeArrowheads="1"/>
          </p:cNvSpPr>
          <p:nvPr/>
        </p:nvSpPr>
        <p:spPr bwMode="auto">
          <a:xfrm>
            <a:off x="155575" y="-1782763"/>
            <a:ext cx="4295775" cy="371475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5126" name="AutoShape 6" descr="linkedclone-3.png"/>
          <p:cNvSpPr>
            <a:spLocks noChangeAspect="1" noChangeArrowheads="1"/>
          </p:cNvSpPr>
          <p:nvPr/>
        </p:nvSpPr>
        <p:spPr bwMode="auto">
          <a:xfrm>
            <a:off x="155575" y="-1782763"/>
            <a:ext cx="4295775" cy="3714751"/>
          </a:xfrm>
          <a:prstGeom prst="rect">
            <a:avLst/>
          </a:prstGeom>
          <a:noFill/>
        </p:spPr>
        <p:txBody>
          <a:bodyPr vert="horz" wrap="square" lIns="91440" tIns="45720" rIns="91440" bIns="45720" numCol="1" anchor="t" anchorCtr="0" compatLnSpc="1">
            <a:prstTxWarp prst="textNoShape">
              <a:avLst/>
            </a:prstTxWarp>
          </a:bodyPr>
          <a:lstStyle/>
          <a:p>
            <a:endParaRPr lang="hu-HU"/>
          </a:p>
        </p:txBody>
      </p:sp>
      <p:pic>
        <p:nvPicPr>
          <p:cNvPr id="5127" name="Picture 7"/>
          <p:cNvPicPr>
            <a:picLocks noChangeAspect="1" noChangeArrowheads="1"/>
          </p:cNvPicPr>
          <p:nvPr/>
        </p:nvPicPr>
        <p:blipFill>
          <a:blip r:embed="rId3" cstate="print"/>
          <a:srcRect/>
          <a:stretch>
            <a:fillRect/>
          </a:stretch>
        </p:blipFill>
        <p:spPr bwMode="auto">
          <a:xfrm>
            <a:off x="5786446" y="3286124"/>
            <a:ext cx="3152767" cy="2726340"/>
          </a:xfrm>
          <a:prstGeom prst="rect">
            <a:avLst/>
          </a:prstGeom>
          <a:noFill/>
          <a:ln w="9525">
            <a:noFill/>
            <a:miter lim="800000"/>
            <a:headEnd/>
            <a:tailEnd/>
          </a:ln>
        </p:spPr>
      </p:pic>
      <p:sp>
        <p:nvSpPr>
          <p:cNvPr id="8" name="Dia számának helye 7"/>
          <p:cNvSpPr>
            <a:spLocks noGrp="1"/>
          </p:cNvSpPr>
          <p:nvPr>
            <p:ph type="sldNum" sz="quarter" idx="5"/>
          </p:nvPr>
        </p:nvSpPr>
        <p:spPr>
          <a:xfrm>
            <a:off x="3214678" y="6500834"/>
            <a:ext cx="2971800" cy="357166"/>
          </a:xfrm>
          <a:prstGeom prst="rect">
            <a:avLst/>
          </a:prstGeom>
        </p:spPr>
        <p:txBody>
          <a:bodyPr vert="horz" lIns="91440" tIns="45720" rIns="91440" bIns="45720" rtlCol="0" anchor="ctr"/>
          <a:lstStyle>
            <a:defPPr>
              <a:defRPr lang="hu-HU"/>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86C690-4F62-4AFC-8745-06DC9BF07935}" type="slidenum">
              <a:rPr lang="hu-HU" smtClean="0"/>
              <a:pPr/>
              <a:t>28</a:t>
            </a:fld>
            <a:endParaRPr lang="hu-HU"/>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Virtuális hálózatok tipikus beállításai</a:t>
            </a:r>
          </a:p>
        </p:txBody>
      </p:sp>
      <p:sp>
        <p:nvSpPr>
          <p:cNvPr id="4" name="Dia számának helye 3"/>
          <p:cNvSpPr>
            <a:spLocks noGrp="1"/>
          </p:cNvSpPr>
          <p:nvPr>
            <p:ph type="sldNum" sz="quarter" idx="5"/>
          </p:nvPr>
        </p:nvSpPr>
        <p:spPr>
          <a:xfrm>
            <a:off x="3214678" y="6500834"/>
            <a:ext cx="2971800" cy="357166"/>
          </a:xfrm>
          <a:prstGeom prst="rect">
            <a:avLst/>
          </a:prstGeom>
        </p:spPr>
        <p:txBody>
          <a:bodyPr vert="horz" lIns="91440" tIns="45720" rIns="91440" bIns="45720" rtlCol="0" anchor="ctr"/>
          <a:lstStyle>
            <a:defPPr>
              <a:defRPr lang="hu-HU"/>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86C690-4F62-4AFC-8745-06DC9BF07935}" type="slidenum">
              <a:rPr lang="hu-HU" smtClean="0"/>
              <a:pPr/>
              <a:t>29</a:t>
            </a:fld>
            <a:endParaRPr lang="hu-HU"/>
          </a:p>
        </p:txBody>
      </p:sp>
      <p:pic>
        <p:nvPicPr>
          <p:cNvPr id="5120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3933056"/>
            <a:ext cx="2924175"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883327"/>
            <a:ext cx="4733925"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3861048"/>
            <a:ext cx="4743450"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11"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057" y="883327"/>
            <a:ext cx="3000375"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Rétegek közötti interfészek</a:t>
            </a:r>
          </a:p>
        </p:txBody>
      </p:sp>
      <p:sp>
        <p:nvSpPr>
          <p:cNvPr id="4" name="Téglalap 3"/>
          <p:cNvSpPr/>
          <p:nvPr/>
        </p:nvSpPr>
        <p:spPr>
          <a:xfrm>
            <a:off x="857224" y="5429264"/>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a:solidFill>
                  <a:schemeClr val="bg1"/>
                </a:solidFill>
              </a:rPr>
              <a:t>Hardver</a:t>
            </a:r>
          </a:p>
        </p:txBody>
      </p:sp>
      <p:sp>
        <p:nvSpPr>
          <p:cNvPr id="5" name="Téglalap 4"/>
          <p:cNvSpPr/>
          <p:nvPr/>
        </p:nvSpPr>
        <p:spPr>
          <a:xfrm>
            <a:off x="857224" y="4643446"/>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a:solidFill>
                  <a:schemeClr val="bg1"/>
                </a:solidFill>
              </a:rPr>
              <a:t>Operációs rendszer</a:t>
            </a:r>
          </a:p>
        </p:txBody>
      </p:sp>
      <p:sp>
        <p:nvSpPr>
          <p:cNvPr id="6" name="Téglalap 5"/>
          <p:cNvSpPr/>
          <p:nvPr/>
        </p:nvSpPr>
        <p:spPr>
          <a:xfrm>
            <a:off x="857224" y="3857628"/>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a:solidFill>
                  <a:schemeClr val="bg1"/>
                </a:solidFill>
              </a:rPr>
              <a:t>Alkalmazások</a:t>
            </a:r>
          </a:p>
        </p:txBody>
      </p:sp>
      <p:sp>
        <p:nvSpPr>
          <p:cNvPr id="7" name="Téglalap 6"/>
          <p:cNvSpPr/>
          <p:nvPr/>
        </p:nvSpPr>
        <p:spPr>
          <a:xfrm>
            <a:off x="857224" y="3071810"/>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a:solidFill>
                  <a:schemeClr val="bg1"/>
                </a:solidFill>
              </a:rPr>
              <a:t>Szolgáltatások</a:t>
            </a:r>
          </a:p>
        </p:txBody>
      </p:sp>
      <p:cxnSp>
        <p:nvCxnSpPr>
          <p:cNvPr id="8" name="Egyenes összekötő 7"/>
          <p:cNvCxnSpPr/>
          <p:nvPr/>
        </p:nvCxnSpPr>
        <p:spPr>
          <a:xfrm>
            <a:off x="571472" y="5357826"/>
            <a:ext cx="3357586" cy="1588"/>
          </a:xfrm>
          <a:prstGeom prst="line">
            <a:avLst/>
          </a:prstGeom>
        </p:spPr>
        <p:style>
          <a:lnRef idx="3">
            <a:schemeClr val="accent4"/>
          </a:lnRef>
          <a:fillRef idx="0">
            <a:schemeClr val="accent4"/>
          </a:fillRef>
          <a:effectRef idx="2">
            <a:schemeClr val="accent4"/>
          </a:effectRef>
          <a:fontRef idx="minor">
            <a:schemeClr val="tx1"/>
          </a:fontRef>
        </p:style>
      </p:cxnSp>
      <p:sp>
        <p:nvSpPr>
          <p:cNvPr id="9" name="Lekerekített téglalap feliratnak 8"/>
          <p:cNvSpPr/>
          <p:nvPr/>
        </p:nvSpPr>
        <p:spPr>
          <a:xfrm>
            <a:off x="4572000" y="857232"/>
            <a:ext cx="4000528" cy="5429288"/>
          </a:xfrm>
          <a:prstGeom prst="wedgeRoundRectCallout">
            <a:avLst>
              <a:gd name="adj1" fmla="val -65536"/>
              <a:gd name="adj2" fmla="val 32876"/>
              <a:gd name="adj3" fmla="val 16667"/>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hu-HU" sz="2400" dirty="0">
              <a:solidFill>
                <a:schemeClr val="bg1"/>
              </a:solidFill>
            </a:endParaRPr>
          </a:p>
        </p:txBody>
      </p:sp>
      <p:grpSp>
        <p:nvGrpSpPr>
          <p:cNvPr id="3" name="Csoportba foglalás 9"/>
          <p:cNvGrpSpPr/>
          <p:nvPr/>
        </p:nvGrpSpPr>
        <p:grpSpPr>
          <a:xfrm>
            <a:off x="5000628" y="1857364"/>
            <a:ext cx="785818" cy="785818"/>
            <a:chOff x="3071802" y="1214422"/>
            <a:chExt cx="785818" cy="785818"/>
          </a:xfrm>
        </p:grpSpPr>
        <p:sp>
          <p:nvSpPr>
            <p:cNvPr id="11" name="Téglalap 10"/>
            <p:cNvSpPr/>
            <p:nvPr/>
          </p:nvSpPr>
          <p:spPr>
            <a:xfrm>
              <a:off x="3071802" y="1214422"/>
              <a:ext cx="785818" cy="785818"/>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hu-HU" sz="2400" dirty="0">
                <a:solidFill>
                  <a:schemeClr val="bg1"/>
                </a:solidFill>
              </a:endParaRPr>
            </a:p>
          </p:txBody>
        </p:sp>
        <p:sp>
          <p:nvSpPr>
            <p:cNvPr id="12" name="Téglalap 11"/>
            <p:cNvSpPr/>
            <p:nvPr/>
          </p:nvSpPr>
          <p:spPr>
            <a:xfrm>
              <a:off x="3214678" y="1357298"/>
              <a:ext cx="500066" cy="500066"/>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hu-HU" sz="2400" dirty="0">
                <a:solidFill>
                  <a:schemeClr val="bg1"/>
                </a:solidFill>
              </a:endParaRPr>
            </a:p>
          </p:txBody>
        </p:sp>
      </p:grpSp>
      <p:sp>
        <p:nvSpPr>
          <p:cNvPr id="13" name="Szövegdoboz 12"/>
          <p:cNvSpPr txBox="1"/>
          <p:nvPr/>
        </p:nvSpPr>
        <p:spPr>
          <a:xfrm>
            <a:off x="5000628" y="1071546"/>
            <a:ext cx="3035190" cy="461665"/>
          </a:xfrm>
          <a:prstGeom prst="rect">
            <a:avLst/>
          </a:prstGeom>
          <a:noFill/>
        </p:spPr>
        <p:txBody>
          <a:bodyPr wrap="none" rtlCol="0">
            <a:spAutoFit/>
          </a:bodyPr>
          <a:lstStyle/>
          <a:p>
            <a:pPr algn="ctr"/>
            <a:r>
              <a:rPr lang="hu-HU" sz="2400" dirty="0"/>
              <a:t>Interfész a hardverhez:</a:t>
            </a:r>
          </a:p>
        </p:txBody>
      </p:sp>
      <p:sp>
        <p:nvSpPr>
          <p:cNvPr id="14" name="Téglalap 13"/>
          <p:cNvSpPr/>
          <p:nvPr/>
        </p:nvSpPr>
        <p:spPr>
          <a:xfrm>
            <a:off x="6215074" y="1857364"/>
            <a:ext cx="2214578" cy="1714512"/>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b="1" dirty="0">
                <a:solidFill>
                  <a:schemeClr val="bg1"/>
                </a:solidFill>
              </a:rPr>
              <a:t>CPU, Memória:</a:t>
            </a:r>
            <a:r>
              <a:rPr lang="hu-HU" sz="2400" dirty="0">
                <a:solidFill>
                  <a:schemeClr val="bg1"/>
                </a:solidFill>
              </a:rPr>
              <a:t> </a:t>
            </a:r>
            <a:r>
              <a:rPr lang="hu-HU" sz="2400" i="1" dirty="0">
                <a:solidFill>
                  <a:schemeClr val="bg1"/>
                </a:solidFill>
              </a:rPr>
              <a:t>ISA</a:t>
            </a:r>
            <a:r>
              <a:rPr lang="hu-HU" sz="2400" dirty="0">
                <a:solidFill>
                  <a:schemeClr val="bg1"/>
                </a:solidFill>
              </a:rPr>
              <a:t> </a:t>
            </a:r>
            <a:r>
              <a:rPr lang="hu-HU" sz="1600" dirty="0">
                <a:solidFill>
                  <a:schemeClr val="bg1"/>
                </a:solidFill>
              </a:rPr>
              <a:t>(</a:t>
            </a:r>
            <a:r>
              <a:rPr lang="hu-HU" sz="1600" dirty="0" err="1">
                <a:solidFill>
                  <a:schemeClr val="bg1"/>
                </a:solidFill>
              </a:rPr>
              <a:t>Instruction</a:t>
            </a:r>
            <a:r>
              <a:rPr lang="hu-HU" sz="1600" dirty="0">
                <a:solidFill>
                  <a:schemeClr val="bg1"/>
                </a:solidFill>
              </a:rPr>
              <a:t> </a:t>
            </a:r>
            <a:r>
              <a:rPr lang="hu-HU" sz="1600" dirty="0" err="1">
                <a:solidFill>
                  <a:schemeClr val="bg1"/>
                </a:solidFill>
              </a:rPr>
              <a:t>Set</a:t>
            </a:r>
            <a:r>
              <a:rPr lang="hu-HU" sz="1600" dirty="0">
                <a:solidFill>
                  <a:schemeClr val="bg1"/>
                </a:solidFill>
              </a:rPr>
              <a:t> </a:t>
            </a:r>
            <a:r>
              <a:rPr lang="hu-HU" sz="1600" dirty="0" err="1">
                <a:solidFill>
                  <a:schemeClr val="bg1"/>
                </a:solidFill>
              </a:rPr>
              <a:t>Architecture</a:t>
            </a:r>
            <a:r>
              <a:rPr lang="hu-HU" sz="1600" dirty="0">
                <a:solidFill>
                  <a:schemeClr val="bg1"/>
                </a:solidFill>
              </a:rPr>
              <a:t>)</a:t>
            </a:r>
          </a:p>
        </p:txBody>
      </p:sp>
      <p:grpSp>
        <p:nvGrpSpPr>
          <p:cNvPr id="10" name="Csoportba foglalás 14"/>
          <p:cNvGrpSpPr/>
          <p:nvPr/>
        </p:nvGrpSpPr>
        <p:grpSpPr>
          <a:xfrm>
            <a:off x="4643438" y="2928934"/>
            <a:ext cx="1428760" cy="571504"/>
            <a:chOff x="2786050" y="2357430"/>
            <a:chExt cx="1428760" cy="571504"/>
          </a:xfrm>
        </p:grpSpPr>
        <p:sp>
          <p:nvSpPr>
            <p:cNvPr id="16" name="Téglalap 15"/>
            <p:cNvSpPr/>
            <p:nvPr/>
          </p:nvSpPr>
          <p:spPr>
            <a:xfrm>
              <a:off x="2786050" y="2357430"/>
              <a:ext cx="1428760" cy="571504"/>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u-HU" sz="2400" dirty="0">
                <a:solidFill>
                  <a:schemeClr val="bg1"/>
                </a:solidFill>
              </a:endParaRPr>
            </a:p>
          </p:txBody>
        </p:sp>
        <p:sp>
          <p:nvSpPr>
            <p:cNvPr id="17" name="Téglalap 16"/>
            <p:cNvSpPr/>
            <p:nvPr/>
          </p:nvSpPr>
          <p:spPr>
            <a:xfrm>
              <a:off x="2928926" y="2500306"/>
              <a:ext cx="214314" cy="214314"/>
            </a:xfrm>
            <a:prstGeom prst="rect">
              <a:avLst/>
            </a:prstGeom>
            <a:solidFill>
              <a:schemeClr val="tx1">
                <a:lumMod val="85000"/>
                <a:lumOff val="1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hu-HU" sz="2400" dirty="0">
                <a:solidFill>
                  <a:schemeClr val="bg1"/>
                </a:solidFill>
              </a:endParaRPr>
            </a:p>
          </p:txBody>
        </p:sp>
        <p:sp>
          <p:nvSpPr>
            <p:cNvPr id="18" name="Téglalap 17"/>
            <p:cNvSpPr/>
            <p:nvPr/>
          </p:nvSpPr>
          <p:spPr>
            <a:xfrm>
              <a:off x="3214678" y="2500306"/>
              <a:ext cx="214314" cy="214314"/>
            </a:xfrm>
            <a:prstGeom prst="rect">
              <a:avLst/>
            </a:prstGeom>
            <a:solidFill>
              <a:schemeClr val="tx1">
                <a:lumMod val="85000"/>
                <a:lumOff val="1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hu-HU" sz="2400" dirty="0">
                <a:solidFill>
                  <a:schemeClr val="bg1"/>
                </a:solidFill>
              </a:endParaRPr>
            </a:p>
          </p:txBody>
        </p:sp>
        <p:sp>
          <p:nvSpPr>
            <p:cNvPr id="19" name="Téglalap 18"/>
            <p:cNvSpPr/>
            <p:nvPr/>
          </p:nvSpPr>
          <p:spPr>
            <a:xfrm>
              <a:off x="3571868" y="2500306"/>
              <a:ext cx="214314" cy="214314"/>
            </a:xfrm>
            <a:prstGeom prst="rect">
              <a:avLst/>
            </a:prstGeom>
            <a:solidFill>
              <a:schemeClr val="tx1">
                <a:lumMod val="85000"/>
                <a:lumOff val="1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hu-HU" sz="2400" dirty="0">
                <a:solidFill>
                  <a:schemeClr val="bg1"/>
                </a:solidFill>
              </a:endParaRPr>
            </a:p>
          </p:txBody>
        </p:sp>
        <p:sp>
          <p:nvSpPr>
            <p:cNvPr id="20" name="Téglalap 19"/>
            <p:cNvSpPr/>
            <p:nvPr/>
          </p:nvSpPr>
          <p:spPr>
            <a:xfrm>
              <a:off x="3857620" y="2500306"/>
              <a:ext cx="214314" cy="214314"/>
            </a:xfrm>
            <a:prstGeom prst="rect">
              <a:avLst/>
            </a:prstGeom>
            <a:solidFill>
              <a:schemeClr val="tx1">
                <a:lumMod val="85000"/>
                <a:lumOff val="1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hu-HU" sz="2400" dirty="0">
                <a:solidFill>
                  <a:schemeClr val="bg1"/>
                </a:solidFill>
              </a:endParaRPr>
            </a:p>
          </p:txBody>
        </p:sp>
        <p:sp>
          <p:nvSpPr>
            <p:cNvPr id="21" name="Téglalap 20"/>
            <p:cNvSpPr/>
            <p:nvPr/>
          </p:nvSpPr>
          <p:spPr>
            <a:xfrm>
              <a:off x="2857488" y="2857496"/>
              <a:ext cx="1285884" cy="71438"/>
            </a:xfrm>
            <a:prstGeom prst="rect">
              <a:avLst/>
            </a:prstGeom>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sz="2400" dirty="0">
                <a:solidFill>
                  <a:schemeClr val="bg1"/>
                </a:solidFill>
              </a:endParaRPr>
            </a:p>
          </p:txBody>
        </p:sp>
      </p:grpSp>
      <p:sp>
        <p:nvSpPr>
          <p:cNvPr id="23" name="Lekerekített téglalap 22"/>
          <p:cNvSpPr/>
          <p:nvPr/>
        </p:nvSpPr>
        <p:spPr>
          <a:xfrm>
            <a:off x="4786314" y="3429000"/>
            <a:ext cx="1071570" cy="1571636"/>
          </a:xfrm>
          <a:prstGeom prst="roundRect">
            <a:avLst>
              <a:gd name="adj" fmla="val 17805"/>
            </a:avLst>
          </a:prstGeom>
          <a:solidFill>
            <a:schemeClr val="bg2">
              <a:lumMod val="65000"/>
            </a:schemeClr>
          </a:solidFill>
          <a:ln w="38100">
            <a:solidFill>
              <a:schemeClr val="tx1"/>
            </a:solidFill>
          </a:ln>
          <a:effectLst>
            <a:outerShdw blurRad="50800" dist="38100" dir="2700000" algn="tl" rotWithShape="0">
              <a:prstClr val="black">
                <a:alpha val="40000"/>
              </a:prstClr>
            </a:outerShdw>
          </a:effectLst>
          <a:scene3d>
            <a:camera prst="orthographicFront">
              <a:rot lat="18000000" lon="1800000" rev="19800000"/>
            </a:camera>
            <a:lightRig rig="threePt" dir="t"/>
          </a:scene3d>
          <a:sp3d extrusionH="203200"/>
        </p:spPr>
        <p:style>
          <a:lnRef idx="2">
            <a:schemeClr val="accent4">
              <a:shade val="50000"/>
            </a:schemeClr>
          </a:lnRef>
          <a:fillRef idx="1">
            <a:schemeClr val="accent4"/>
          </a:fillRef>
          <a:effectRef idx="0">
            <a:schemeClr val="accent4"/>
          </a:effectRef>
          <a:fontRef idx="minor">
            <a:schemeClr val="lt1"/>
          </a:fontRef>
        </p:style>
        <p:txBody>
          <a:bodyPr rtlCol="0" anchor="t"/>
          <a:lstStyle/>
          <a:p>
            <a:r>
              <a:rPr lang="hu-HU" sz="1600" dirty="0">
                <a:solidFill>
                  <a:schemeClr val="bg1"/>
                </a:solidFill>
              </a:rPr>
              <a:t>HDD</a:t>
            </a:r>
          </a:p>
          <a:p>
            <a:r>
              <a:rPr lang="hu-HU" u="sng" strike="sngStrike" dirty="0">
                <a:solidFill>
                  <a:schemeClr val="bg1"/>
                </a:solidFill>
              </a:rPr>
              <a:t>====</a:t>
            </a:r>
          </a:p>
        </p:txBody>
      </p:sp>
      <p:sp>
        <p:nvSpPr>
          <p:cNvPr id="24" name="Téglalap 23"/>
          <p:cNvSpPr/>
          <p:nvPr/>
        </p:nvSpPr>
        <p:spPr>
          <a:xfrm>
            <a:off x="6215074" y="3929066"/>
            <a:ext cx="2214578" cy="2071702"/>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b="1" dirty="0">
                <a:solidFill>
                  <a:schemeClr val="bg1"/>
                </a:solidFill>
              </a:rPr>
              <a:t>Perifériák:</a:t>
            </a:r>
            <a:r>
              <a:rPr lang="hu-HU" sz="2400" dirty="0">
                <a:solidFill>
                  <a:schemeClr val="bg1"/>
                </a:solidFill>
              </a:rPr>
              <a:t> </a:t>
            </a:r>
            <a:br>
              <a:rPr lang="hu-HU" sz="2000" dirty="0">
                <a:solidFill>
                  <a:schemeClr val="bg1"/>
                </a:solidFill>
              </a:rPr>
            </a:br>
            <a:r>
              <a:rPr lang="hu-HU" sz="2000" dirty="0">
                <a:solidFill>
                  <a:schemeClr val="bg1"/>
                </a:solidFill>
              </a:rPr>
              <a:t>I/O vagy memória-tartományban  </a:t>
            </a:r>
            <a:r>
              <a:rPr lang="hu-HU" sz="2000" i="1" dirty="0">
                <a:solidFill>
                  <a:schemeClr val="bg1"/>
                </a:solidFill>
              </a:rPr>
              <a:t>regiszterek</a:t>
            </a:r>
            <a:r>
              <a:rPr lang="hu-HU" sz="2000" dirty="0">
                <a:solidFill>
                  <a:schemeClr val="bg1"/>
                </a:solidFill>
              </a:rPr>
              <a:t>, </a:t>
            </a:r>
            <a:r>
              <a:rPr lang="hu-HU" sz="2000" i="1" dirty="0">
                <a:solidFill>
                  <a:schemeClr val="bg1"/>
                </a:solidFill>
              </a:rPr>
              <a:t>megszakítás</a:t>
            </a:r>
            <a:r>
              <a:rPr lang="hu-HU" sz="2000" dirty="0">
                <a:solidFill>
                  <a:schemeClr val="bg1"/>
                </a:solidFill>
              </a:rPr>
              <a:t>, </a:t>
            </a:r>
            <a:r>
              <a:rPr lang="hu-HU" sz="2000" i="1" dirty="0">
                <a:solidFill>
                  <a:schemeClr val="bg1"/>
                </a:solidFill>
              </a:rPr>
              <a:t>DMA</a:t>
            </a:r>
          </a:p>
        </p:txBody>
      </p:sp>
      <p:grpSp>
        <p:nvGrpSpPr>
          <p:cNvPr id="15" name="Csoportba foglalás 24"/>
          <p:cNvGrpSpPr/>
          <p:nvPr/>
        </p:nvGrpSpPr>
        <p:grpSpPr>
          <a:xfrm>
            <a:off x="4572000" y="5143512"/>
            <a:ext cx="1686538" cy="823324"/>
            <a:chOff x="6671676" y="5286388"/>
            <a:chExt cx="1686538" cy="823324"/>
          </a:xfrm>
        </p:grpSpPr>
        <p:sp>
          <p:nvSpPr>
            <p:cNvPr id="26" name="Folyamatábra: Feldolgozás 25"/>
            <p:cNvSpPr/>
            <p:nvPr/>
          </p:nvSpPr>
          <p:spPr>
            <a:xfrm>
              <a:off x="7215206" y="5286388"/>
              <a:ext cx="1143008" cy="285752"/>
            </a:xfrm>
            <a:prstGeom prst="flowChartProcess">
              <a:avLst/>
            </a:prstGeom>
            <a:ln/>
            <a:scene3d>
              <a:camera prst="orthographicFront">
                <a:rot lat="1800000" lon="1800000" rev="0"/>
              </a:camera>
              <a:lightRig rig="threePt" dir="t"/>
            </a:scene3d>
          </p:spPr>
          <p:style>
            <a:lnRef idx="1">
              <a:schemeClr val="accent6"/>
            </a:lnRef>
            <a:fillRef idx="2">
              <a:schemeClr val="accent6"/>
            </a:fillRef>
            <a:effectRef idx="1">
              <a:schemeClr val="accent6"/>
            </a:effectRef>
            <a:fontRef idx="minor">
              <a:schemeClr val="dk1"/>
            </a:fontRef>
          </p:style>
          <p:txBody>
            <a:bodyPr rtlCol="0" anchor="ctr"/>
            <a:lstStyle/>
            <a:p>
              <a:pPr algn="ctr"/>
              <a:endParaRPr lang="hu-HU" sz="2400" dirty="0">
                <a:solidFill>
                  <a:schemeClr val="bg1"/>
                </a:solidFill>
              </a:endParaRPr>
            </a:p>
          </p:txBody>
        </p:sp>
        <p:sp>
          <p:nvSpPr>
            <p:cNvPr id="27" name="Lekerekített téglalap 26"/>
            <p:cNvSpPr/>
            <p:nvPr/>
          </p:nvSpPr>
          <p:spPr>
            <a:xfrm>
              <a:off x="7358082" y="5429264"/>
              <a:ext cx="571504" cy="285752"/>
            </a:xfrm>
            <a:prstGeom prst="roundRect">
              <a:avLst/>
            </a:prstGeom>
            <a:solidFill>
              <a:schemeClr val="accent5">
                <a:lumMod val="40000"/>
                <a:lumOff val="60000"/>
              </a:schemeClr>
            </a:solidFill>
            <a:ln w="38100">
              <a:noFill/>
            </a:ln>
            <a:effectLst>
              <a:outerShdw blurRad="50800" dist="38100" dir="2700000" algn="tl" rotWithShape="0">
                <a:prstClr val="black">
                  <a:alpha val="40000"/>
                </a:prstClr>
              </a:outerShdw>
            </a:effectLst>
            <a:scene3d>
              <a:camera prst="orthographicFront">
                <a:rot lat="2378151" lon="15166023" rev="15334613"/>
              </a:camera>
              <a:lightRig rig="threePt" dir="t"/>
            </a:scene3d>
            <a:sp3d extrusionH="177800">
              <a:extrusionClr>
                <a:schemeClr val="accent5">
                  <a:lumMod val="40000"/>
                  <a:lumOff val="60000"/>
                </a:schemeClr>
              </a:extrusionClr>
              <a:contourClr>
                <a:schemeClr val="accent5">
                  <a:lumMod val="40000"/>
                  <a:lumOff val="60000"/>
                </a:schemeClr>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sz="2400" dirty="0">
                <a:solidFill>
                  <a:schemeClr val="bg1"/>
                </a:solidFill>
              </a:endParaRPr>
            </a:p>
          </p:txBody>
        </p:sp>
        <p:sp>
          <p:nvSpPr>
            <p:cNvPr id="28" name="Szabadkézi sokszög 27"/>
            <p:cNvSpPr/>
            <p:nvPr/>
          </p:nvSpPr>
          <p:spPr>
            <a:xfrm>
              <a:off x="6671676" y="5500702"/>
              <a:ext cx="819736" cy="609010"/>
            </a:xfrm>
            <a:custGeom>
              <a:avLst/>
              <a:gdLst>
                <a:gd name="connsiteX0" fmla="*/ 916432 w 916432"/>
                <a:gd name="connsiteY0" fmla="*/ 105664 h 666496"/>
                <a:gd name="connsiteX1" fmla="*/ 111760 w 916432"/>
                <a:gd name="connsiteY1" fmla="*/ 93472 h 666496"/>
                <a:gd name="connsiteX2" fmla="*/ 245872 w 916432"/>
                <a:gd name="connsiteY2" fmla="*/ 666496 h 666496"/>
                <a:gd name="connsiteX3" fmla="*/ 245872 w 916432"/>
                <a:gd name="connsiteY3" fmla="*/ 666496 h 666496"/>
                <a:gd name="connsiteX0" fmla="*/ 773588 w 773588"/>
                <a:gd name="connsiteY0" fmla="*/ 52832 h 613664"/>
                <a:gd name="connsiteX1" fmla="*/ 111760 w 773588"/>
                <a:gd name="connsiteY1" fmla="*/ 326368 h 613664"/>
                <a:gd name="connsiteX2" fmla="*/ 103028 w 773588"/>
                <a:gd name="connsiteY2" fmla="*/ 613664 h 613664"/>
                <a:gd name="connsiteX3" fmla="*/ 103028 w 773588"/>
                <a:gd name="connsiteY3" fmla="*/ 613664 h 613664"/>
                <a:gd name="connsiteX0" fmla="*/ 773588 w 773588"/>
                <a:gd name="connsiteY0" fmla="*/ 52832 h 613664"/>
                <a:gd name="connsiteX1" fmla="*/ 111760 w 773588"/>
                <a:gd name="connsiteY1" fmla="*/ 326368 h 613664"/>
                <a:gd name="connsiteX2" fmla="*/ 103028 w 773588"/>
                <a:gd name="connsiteY2" fmla="*/ 613664 h 613664"/>
                <a:gd name="connsiteX3" fmla="*/ 745938 w 773588"/>
                <a:gd name="connsiteY3" fmla="*/ 613664 h 613664"/>
                <a:gd name="connsiteX0" fmla="*/ 773588 w 796981"/>
                <a:gd name="connsiteY0" fmla="*/ 52832 h 613664"/>
                <a:gd name="connsiteX1" fmla="*/ 111760 w 796981"/>
                <a:gd name="connsiteY1" fmla="*/ 326368 h 613664"/>
                <a:gd name="connsiteX2" fmla="*/ 103028 w 796981"/>
                <a:gd name="connsiteY2" fmla="*/ 613664 h 613664"/>
                <a:gd name="connsiteX3" fmla="*/ 745938 w 796981"/>
                <a:gd name="connsiteY3" fmla="*/ 613664 h 613664"/>
                <a:gd name="connsiteX0" fmla="*/ 773588 w 773588"/>
                <a:gd name="connsiteY0" fmla="*/ 52832 h 613664"/>
                <a:gd name="connsiteX1" fmla="*/ 111760 w 773588"/>
                <a:gd name="connsiteY1" fmla="*/ 326368 h 613664"/>
                <a:gd name="connsiteX2" fmla="*/ 103028 w 773588"/>
                <a:gd name="connsiteY2" fmla="*/ 613664 h 613664"/>
                <a:gd name="connsiteX0" fmla="*/ 773588 w 773588"/>
                <a:gd name="connsiteY0" fmla="*/ 52832 h 613664"/>
                <a:gd name="connsiteX1" fmla="*/ 111760 w 773588"/>
                <a:gd name="connsiteY1" fmla="*/ 326368 h 613664"/>
                <a:gd name="connsiteX2" fmla="*/ 103028 w 773588"/>
                <a:gd name="connsiteY2" fmla="*/ 613664 h 613664"/>
                <a:gd name="connsiteX0" fmla="*/ 773588 w 773588"/>
                <a:gd name="connsiteY0" fmla="*/ 0 h 560832"/>
                <a:gd name="connsiteX1" fmla="*/ 111760 w 773588"/>
                <a:gd name="connsiteY1" fmla="*/ 273536 h 560832"/>
                <a:gd name="connsiteX2" fmla="*/ 103028 w 773588"/>
                <a:gd name="connsiteY2" fmla="*/ 560832 h 560832"/>
                <a:gd name="connsiteX0" fmla="*/ 773588 w 773588"/>
                <a:gd name="connsiteY0" fmla="*/ 0 h 560832"/>
                <a:gd name="connsiteX1" fmla="*/ 111760 w 773588"/>
                <a:gd name="connsiteY1" fmla="*/ 273536 h 560832"/>
                <a:gd name="connsiteX2" fmla="*/ 103028 w 773588"/>
                <a:gd name="connsiteY2" fmla="*/ 560832 h 560832"/>
                <a:gd name="connsiteX0" fmla="*/ 704834 w 704834"/>
                <a:gd name="connsiteY0" fmla="*/ 0 h 560832"/>
                <a:gd name="connsiteX1" fmla="*/ 43006 w 704834"/>
                <a:gd name="connsiteY1" fmla="*/ 273536 h 560832"/>
                <a:gd name="connsiteX2" fmla="*/ 34274 w 704834"/>
                <a:gd name="connsiteY2" fmla="*/ 560832 h 560832"/>
                <a:gd name="connsiteX0" fmla="*/ 761428 w 761428"/>
                <a:gd name="connsiteY0" fmla="*/ 0 h 560832"/>
                <a:gd name="connsiteX1" fmla="*/ 99600 w 761428"/>
                <a:gd name="connsiteY1" fmla="*/ 273536 h 560832"/>
                <a:gd name="connsiteX2" fmla="*/ 90868 w 761428"/>
                <a:gd name="connsiteY2" fmla="*/ 560832 h 560832"/>
                <a:gd name="connsiteX0" fmla="*/ 819736 w 819736"/>
                <a:gd name="connsiteY0" fmla="*/ 0 h 560832"/>
                <a:gd name="connsiteX1" fmla="*/ 157908 w 819736"/>
                <a:gd name="connsiteY1" fmla="*/ 273536 h 560832"/>
                <a:gd name="connsiteX2" fmla="*/ 149176 w 819736"/>
                <a:gd name="connsiteY2" fmla="*/ 560832 h 560832"/>
                <a:gd name="connsiteX0" fmla="*/ 819736 w 819736"/>
                <a:gd name="connsiteY0" fmla="*/ 0 h 609010"/>
                <a:gd name="connsiteX1" fmla="*/ 157908 w 819736"/>
                <a:gd name="connsiteY1" fmla="*/ 273536 h 609010"/>
                <a:gd name="connsiteX2" fmla="*/ 57720 w 819736"/>
                <a:gd name="connsiteY2" fmla="*/ 609010 h 609010"/>
              </a:gdLst>
              <a:ahLst/>
              <a:cxnLst>
                <a:cxn ang="0">
                  <a:pos x="connsiteX0" y="connsiteY0"/>
                </a:cxn>
                <a:cxn ang="0">
                  <a:pos x="connsiteX1" y="connsiteY1"/>
                </a:cxn>
                <a:cxn ang="0">
                  <a:pos x="connsiteX2" y="connsiteY2"/>
                </a:cxn>
              </a:cxnLst>
              <a:rect l="l" t="t" r="r" b="b"/>
              <a:pathLst>
                <a:path w="819736" h="609010">
                  <a:moveTo>
                    <a:pt x="819736" y="0"/>
                  </a:moveTo>
                  <a:cubicBezTo>
                    <a:pt x="358960" y="103554"/>
                    <a:pt x="319180" y="109944"/>
                    <a:pt x="157908" y="273536"/>
                  </a:cubicBezTo>
                  <a:cubicBezTo>
                    <a:pt x="0" y="454204"/>
                    <a:pt x="59175" y="561127"/>
                    <a:pt x="57720" y="609010"/>
                  </a:cubicBezTo>
                </a:path>
              </a:pathLst>
            </a:custGeom>
            <a:ln w="50800">
              <a:solidFill>
                <a:schemeClr val="accent5">
                  <a:lumMod val="40000"/>
                  <a:lumOff val="60000"/>
                </a:schemeClr>
              </a:solidFill>
            </a:ln>
            <a:scene3d>
              <a:camera prst="orthographicFront">
                <a:rot lat="21299999" lon="1500000" rev="0"/>
              </a:camera>
              <a:lightRig rig="threePt" dir="t"/>
            </a:scene3d>
            <a:sp3d extrusionH="50800">
              <a:bevelT/>
              <a:bevelB/>
            </a:sp3d>
          </p:spPr>
          <p:style>
            <a:lnRef idx="3">
              <a:schemeClr val="accent5"/>
            </a:lnRef>
            <a:fillRef idx="0">
              <a:schemeClr val="accent5"/>
            </a:fillRef>
            <a:effectRef idx="2">
              <a:schemeClr val="accent5"/>
            </a:effectRef>
            <a:fontRef idx="minor">
              <a:schemeClr val="tx1"/>
            </a:fontRef>
          </p:style>
          <p:txBody>
            <a:bodyPr rtlCol="0" anchor="ctr"/>
            <a:lstStyle/>
            <a:p>
              <a:pPr algn="ctr"/>
              <a:endParaRPr lang="hu-HU"/>
            </a:p>
          </p:txBody>
        </p:sp>
      </p:grpSp>
      <p:sp>
        <p:nvSpPr>
          <p:cNvPr id="29" name="Dia számának helye 28"/>
          <p:cNvSpPr>
            <a:spLocks noGrp="1"/>
          </p:cNvSpPr>
          <p:nvPr>
            <p:ph type="sldNum" sz="quarter" idx="5"/>
          </p:nvPr>
        </p:nvSpPr>
        <p:spPr>
          <a:xfrm>
            <a:off x="3214678" y="6500834"/>
            <a:ext cx="2971800" cy="357166"/>
          </a:xfrm>
          <a:prstGeom prst="rect">
            <a:avLst/>
          </a:prstGeom>
        </p:spPr>
        <p:txBody>
          <a:bodyPr vert="horz" lIns="91440" tIns="45720" rIns="91440" bIns="45720" rtlCol="0" anchor="ctr"/>
          <a:lstStyle>
            <a:defPPr>
              <a:defRPr lang="hu-HU"/>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86C690-4F62-4AFC-8745-06DC9BF07935}" type="slidenum">
              <a:rPr lang="hu-HU" smtClean="0"/>
              <a:pPr/>
              <a:t>3</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Komplex hálózati topológia összerakása</a:t>
            </a:r>
          </a:p>
        </p:txBody>
      </p:sp>
      <p:sp>
        <p:nvSpPr>
          <p:cNvPr id="3" name="Tartalom helye 2"/>
          <p:cNvSpPr>
            <a:spLocks noGrp="1"/>
          </p:cNvSpPr>
          <p:nvPr>
            <p:ph idx="1"/>
          </p:nvPr>
        </p:nvSpPr>
        <p:spPr/>
        <p:txBody>
          <a:bodyPr/>
          <a:lstStyle/>
          <a:p>
            <a:r>
              <a:rPr lang="hu-HU" dirty="0" err="1"/>
              <a:t>VMware</a:t>
            </a:r>
            <a:r>
              <a:rPr lang="hu-HU" dirty="0"/>
              <a:t> </a:t>
            </a:r>
            <a:r>
              <a:rPr lang="hu-HU" dirty="0" err="1"/>
              <a:t>Virtual</a:t>
            </a:r>
            <a:r>
              <a:rPr lang="hu-HU" dirty="0"/>
              <a:t> Network Editor</a:t>
            </a:r>
          </a:p>
          <a:p>
            <a:pPr lvl="1"/>
            <a:r>
              <a:rPr lang="hu-HU" dirty="0" err="1"/>
              <a:t>Automatic</a:t>
            </a:r>
            <a:r>
              <a:rPr lang="hu-HU" dirty="0"/>
              <a:t> </a:t>
            </a:r>
            <a:r>
              <a:rPr lang="hu-HU" dirty="0" err="1"/>
              <a:t>Bridging</a:t>
            </a:r>
            <a:r>
              <a:rPr lang="hu-HU" dirty="0"/>
              <a:t>, </a:t>
            </a:r>
            <a:r>
              <a:rPr lang="hu-HU" dirty="0" err="1"/>
              <a:t>Mapping</a:t>
            </a:r>
            <a:r>
              <a:rPr lang="hu-HU" dirty="0"/>
              <a:t>, DCHP, NAT</a:t>
            </a:r>
          </a:p>
          <a:p>
            <a:pPr lvl="1"/>
            <a:endParaRPr lang="hu-HU" dirty="0"/>
          </a:p>
          <a:p>
            <a:pPr lvl="1"/>
            <a:endParaRPr lang="hu-HU" dirty="0"/>
          </a:p>
          <a:p>
            <a:pPr lvl="1"/>
            <a:endParaRPr lang="hu-HU" dirty="0"/>
          </a:p>
          <a:p>
            <a:pPr lvl="1"/>
            <a:endParaRPr lang="hu-HU" dirty="0"/>
          </a:p>
          <a:p>
            <a:pPr lvl="1"/>
            <a:endParaRPr lang="hu-HU" dirty="0"/>
          </a:p>
          <a:p>
            <a:pPr lvl="1"/>
            <a:endParaRPr lang="hu-HU" dirty="0"/>
          </a:p>
          <a:p>
            <a:pPr lvl="1"/>
            <a:endParaRPr lang="hu-HU" dirty="0"/>
          </a:p>
          <a:p>
            <a:r>
              <a:rPr lang="hu-HU" dirty="0"/>
              <a:t>(Otthon </a:t>
            </a:r>
            <a:r>
              <a:rPr lang="hu-HU" dirty="0" err="1"/>
              <a:t>VMware</a:t>
            </a:r>
            <a:r>
              <a:rPr lang="hu-HU" dirty="0"/>
              <a:t> </a:t>
            </a:r>
            <a:r>
              <a:rPr lang="hu-HU" dirty="0" err="1"/>
              <a:t>Player</a:t>
            </a:r>
            <a:r>
              <a:rPr lang="hu-HU" dirty="0"/>
              <a:t> segítségével kipróbálható)</a:t>
            </a:r>
          </a:p>
        </p:txBody>
      </p:sp>
      <p:sp>
        <p:nvSpPr>
          <p:cNvPr id="5" name="Dia számának helye 4"/>
          <p:cNvSpPr>
            <a:spLocks noGrp="1"/>
          </p:cNvSpPr>
          <p:nvPr>
            <p:ph type="sldNum" sz="quarter" idx="5"/>
          </p:nvPr>
        </p:nvSpPr>
        <p:spPr>
          <a:xfrm>
            <a:off x="3214678" y="6500834"/>
            <a:ext cx="2971800" cy="357166"/>
          </a:xfrm>
          <a:prstGeom prst="rect">
            <a:avLst/>
          </a:prstGeom>
        </p:spPr>
        <p:txBody>
          <a:bodyPr vert="horz" lIns="91440" tIns="45720" rIns="91440" bIns="45720" rtlCol="0" anchor="ctr"/>
          <a:lstStyle>
            <a:defPPr>
              <a:defRPr lang="hu-HU"/>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86C690-4F62-4AFC-8745-06DC9BF07935}" type="slidenum">
              <a:rPr lang="hu-HU" smtClean="0"/>
              <a:pPr/>
              <a:t>30</a:t>
            </a:fld>
            <a:endParaRPr lang="hu-HU"/>
          </a:p>
        </p:txBody>
      </p:sp>
      <p:pic>
        <p:nvPicPr>
          <p:cNvPr id="3074" name="Picture 2"/>
          <p:cNvPicPr>
            <a:picLocks noChangeAspect="1" noChangeArrowheads="1"/>
          </p:cNvPicPr>
          <p:nvPr/>
        </p:nvPicPr>
        <p:blipFill>
          <a:blip r:embed="rId2" cstate="print"/>
          <a:srcRect/>
          <a:stretch>
            <a:fillRect/>
          </a:stretch>
        </p:blipFill>
        <p:spPr bwMode="auto">
          <a:xfrm>
            <a:off x="2195736" y="1997662"/>
            <a:ext cx="4176464" cy="351957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Példa - komplex hálózat (logikai nézet)</a:t>
            </a:r>
          </a:p>
        </p:txBody>
      </p:sp>
      <p:sp>
        <p:nvSpPr>
          <p:cNvPr id="4" name="Dia számának helye 3"/>
          <p:cNvSpPr>
            <a:spLocks noGrp="1"/>
          </p:cNvSpPr>
          <p:nvPr>
            <p:ph type="sldNum" sz="quarter" idx="5"/>
          </p:nvPr>
        </p:nvSpPr>
        <p:spPr>
          <a:xfrm>
            <a:off x="3214678" y="6500834"/>
            <a:ext cx="2971800" cy="357166"/>
          </a:xfrm>
          <a:prstGeom prst="rect">
            <a:avLst/>
          </a:prstGeom>
        </p:spPr>
        <p:txBody>
          <a:bodyPr vert="horz" lIns="91440" tIns="45720" rIns="91440" bIns="45720" rtlCol="0" anchor="ctr"/>
          <a:lstStyle>
            <a:defPPr>
              <a:defRPr lang="hu-HU"/>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86C690-4F62-4AFC-8745-06DC9BF07935}" type="slidenum">
              <a:rPr lang="hu-HU" smtClean="0"/>
              <a:pPr/>
              <a:t>31</a:t>
            </a:fld>
            <a:endParaRPr lang="hu-HU"/>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graphicFrame>
        <p:nvGraphicFramePr>
          <p:cNvPr id="4097" name="Object 1"/>
          <p:cNvGraphicFramePr>
            <a:graphicFrameLocks noChangeAspect="1"/>
          </p:cNvGraphicFramePr>
          <p:nvPr/>
        </p:nvGraphicFramePr>
        <p:xfrm>
          <a:off x="251519" y="1196752"/>
          <a:ext cx="8598289" cy="4464496"/>
        </p:xfrm>
        <a:graphic>
          <a:graphicData uri="http://schemas.openxmlformats.org/presentationml/2006/ole">
            <mc:AlternateContent xmlns:mc="http://schemas.openxmlformats.org/markup-compatibility/2006">
              <mc:Choice xmlns:v="urn:schemas-microsoft-com:vml" Requires="v">
                <p:oleObj spid="_x0000_s1045" name="Visio" r:id="rId3" imgW="9941065" imgH="5151066" progId="Visio.Drawing.11">
                  <p:embed/>
                </p:oleObj>
              </mc:Choice>
              <mc:Fallback>
                <p:oleObj name="Visio" r:id="rId3" imgW="9941065" imgH="5151066" progId="Visio.Drawing.11">
                  <p:embed/>
                  <p:pic>
                    <p:nvPicPr>
                      <p:cNvPr id="4097"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19" y="1196752"/>
                        <a:ext cx="8598289" cy="44644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Példa - komplex hálózat („fizikai” nézet)</a:t>
            </a:r>
          </a:p>
        </p:txBody>
      </p:sp>
      <p:sp>
        <p:nvSpPr>
          <p:cNvPr id="4" name="Dia számának helye 3"/>
          <p:cNvSpPr>
            <a:spLocks noGrp="1"/>
          </p:cNvSpPr>
          <p:nvPr>
            <p:ph type="sldNum" sz="quarter" idx="5"/>
          </p:nvPr>
        </p:nvSpPr>
        <p:spPr>
          <a:xfrm>
            <a:off x="3214678" y="6500834"/>
            <a:ext cx="2971800" cy="357166"/>
          </a:xfrm>
          <a:prstGeom prst="rect">
            <a:avLst/>
          </a:prstGeom>
        </p:spPr>
        <p:txBody>
          <a:bodyPr vert="horz" lIns="91440" tIns="45720" rIns="91440" bIns="45720" rtlCol="0" anchor="ctr"/>
          <a:lstStyle>
            <a:defPPr>
              <a:defRPr lang="hu-HU"/>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86C690-4F62-4AFC-8745-06DC9BF07935}" type="slidenum">
              <a:rPr lang="hu-HU" smtClean="0"/>
              <a:pPr/>
              <a:t>32</a:t>
            </a:fld>
            <a:endParaRPr lang="hu-HU"/>
          </a:p>
        </p:txBody>
      </p:sp>
      <p:sp>
        <p:nvSpPr>
          <p:cNvPr id="501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graphicFrame>
        <p:nvGraphicFramePr>
          <p:cNvPr id="50177" name="Object 1"/>
          <p:cNvGraphicFramePr>
            <a:graphicFrameLocks noChangeAspect="1"/>
          </p:cNvGraphicFramePr>
          <p:nvPr/>
        </p:nvGraphicFramePr>
        <p:xfrm>
          <a:off x="179512" y="980728"/>
          <a:ext cx="8761644" cy="5184576"/>
        </p:xfrm>
        <a:graphic>
          <a:graphicData uri="http://schemas.openxmlformats.org/presentationml/2006/ole">
            <mc:AlternateContent xmlns:mc="http://schemas.openxmlformats.org/markup-compatibility/2006">
              <mc:Choice xmlns:v="urn:schemas-microsoft-com:vml" Requires="v">
                <p:oleObj spid="_x0000_s2069" name="Visio" r:id="rId3" imgW="9550760" imgH="5661228" progId="Visio.Drawing.11">
                  <p:embed/>
                </p:oleObj>
              </mc:Choice>
              <mc:Fallback>
                <p:oleObj name="Visio" r:id="rId3" imgW="9550760" imgH="5661228" progId="Visio.Drawing.11">
                  <p:embed/>
                  <p:pic>
                    <p:nvPicPr>
                      <p:cNvPr id="50177"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980728"/>
                        <a:ext cx="8761644" cy="51845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a:extLst>
              <a:ext uri="{FF2B5EF4-FFF2-40B4-BE49-F238E27FC236}">
                <a16:creationId xmlns:a16="http://schemas.microsoft.com/office/drawing/2014/main" id="{1644D885-2C89-41FC-9E44-970DFAF5F6A2}"/>
              </a:ext>
            </a:extLst>
          </p:cNvPr>
          <p:cNvSpPr>
            <a:spLocks noGrp="1"/>
          </p:cNvSpPr>
          <p:nvPr>
            <p:ph type="title"/>
          </p:nvPr>
        </p:nvSpPr>
        <p:spPr/>
        <p:txBody>
          <a:bodyPr/>
          <a:lstStyle/>
          <a:p>
            <a:r>
              <a:rPr lang="hu-HU" dirty="0"/>
              <a:t>Platform virtualizáció</a:t>
            </a:r>
            <a:br>
              <a:rPr lang="hu-HU" dirty="0"/>
            </a:br>
            <a:r>
              <a:rPr lang="hu-HU" dirty="0" err="1"/>
              <a:t>Bare</a:t>
            </a:r>
            <a:r>
              <a:rPr lang="hu-HU" dirty="0"/>
              <a:t>-metal architektúra</a:t>
            </a:r>
            <a:endParaRPr lang="en-US" dirty="0"/>
          </a:p>
        </p:txBody>
      </p:sp>
      <p:sp>
        <p:nvSpPr>
          <p:cNvPr id="6" name="Szöveg helye 5">
            <a:extLst>
              <a:ext uri="{FF2B5EF4-FFF2-40B4-BE49-F238E27FC236}">
                <a16:creationId xmlns:a16="http://schemas.microsoft.com/office/drawing/2014/main" id="{5F25C52B-6E37-444E-B084-77D310AD06BD}"/>
              </a:ext>
            </a:extLst>
          </p:cNvPr>
          <p:cNvSpPr>
            <a:spLocks noGrp="1"/>
          </p:cNvSpPr>
          <p:nvPr>
            <p:ph type="body" idx="1"/>
          </p:nvPr>
        </p:nvSpPr>
        <p:spPr/>
        <p:txBody>
          <a:bodyPr/>
          <a:lstStyle/>
          <a:p>
            <a:endParaRPr lang="en-US" dirty="0"/>
          </a:p>
        </p:txBody>
      </p:sp>
      <p:sp>
        <p:nvSpPr>
          <p:cNvPr id="4" name="Dia számának helye 3">
            <a:extLst>
              <a:ext uri="{FF2B5EF4-FFF2-40B4-BE49-F238E27FC236}">
                <a16:creationId xmlns:a16="http://schemas.microsoft.com/office/drawing/2014/main" id="{866055E7-1E78-488C-B14E-2CE178845FA3}"/>
              </a:ext>
            </a:extLst>
          </p:cNvPr>
          <p:cNvSpPr>
            <a:spLocks noGrp="1"/>
          </p:cNvSpPr>
          <p:nvPr>
            <p:ph type="sldNum" sz="quarter" idx="10"/>
          </p:nvPr>
        </p:nvSpPr>
        <p:spPr/>
        <p:txBody>
          <a:bodyPr/>
          <a:lstStyle/>
          <a:p>
            <a:fld id="{A7C85712-A09B-4560-9D1E-08050AA835BB}" type="slidenum">
              <a:rPr lang="hu-HU" smtClean="0"/>
              <a:pPr/>
              <a:t>33</a:t>
            </a:fld>
            <a:endParaRPr lang="hu-HU" dirty="0"/>
          </a:p>
        </p:txBody>
      </p:sp>
      <p:grpSp>
        <p:nvGrpSpPr>
          <p:cNvPr id="2" name="Csoportba foglalás 1">
            <a:extLst>
              <a:ext uri="{FF2B5EF4-FFF2-40B4-BE49-F238E27FC236}">
                <a16:creationId xmlns:a16="http://schemas.microsoft.com/office/drawing/2014/main" id="{8CDD7287-09D2-4AF9-A900-3EB9750516A3}"/>
              </a:ext>
            </a:extLst>
          </p:cNvPr>
          <p:cNvGrpSpPr/>
          <p:nvPr/>
        </p:nvGrpSpPr>
        <p:grpSpPr>
          <a:xfrm>
            <a:off x="3144023" y="321276"/>
            <a:ext cx="2855954" cy="2249602"/>
            <a:chOff x="2744746" y="279066"/>
            <a:chExt cx="3429024" cy="2786082"/>
          </a:xfrm>
        </p:grpSpPr>
        <p:sp>
          <p:nvSpPr>
            <p:cNvPr id="7" name="Téglalap 6">
              <a:extLst>
                <a:ext uri="{FF2B5EF4-FFF2-40B4-BE49-F238E27FC236}">
                  <a16:creationId xmlns:a16="http://schemas.microsoft.com/office/drawing/2014/main" id="{48120786-A26F-4A53-A876-3A3EC70BEEAB}"/>
                </a:ext>
              </a:extLst>
            </p:cNvPr>
            <p:cNvSpPr/>
            <p:nvPr/>
          </p:nvSpPr>
          <p:spPr>
            <a:xfrm>
              <a:off x="2744746" y="2422206"/>
              <a:ext cx="3429024" cy="642942"/>
            </a:xfrm>
            <a:prstGeom prst="rect">
              <a:avLst/>
            </a:prstGeom>
            <a:solidFill>
              <a:schemeClr val="accent5"/>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dirty="0">
                  <a:solidFill>
                    <a:schemeClr val="bg1"/>
                  </a:solidFill>
                </a:rPr>
                <a:t>Hardver</a:t>
              </a:r>
            </a:p>
          </p:txBody>
        </p:sp>
        <p:sp>
          <p:nvSpPr>
            <p:cNvPr id="8" name="Téglalap 7">
              <a:extLst>
                <a:ext uri="{FF2B5EF4-FFF2-40B4-BE49-F238E27FC236}">
                  <a16:creationId xmlns:a16="http://schemas.microsoft.com/office/drawing/2014/main" id="{EAF069A6-2592-478B-BC27-3AB9FC95402C}"/>
                </a:ext>
              </a:extLst>
            </p:cNvPr>
            <p:cNvSpPr/>
            <p:nvPr/>
          </p:nvSpPr>
          <p:spPr>
            <a:xfrm>
              <a:off x="2744746" y="1707826"/>
              <a:ext cx="3429024" cy="642942"/>
            </a:xfrm>
            <a:prstGeom prst="rect">
              <a:avLst/>
            </a:prstGeom>
            <a:solidFill>
              <a:schemeClr val="accent4"/>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dirty="0" err="1">
                  <a:solidFill>
                    <a:schemeClr val="bg1"/>
                  </a:solidFill>
                </a:rPr>
                <a:t>Virt</a:t>
              </a:r>
              <a:r>
                <a:rPr lang="hu-HU" dirty="0">
                  <a:solidFill>
                    <a:schemeClr val="bg1"/>
                  </a:solidFill>
                </a:rPr>
                <a:t>. szoftver</a:t>
              </a:r>
            </a:p>
          </p:txBody>
        </p:sp>
        <p:sp>
          <p:nvSpPr>
            <p:cNvPr id="9" name="Téglalap 8">
              <a:extLst>
                <a:ext uri="{FF2B5EF4-FFF2-40B4-BE49-F238E27FC236}">
                  <a16:creationId xmlns:a16="http://schemas.microsoft.com/office/drawing/2014/main" id="{99663D04-1C32-4924-8D2D-E0B3FF139F6D}"/>
                </a:ext>
              </a:extLst>
            </p:cNvPr>
            <p:cNvSpPr/>
            <p:nvPr/>
          </p:nvSpPr>
          <p:spPr>
            <a:xfrm>
              <a:off x="2744746" y="993446"/>
              <a:ext cx="1571636" cy="642942"/>
            </a:xfrm>
            <a:prstGeom prst="rect">
              <a:avLst/>
            </a:prstGeom>
            <a:solidFill>
              <a:schemeClr val="accent3"/>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1400" dirty="0">
                  <a:solidFill>
                    <a:schemeClr val="bg1"/>
                  </a:solidFill>
                </a:rPr>
                <a:t>Menedzsment OS</a:t>
              </a:r>
            </a:p>
          </p:txBody>
        </p:sp>
        <p:sp>
          <p:nvSpPr>
            <p:cNvPr id="10" name="Téglalap 9">
              <a:extLst>
                <a:ext uri="{FF2B5EF4-FFF2-40B4-BE49-F238E27FC236}">
                  <a16:creationId xmlns:a16="http://schemas.microsoft.com/office/drawing/2014/main" id="{6EF6D971-ECCB-4FE7-B6A0-A6FCAAAB54C1}"/>
                </a:ext>
              </a:extLst>
            </p:cNvPr>
            <p:cNvSpPr/>
            <p:nvPr/>
          </p:nvSpPr>
          <p:spPr>
            <a:xfrm>
              <a:off x="2744746" y="279066"/>
              <a:ext cx="1571636" cy="642942"/>
            </a:xfrm>
            <a:prstGeom prst="rect">
              <a:avLst/>
            </a:prstGeom>
            <a:solidFill>
              <a:schemeClr val="accent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1400" dirty="0">
                  <a:solidFill>
                    <a:schemeClr val="bg1"/>
                  </a:solidFill>
                </a:rPr>
                <a:t>Menedzsment </a:t>
              </a:r>
              <a:r>
                <a:rPr lang="hu-HU" sz="1400" dirty="0" err="1">
                  <a:solidFill>
                    <a:schemeClr val="bg1"/>
                  </a:solidFill>
                </a:rPr>
                <a:t>App</a:t>
              </a:r>
              <a:r>
                <a:rPr lang="hu-HU" sz="1400" dirty="0">
                  <a:solidFill>
                    <a:schemeClr val="bg1"/>
                  </a:solidFill>
                </a:rPr>
                <a:t>.</a:t>
              </a:r>
            </a:p>
          </p:txBody>
        </p:sp>
        <p:sp>
          <p:nvSpPr>
            <p:cNvPr id="11" name="Téglalap 10">
              <a:extLst>
                <a:ext uri="{FF2B5EF4-FFF2-40B4-BE49-F238E27FC236}">
                  <a16:creationId xmlns:a16="http://schemas.microsoft.com/office/drawing/2014/main" id="{6E2E4F98-7A5E-4FF3-AEF8-924324F43288}"/>
                </a:ext>
              </a:extLst>
            </p:cNvPr>
            <p:cNvSpPr/>
            <p:nvPr/>
          </p:nvSpPr>
          <p:spPr>
            <a:xfrm>
              <a:off x="4387820" y="993446"/>
              <a:ext cx="857256" cy="642942"/>
            </a:xfrm>
            <a:prstGeom prst="rect">
              <a:avLst/>
            </a:prstGeom>
            <a:solidFill>
              <a:schemeClr val="accent3"/>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dirty="0">
                  <a:solidFill>
                    <a:schemeClr val="bg1"/>
                  </a:solidFill>
                </a:rPr>
                <a:t>OS</a:t>
              </a:r>
            </a:p>
          </p:txBody>
        </p:sp>
        <p:sp>
          <p:nvSpPr>
            <p:cNvPr id="12" name="Téglalap 11">
              <a:extLst>
                <a:ext uri="{FF2B5EF4-FFF2-40B4-BE49-F238E27FC236}">
                  <a16:creationId xmlns:a16="http://schemas.microsoft.com/office/drawing/2014/main" id="{67BBECD1-DA81-4577-9B33-27A7C124E897}"/>
                </a:ext>
              </a:extLst>
            </p:cNvPr>
            <p:cNvSpPr/>
            <p:nvPr/>
          </p:nvSpPr>
          <p:spPr>
            <a:xfrm>
              <a:off x="5316514" y="993446"/>
              <a:ext cx="857256" cy="642942"/>
            </a:xfrm>
            <a:prstGeom prst="rect">
              <a:avLst/>
            </a:prstGeom>
            <a:solidFill>
              <a:schemeClr val="accent3"/>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dirty="0">
                  <a:solidFill>
                    <a:schemeClr val="bg1"/>
                  </a:solidFill>
                </a:rPr>
                <a:t>OS</a:t>
              </a:r>
            </a:p>
          </p:txBody>
        </p:sp>
        <p:sp>
          <p:nvSpPr>
            <p:cNvPr id="13" name="Téglalap 12">
              <a:extLst>
                <a:ext uri="{FF2B5EF4-FFF2-40B4-BE49-F238E27FC236}">
                  <a16:creationId xmlns:a16="http://schemas.microsoft.com/office/drawing/2014/main" id="{0B5C7061-4468-4147-9513-A9EDBB479183}"/>
                </a:ext>
              </a:extLst>
            </p:cNvPr>
            <p:cNvSpPr/>
            <p:nvPr/>
          </p:nvSpPr>
          <p:spPr>
            <a:xfrm>
              <a:off x="4387820" y="279066"/>
              <a:ext cx="857256" cy="642942"/>
            </a:xfrm>
            <a:prstGeom prst="rect">
              <a:avLst/>
            </a:prstGeom>
            <a:solidFill>
              <a:schemeClr val="accent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dirty="0" err="1">
                  <a:solidFill>
                    <a:schemeClr val="bg1"/>
                  </a:solidFill>
                </a:rPr>
                <a:t>App</a:t>
              </a:r>
              <a:r>
                <a:rPr lang="hu-HU" dirty="0">
                  <a:solidFill>
                    <a:schemeClr val="bg1"/>
                  </a:solidFill>
                </a:rPr>
                <a:t>.</a:t>
              </a:r>
            </a:p>
          </p:txBody>
        </p:sp>
        <p:sp>
          <p:nvSpPr>
            <p:cNvPr id="14" name="Téglalap 13">
              <a:extLst>
                <a:ext uri="{FF2B5EF4-FFF2-40B4-BE49-F238E27FC236}">
                  <a16:creationId xmlns:a16="http://schemas.microsoft.com/office/drawing/2014/main" id="{071AD03C-4AAF-4730-A640-8C66E76C6438}"/>
                </a:ext>
              </a:extLst>
            </p:cNvPr>
            <p:cNvSpPr/>
            <p:nvPr/>
          </p:nvSpPr>
          <p:spPr>
            <a:xfrm>
              <a:off x="5316514" y="279066"/>
              <a:ext cx="857256" cy="642942"/>
            </a:xfrm>
            <a:prstGeom prst="rect">
              <a:avLst/>
            </a:prstGeom>
            <a:solidFill>
              <a:schemeClr val="accent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hu-HU" dirty="0" err="1">
                  <a:solidFill>
                    <a:schemeClr val="bg1"/>
                  </a:solidFill>
                </a:rPr>
                <a:t>App</a:t>
              </a:r>
              <a:r>
                <a:rPr lang="hu-HU" dirty="0">
                  <a:solidFill>
                    <a:schemeClr val="bg1"/>
                  </a:solidFill>
                </a:rPr>
                <a:t>.</a:t>
              </a:r>
            </a:p>
          </p:txBody>
        </p:sp>
      </p:grpSp>
    </p:spTree>
    <p:extLst>
      <p:ext uri="{BB962C8B-B14F-4D97-AF65-F5344CB8AC3E}">
        <p14:creationId xmlns:p14="http://schemas.microsoft.com/office/powerpoint/2010/main" val="5426217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Szerver </a:t>
            </a:r>
            <a:r>
              <a:rPr lang="hu-HU" dirty="0" err="1"/>
              <a:t>virtualizációs</a:t>
            </a:r>
            <a:r>
              <a:rPr lang="hu-HU" dirty="0"/>
              <a:t> megoldások</a:t>
            </a:r>
          </a:p>
        </p:txBody>
      </p:sp>
      <p:sp>
        <p:nvSpPr>
          <p:cNvPr id="3" name="Tartalom helye 2"/>
          <p:cNvSpPr>
            <a:spLocks noGrp="1"/>
          </p:cNvSpPr>
          <p:nvPr>
            <p:ph idx="1"/>
          </p:nvPr>
        </p:nvSpPr>
        <p:spPr/>
        <p:txBody>
          <a:bodyPr>
            <a:normAutofit/>
          </a:bodyPr>
          <a:lstStyle/>
          <a:p>
            <a:r>
              <a:rPr lang="hu-HU" dirty="0" err="1"/>
              <a:t>VMware</a:t>
            </a:r>
            <a:r>
              <a:rPr lang="hu-HU" dirty="0"/>
              <a:t> </a:t>
            </a:r>
            <a:r>
              <a:rPr lang="hu-HU" dirty="0" err="1"/>
              <a:t>ESXi</a:t>
            </a:r>
            <a:endParaRPr lang="hu-HU" dirty="0"/>
          </a:p>
          <a:p>
            <a:r>
              <a:rPr lang="hu-HU" dirty="0" err="1"/>
              <a:t>Xen</a:t>
            </a:r>
            <a:endParaRPr lang="hu-HU" dirty="0"/>
          </a:p>
          <a:p>
            <a:pPr lvl="1"/>
            <a:r>
              <a:rPr lang="hu-HU" dirty="0" err="1"/>
              <a:t>Xen.org</a:t>
            </a:r>
            <a:endParaRPr lang="hu-HU" dirty="0"/>
          </a:p>
          <a:p>
            <a:pPr lvl="1"/>
            <a:r>
              <a:rPr lang="hu-HU" dirty="0" err="1"/>
              <a:t>Citrix</a:t>
            </a:r>
            <a:r>
              <a:rPr lang="hu-HU" dirty="0"/>
              <a:t> </a:t>
            </a:r>
            <a:r>
              <a:rPr lang="hu-HU" dirty="0" err="1"/>
              <a:t>XenServer</a:t>
            </a:r>
            <a:endParaRPr lang="hu-HU" dirty="0"/>
          </a:p>
          <a:p>
            <a:pPr lvl="1"/>
            <a:r>
              <a:rPr lang="hu-HU" dirty="0"/>
              <a:t>Oracle VM Server (</a:t>
            </a:r>
            <a:r>
              <a:rPr lang="hu-HU" dirty="0" err="1"/>
              <a:t>Xen</a:t>
            </a:r>
            <a:r>
              <a:rPr lang="hu-HU" dirty="0"/>
              <a:t> alapú)</a:t>
            </a:r>
          </a:p>
          <a:p>
            <a:r>
              <a:rPr lang="hu-HU" dirty="0"/>
              <a:t>Microsoft </a:t>
            </a:r>
            <a:r>
              <a:rPr lang="hu-HU" dirty="0" err="1"/>
              <a:t>Hyper-V</a:t>
            </a:r>
            <a:endParaRPr lang="hu-HU" dirty="0"/>
          </a:p>
          <a:p>
            <a:r>
              <a:rPr lang="hu-HU" dirty="0"/>
              <a:t>IBM LPAR, DLPAR</a:t>
            </a:r>
          </a:p>
          <a:p>
            <a:r>
              <a:rPr lang="hu-HU" dirty="0"/>
              <a:t>…</a:t>
            </a:r>
          </a:p>
          <a:p>
            <a:pPr lvl="1"/>
            <a:endParaRPr lang="hu-HU" dirty="0"/>
          </a:p>
        </p:txBody>
      </p:sp>
      <p:sp>
        <p:nvSpPr>
          <p:cNvPr id="4" name="Dia számának helye 3"/>
          <p:cNvSpPr>
            <a:spLocks noGrp="1"/>
          </p:cNvSpPr>
          <p:nvPr>
            <p:ph type="sldNum" sz="quarter" idx="5"/>
          </p:nvPr>
        </p:nvSpPr>
        <p:spPr>
          <a:xfrm>
            <a:off x="3214678" y="6500834"/>
            <a:ext cx="2971800" cy="357166"/>
          </a:xfrm>
          <a:prstGeom prst="rect">
            <a:avLst/>
          </a:prstGeom>
        </p:spPr>
        <p:txBody>
          <a:bodyPr vert="horz" lIns="91440" tIns="45720" rIns="91440" bIns="45720" rtlCol="0" anchor="ctr"/>
          <a:lstStyle>
            <a:defPPr>
              <a:defRPr lang="hu-HU"/>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86C690-4F62-4AFC-8745-06DC9BF07935}" type="slidenum">
              <a:rPr lang="hu-HU" smtClean="0"/>
              <a:pPr/>
              <a:t>34</a:t>
            </a:fld>
            <a:endParaRPr lang="hu-HU"/>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Csoportba foglalás 23"/>
          <p:cNvGrpSpPr/>
          <p:nvPr/>
        </p:nvGrpSpPr>
        <p:grpSpPr>
          <a:xfrm>
            <a:off x="6098693" y="4321976"/>
            <a:ext cx="357190" cy="714380"/>
            <a:chOff x="6429388" y="3929066"/>
            <a:chExt cx="714380" cy="1428760"/>
          </a:xfrm>
        </p:grpSpPr>
        <p:sp>
          <p:nvSpPr>
            <p:cNvPr id="30" name="Lekerekített téglalap 29"/>
            <p:cNvSpPr/>
            <p:nvPr/>
          </p:nvSpPr>
          <p:spPr bwMode="auto">
            <a:xfrm>
              <a:off x="6429388" y="3929066"/>
              <a:ext cx="714380" cy="1428760"/>
            </a:xfrm>
            <a:prstGeom prst="roundRect">
              <a:avLst/>
            </a:prstGeom>
            <a:solidFill>
              <a:schemeClr val="bg1">
                <a:lumMod val="65000"/>
              </a:schemeClr>
            </a:solidFill>
            <a:ln>
              <a:headEnd type="none" w="med" len="med"/>
              <a:tailEnd type="none" w="med" len="med"/>
            </a:ln>
            <a:effectLst/>
            <a:scene3d>
              <a:camera prst="orthographicFront">
                <a:rot lat="1200000" lon="1200000" rev="0"/>
              </a:camera>
              <a:lightRig rig="harsh" dir="t">
                <a:rot lat="0" lon="0" rev="7200000"/>
              </a:lightRig>
            </a:scene3d>
            <a:sp3d extrusionH="635000"/>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normAutofit/>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a:solidFill>
                  <a:schemeClr val="bg1"/>
                </a:solidFill>
              </a:endParaRPr>
            </a:p>
          </p:txBody>
        </p:sp>
        <p:sp>
          <p:nvSpPr>
            <p:cNvPr id="32" name="Téglalap 31"/>
            <p:cNvSpPr/>
            <p:nvPr/>
          </p:nvSpPr>
          <p:spPr bwMode="auto">
            <a:xfrm>
              <a:off x="6572264" y="4112535"/>
              <a:ext cx="428628" cy="133128"/>
            </a:xfrm>
            <a:prstGeom prst="rect">
              <a:avLst/>
            </a:prstGeom>
            <a:solidFill>
              <a:schemeClr val="tx1">
                <a:lumMod val="65000"/>
                <a:lumOff val="35000"/>
              </a:schemeClr>
            </a:solidFill>
            <a:ln>
              <a:noFill/>
              <a:headEnd type="none" w="med" len="med"/>
              <a:tailEnd type="none" w="med" len="med"/>
            </a:ln>
            <a:scene3d>
              <a:camera prst="orthographicFront">
                <a:rot lat="1200000" lon="1200000" rev="0"/>
              </a:camera>
              <a:lightRig rig="threePt" dir="t"/>
            </a:scene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a:solidFill>
                  <a:schemeClr val="bg1"/>
                </a:solidFill>
              </a:endParaRPr>
            </a:p>
          </p:txBody>
        </p:sp>
        <p:sp>
          <p:nvSpPr>
            <p:cNvPr id="33" name="Téglalap 32"/>
            <p:cNvSpPr/>
            <p:nvPr/>
          </p:nvSpPr>
          <p:spPr bwMode="auto">
            <a:xfrm>
              <a:off x="6572264" y="4312227"/>
              <a:ext cx="428628" cy="133128"/>
            </a:xfrm>
            <a:prstGeom prst="rect">
              <a:avLst/>
            </a:prstGeom>
            <a:solidFill>
              <a:schemeClr val="tx1">
                <a:lumMod val="65000"/>
                <a:lumOff val="35000"/>
              </a:schemeClr>
            </a:solidFill>
            <a:ln>
              <a:noFill/>
              <a:headEnd type="none" w="med" len="med"/>
              <a:tailEnd type="none" w="med" len="med"/>
            </a:ln>
            <a:scene3d>
              <a:camera prst="orthographicFront">
                <a:rot lat="1200000" lon="1200000" rev="0"/>
              </a:camera>
              <a:lightRig rig="threePt" dir="t"/>
            </a:scene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a:solidFill>
                  <a:schemeClr val="bg1"/>
                </a:solidFill>
              </a:endParaRPr>
            </a:p>
          </p:txBody>
        </p:sp>
      </p:grpSp>
      <p:grpSp>
        <p:nvGrpSpPr>
          <p:cNvPr id="4" name="Csoportba foglalás 35"/>
          <p:cNvGrpSpPr/>
          <p:nvPr/>
        </p:nvGrpSpPr>
        <p:grpSpPr>
          <a:xfrm>
            <a:off x="6634478" y="3357562"/>
            <a:ext cx="1969970" cy="2017189"/>
            <a:chOff x="6031054" y="3834164"/>
            <a:chExt cx="1969970" cy="2017189"/>
          </a:xfrm>
        </p:grpSpPr>
        <p:sp>
          <p:nvSpPr>
            <p:cNvPr id="37" name="Lekerekített téglalap 36"/>
            <p:cNvSpPr/>
            <p:nvPr/>
          </p:nvSpPr>
          <p:spPr bwMode="auto">
            <a:xfrm>
              <a:off x="6031054" y="3834164"/>
              <a:ext cx="1928826" cy="1357322"/>
            </a:xfrm>
            <a:prstGeom prst="roundRect">
              <a:avLst/>
            </a:prstGeom>
            <a:solidFill>
              <a:schemeClr val="tx1">
                <a:lumMod val="50000"/>
                <a:lumOff val="50000"/>
              </a:schemeClr>
            </a:solidFill>
            <a:ln>
              <a:headEnd type="none" w="med" len="med"/>
              <a:tailEnd type="none" w="med" len="med"/>
            </a:ln>
            <a:scene3d>
              <a:camera prst="orthographicFront">
                <a:rot lat="1200000" lon="1200000" rev="0"/>
              </a:camera>
              <a:lightRig rig="balanced" dir="t">
                <a:rot lat="0" lon="0" rev="0"/>
              </a:lightRig>
            </a:scene3d>
            <a:sp3d extrusionH="127000" prstMaterial="softEdge">
              <a:bevelT w="184150" h="25400" prst="hardEdge"/>
              <a:extrusionClr>
                <a:schemeClr val="bg1">
                  <a:lumMod val="65000"/>
                </a:schemeClr>
              </a:extrusionClr>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normAutofit/>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a:solidFill>
                  <a:schemeClr val="bg1"/>
                </a:solidFill>
              </a:endParaRPr>
            </a:p>
          </p:txBody>
        </p:sp>
        <p:sp>
          <p:nvSpPr>
            <p:cNvPr id="38" name="Lekerekített téglalap 37"/>
            <p:cNvSpPr/>
            <p:nvPr/>
          </p:nvSpPr>
          <p:spPr bwMode="auto">
            <a:xfrm>
              <a:off x="6181527" y="3979451"/>
              <a:ext cx="1615044" cy="1056904"/>
            </a:xfrm>
            <a:prstGeom prst="roundRect">
              <a:avLst>
                <a:gd name="adj" fmla="val 5981"/>
              </a:avLst>
            </a:prstGeom>
            <a:gradFill flip="none" rotWithShape="1">
              <a:gsLst>
                <a:gs pos="0">
                  <a:srgbClr val="8488C4"/>
                </a:gs>
                <a:gs pos="83000">
                  <a:srgbClr val="C3D1FF"/>
                </a:gs>
              </a:gsLst>
              <a:lin ang="5400000" scaled="1"/>
              <a:tileRect/>
            </a:gradFill>
            <a:ln>
              <a:noFill/>
              <a:headEnd type="none" w="med" len="med"/>
              <a:tailEnd type="none" w="med" len="med"/>
            </a:ln>
            <a:scene3d>
              <a:camera prst="orthographicFront">
                <a:rot lat="1200000" lon="1200000" rev="0"/>
              </a:camera>
              <a:lightRig rig="threePt" dir="t"/>
            </a:scene3d>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normAutofit/>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a:solidFill>
                  <a:schemeClr val="bg1"/>
                </a:solidFill>
              </a:endParaRPr>
            </a:p>
          </p:txBody>
        </p:sp>
        <p:sp>
          <p:nvSpPr>
            <p:cNvPr id="39" name="Téglalap 38"/>
            <p:cNvSpPr/>
            <p:nvPr/>
          </p:nvSpPr>
          <p:spPr bwMode="auto">
            <a:xfrm>
              <a:off x="6181527" y="5191486"/>
              <a:ext cx="1421163" cy="535785"/>
            </a:xfrm>
            <a:prstGeom prst="rect">
              <a:avLst/>
            </a:prstGeom>
            <a:solidFill>
              <a:schemeClr val="bg1">
                <a:lumMod val="65000"/>
              </a:schemeClr>
            </a:solidFill>
            <a:ln>
              <a:headEnd type="none" w="med" len="med"/>
              <a:tailEnd type="none" w="med" len="med"/>
            </a:ln>
            <a:scene3d>
              <a:camera prst="orthographicFront">
                <a:rot lat="18331870" lon="2163153" rev="19320000"/>
              </a:camera>
              <a:lightRig rig="threePt" dir="t">
                <a:rot lat="0" lon="0" rev="1500000"/>
              </a:lightRig>
            </a:scene3d>
            <a:sp3d extrusionH="19050" prstMaterial="plastic">
              <a:bevelT w="50800" h="31750"/>
            </a:sp3d>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normAutofit/>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a:solidFill>
                  <a:schemeClr val="bg1"/>
                </a:solidFill>
              </a:endParaRPr>
            </a:p>
          </p:txBody>
        </p:sp>
        <p:sp>
          <p:nvSpPr>
            <p:cNvPr id="40" name="Ellipszis 39"/>
            <p:cNvSpPr/>
            <p:nvPr/>
          </p:nvSpPr>
          <p:spPr bwMode="auto">
            <a:xfrm>
              <a:off x="7796571" y="5603189"/>
              <a:ext cx="204453" cy="248164"/>
            </a:xfrm>
            <a:prstGeom prst="ellipse">
              <a:avLst/>
            </a:prstGeom>
            <a:solidFill>
              <a:schemeClr val="bg1">
                <a:lumMod val="65000"/>
              </a:schemeClr>
            </a:solidFill>
            <a:ln>
              <a:headEnd type="none" w="med" len="med"/>
              <a:tailEnd type="none" w="med" len="med"/>
            </a:ln>
            <a:scene3d>
              <a:camera prst="orthographicFront">
                <a:rot lat="18600000" lon="1200000" rev="0"/>
              </a:camera>
              <a:lightRig rig="threePt" dir="t">
                <a:rot lat="0" lon="0" rev="2400000"/>
              </a:lightRig>
            </a:scene3d>
            <a:sp3d extrusionH="19050">
              <a:bevelT w="63500" h="25400"/>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a:solidFill>
                  <a:schemeClr val="bg1"/>
                </a:solidFill>
              </a:endParaRPr>
            </a:p>
          </p:txBody>
        </p:sp>
      </p:grpSp>
      <p:cxnSp>
        <p:nvCxnSpPr>
          <p:cNvPr id="59" name="Szögletes összekötő 58"/>
          <p:cNvCxnSpPr>
            <a:endCxn id="56" idx="0"/>
          </p:cNvCxnSpPr>
          <p:nvPr/>
        </p:nvCxnSpPr>
        <p:spPr bwMode="auto">
          <a:xfrm rot="5400000">
            <a:off x="4969728" y="4854081"/>
            <a:ext cx="1268163" cy="989768"/>
          </a:xfrm>
          <a:prstGeom prst="bentConnector3">
            <a:avLst>
              <a:gd name="adj1" fmla="val 929"/>
            </a:avLst>
          </a:prstGeom>
          <a:noFill/>
          <a:ln w="19050" cap="flat" cmpd="sng" algn="ctr">
            <a:solidFill>
              <a:schemeClr val="tx1"/>
            </a:solidFill>
            <a:prstDash val="solid"/>
            <a:round/>
            <a:headEnd type="none" w="med" len="med"/>
            <a:tailEnd type="none" w="med" len="med"/>
          </a:ln>
          <a:effectLst/>
        </p:spPr>
      </p:cxnSp>
      <p:sp>
        <p:nvSpPr>
          <p:cNvPr id="17" name="Téglalap 16"/>
          <p:cNvSpPr/>
          <p:nvPr/>
        </p:nvSpPr>
        <p:spPr bwMode="auto">
          <a:xfrm>
            <a:off x="3999356" y="5036356"/>
            <a:ext cx="428628" cy="15513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a:solidFill>
                <a:schemeClr val="bg1"/>
              </a:solidFill>
            </a:endParaRPr>
          </a:p>
        </p:txBody>
      </p:sp>
      <p:sp>
        <p:nvSpPr>
          <p:cNvPr id="2" name="Cím 1"/>
          <p:cNvSpPr>
            <a:spLocks noGrp="1"/>
          </p:cNvSpPr>
          <p:nvPr>
            <p:ph type="title"/>
          </p:nvPr>
        </p:nvSpPr>
        <p:spPr/>
        <p:txBody>
          <a:bodyPr/>
          <a:lstStyle/>
          <a:p>
            <a:r>
              <a:rPr lang="hu-HU" dirty="0"/>
              <a:t>Távoli hozzáférés lehetőségek (1)</a:t>
            </a:r>
          </a:p>
        </p:txBody>
      </p:sp>
      <p:sp>
        <p:nvSpPr>
          <p:cNvPr id="6" name="Lekerekített téglalap 5"/>
          <p:cNvSpPr/>
          <p:nvPr/>
        </p:nvSpPr>
        <p:spPr bwMode="auto">
          <a:xfrm>
            <a:off x="570332" y="4857760"/>
            <a:ext cx="3286148" cy="1491862"/>
          </a:xfrm>
          <a:prstGeom prst="roundRect">
            <a:avLst/>
          </a:prstGeom>
          <a:solidFill>
            <a:srgbClr val="B83A55"/>
          </a:solidFill>
          <a:ln w="38100">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b" anchorCtr="0" compatLnSpc="1">
            <a:prstTxWarp prst="textNoShape">
              <a:avLst/>
            </a:prstTxWarp>
            <a:normAutofit/>
          </a:bodyPr>
          <a:lstStyle/>
          <a:p>
            <a:pPr marL="0" marR="0" indent="0" algn="ctr" defTabSz="762000" rtl="0" eaLnBrk="0" fontAlgn="base" latinLnBrk="0" hangingPunct="0">
              <a:lnSpc>
                <a:spcPct val="100000"/>
              </a:lnSpc>
              <a:spcBef>
                <a:spcPct val="0"/>
              </a:spcBef>
              <a:spcAft>
                <a:spcPct val="0"/>
              </a:spcAft>
              <a:buClrTx/>
              <a:buSzTx/>
              <a:buFontTx/>
              <a:buNone/>
              <a:tabLst/>
            </a:pPr>
            <a:r>
              <a:rPr lang="hu-HU" sz="2000" b="1" dirty="0">
                <a:solidFill>
                  <a:schemeClr val="bg1"/>
                </a:solidFill>
              </a:rPr>
              <a:t>Hardver</a:t>
            </a:r>
          </a:p>
        </p:txBody>
      </p:sp>
      <p:sp>
        <p:nvSpPr>
          <p:cNvPr id="7" name="Lekerekített téglalap 6"/>
          <p:cNvSpPr/>
          <p:nvPr/>
        </p:nvSpPr>
        <p:spPr bwMode="auto">
          <a:xfrm>
            <a:off x="856084" y="5036355"/>
            <a:ext cx="1071570" cy="357190"/>
          </a:xfrm>
          <a:prstGeom prst="roundRect">
            <a:avLst/>
          </a:prstGeom>
          <a:solidFill>
            <a:srgbClr val="B83A55"/>
          </a:solidFill>
          <a:ln w="38100">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rmAutofit fontScale="850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r>
              <a:rPr lang="hu-HU" sz="2000" b="1" dirty="0">
                <a:solidFill>
                  <a:schemeClr val="bg1"/>
                </a:solidFill>
              </a:rPr>
              <a:t>BIOS</a:t>
            </a:r>
          </a:p>
        </p:txBody>
      </p:sp>
      <p:sp>
        <p:nvSpPr>
          <p:cNvPr id="9" name="Lekerekített téglalap 8"/>
          <p:cNvSpPr/>
          <p:nvPr/>
        </p:nvSpPr>
        <p:spPr bwMode="auto">
          <a:xfrm>
            <a:off x="570332" y="3500438"/>
            <a:ext cx="3286148" cy="1071570"/>
          </a:xfrm>
          <a:prstGeom prst="roundRect">
            <a:avLst/>
          </a:prstGeom>
          <a:solidFill>
            <a:srgbClr val="B83A55"/>
          </a:solidFill>
          <a:ln w="38100">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rmAutofit/>
          </a:bodyPr>
          <a:lstStyle/>
          <a:p>
            <a:pPr marL="0" marR="0" indent="0" algn="ctr" defTabSz="762000" rtl="0" eaLnBrk="0" fontAlgn="base" latinLnBrk="0" hangingPunct="0">
              <a:lnSpc>
                <a:spcPct val="100000"/>
              </a:lnSpc>
              <a:spcBef>
                <a:spcPct val="0"/>
              </a:spcBef>
              <a:spcAft>
                <a:spcPct val="0"/>
              </a:spcAft>
              <a:buClrTx/>
              <a:buSzTx/>
              <a:buFontTx/>
              <a:buNone/>
              <a:tabLst/>
            </a:pPr>
            <a:r>
              <a:rPr lang="hu-HU" sz="2000" b="1" dirty="0">
                <a:solidFill>
                  <a:schemeClr val="bg1"/>
                </a:solidFill>
              </a:rPr>
              <a:t>Operációs </a:t>
            </a:r>
            <a:br>
              <a:rPr lang="hu-HU" sz="2000" b="1" dirty="0">
                <a:solidFill>
                  <a:schemeClr val="bg1"/>
                </a:solidFill>
              </a:rPr>
            </a:br>
            <a:r>
              <a:rPr lang="hu-HU" sz="2000" b="1" dirty="0">
                <a:solidFill>
                  <a:schemeClr val="bg1"/>
                </a:solidFill>
              </a:rPr>
              <a:t>rendszer</a:t>
            </a:r>
          </a:p>
        </p:txBody>
      </p:sp>
      <p:sp>
        <p:nvSpPr>
          <p:cNvPr id="10" name="Lekerekített téglalap 9"/>
          <p:cNvSpPr/>
          <p:nvPr/>
        </p:nvSpPr>
        <p:spPr bwMode="auto">
          <a:xfrm>
            <a:off x="570332" y="2143116"/>
            <a:ext cx="3286148" cy="1071570"/>
          </a:xfrm>
          <a:prstGeom prst="roundRect">
            <a:avLst/>
          </a:prstGeom>
          <a:solidFill>
            <a:srgbClr val="B83A55"/>
          </a:solidFill>
          <a:ln w="38100">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rmAutofit/>
          </a:bodyPr>
          <a:lstStyle/>
          <a:p>
            <a:pPr marL="0" marR="0" indent="0" algn="ctr" defTabSz="762000" rtl="0" eaLnBrk="0" fontAlgn="base" latinLnBrk="0" hangingPunct="0">
              <a:lnSpc>
                <a:spcPct val="100000"/>
              </a:lnSpc>
              <a:spcBef>
                <a:spcPct val="0"/>
              </a:spcBef>
              <a:spcAft>
                <a:spcPct val="0"/>
              </a:spcAft>
              <a:buClrTx/>
              <a:buSzTx/>
              <a:buFontTx/>
              <a:buNone/>
              <a:tabLst/>
            </a:pPr>
            <a:r>
              <a:rPr lang="hu-HU" sz="2000" b="1" dirty="0">
                <a:solidFill>
                  <a:schemeClr val="bg1"/>
                </a:solidFill>
              </a:rPr>
              <a:t>Alkalmazások</a:t>
            </a:r>
          </a:p>
        </p:txBody>
      </p:sp>
      <p:sp>
        <p:nvSpPr>
          <p:cNvPr id="18" name="Lekerekített téglalap 17"/>
          <p:cNvSpPr/>
          <p:nvPr/>
        </p:nvSpPr>
        <p:spPr bwMode="auto">
          <a:xfrm>
            <a:off x="2784910" y="4857760"/>
            <a:ext cx="1214446" cy="535785"/>
          </a:xfrm>
          <a:prstGeom prst="roundRect">
            <a:avLst/>
          </a:prstGeom>
          <a:solidFill>
            <a:srgbClr val="B83A55"/>
          </a:solidFill>
          <a:ln w="38100">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rmAutofit fontScale="700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r>
              <a:rPr lang="hu-HU" sz="2000" b="1" dirty="0">
                <a:solidFill>
                  <a:schemeClr val="bg1"/>
                </a:solidFill>
              </a:rPr>
              <a:t>Billentyűzet,</a:t>
            </a:r>
          </a:p>
          <a:p>
            <a:pPr marL="0" marR="0" indent="0" algn="ctr" defTabSz="762000" rtl="0" eaLnBrk="0" fontAlgn="base" latinLnBrk="0" hangingPunct="0">
              <a:lnSpc>
                <a:spcPct val="100000"/>
              </a:lnSpc>
              <a:spcBef>
                <a:spcPct val="0"/>
              </a:spcBef>
              <a:spcAft>
                <a:spcPct val="0"/>
              </a:spcAft>
              <a:buClrTx/>
              <a:buSzTx/>
              <a:buFontTx/>
              <a:buNone/>
              <a:tabLst/>
            </a:pPr>
            <a:r>
              <a:rPr lang="hu-HU" sz="2000" b="1" dirty="0">
                <a:solidFill>
                  <a:schemeClr val="bg1"/>
                </a:solidFill>
              </a:rPr>
              <a:t>egér, video</a:t>
            </a:r>
          </a:p>
        </p:txBody>
      </p:sp>
      <p:sp>
        <p:nvSpPr>
          <p:cNvPr id="20" name="Szövegdoboz 19"/>
          <p:cNvSpPr txBox="1"/>
          <p:nvPr/>
        </p:nvSpPr>
        <p:spPr>
          <a:xfrm>
            <a:off x="251520" y="836712"/>
            <a:ext cx="6786610" cy="914400"/>
          </a:xfrm>
          <a:prstGeom prst="rect">
            <a:avLst/>
          </a:prstGeom>
          <a:noFill/>
        </p:spPr>
        <p:txBody>
          <a:bodyPr wrap="none" rtlCol="0">
            <a:noAutofit/>
          </a:bodyPr>
          <a:lstStyle/>
          <a:p>
            <a:r>
              <a:rPr lang="hu-HU" sz="2400" dirty="0">
                <a:latin typeface="+mn-lt"/>
              </a:rPr>
              <a:t>Beépített távoli menedzsment hardver</a:t>
            </a:r>
          </a:p>
          <a:p>
            <a:r>
              <a:rPr lang="hu-HU" sz="2400" dirty="0">
                <a:latin typeface="+mn-lt"/>
              </a:rPr>
              <a:t>Távoli elérés Ethernet hálózaton keresztül (IPMI, Intel AMT)</a:t>
            </a:r>
          </a:p>
        </p:txBody>
      </p:sp>
      <p:sp>
        <p:nvSpPr>
          <p:cNvPr id="21" name="Lekerekített téglalap 20"/>
          <p:cNvSpPr/>
          <p:nvPr/>
        </p:nvSpPr>
        <p:spPr bwMode="auto">
          <a:xfrm>
            <a:off x="2784910" y="5393546"/>
            <a:ext cx="1214446" cy="512631"/>
          </a:xfrm>
          <a:prstGeom prst="roundRect">
            <a:avLst/>
          </a:prstGeom>
          <a:solidFill>
            <a:srgbClr val="B83A55"/>
          </a:solidFill>
          <a:ln w="38100">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rmAutofit fontScale="700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r>
              <a:rPr lang="hu-HU" sz="2000" b="1" dirty="0">
                <a:solidFill>
                  <a:schemeClr val="bg1"/>
                </a:solidFill>
              </a:rPr>
              <a:t>Távoli elérés hardver</a:t>
            </a:r>
          </a:p>
        </p:txBody>
      </p:sp>
      <p:cxnSp>
        <p:nvCxnSpPr>
          <p:cNvPr id="35" name="Alak 34"/>
          <p:cNvCxnSpPr>
            <a:stCxn id="34" idx="3"/>
          </p:cNvCxnSpPr>
          <p:nvPr/>
        </p:nvCxnSpPr>
        <p:spPr bwMode="auto">
          <a:xfrm>
            <a:off x="3999356" y="6090204"/>
            <a:ext cx="857256" cy="1588"/>
          </a:xfrm>
          <a:prstGeom prst="bentConnector3">
            <a:avLst>
              <a:gd name="adj1" fmla="val 50000"/>
            </a:avLst>
          </a:prstGeom>
          <a:noFill/>
          <a:ln w="19050" cap="flat" cmpd="sng" algn="ctr">
            <a:solidFill>
              <a:schemeClr val="tx1"/>
            </a:solidFill>
            <a:prstDash val="solid"/>
            <a:round/>
            <a:headEnd type="none" w="med" len="med"/>
            <a:tailEnd type="none" w="med" len="med"/>
          </a:ln>
          <a:effectLst/>
        </p:spPr>
      </p:cxnSp>
      <p:sp>
        <p:nvSpPr>
          <p:cNvPr id="56" name="Lekerekített téglalap 55"/>
          <p:cNvSpPr/>
          <p:nvPr/>
        </p:nvSpPr>
        <p:spPr bwMode="auto">
          <a:xfrm>
            <a:off x="4716016" y="5983047"/>
            <a:ext cx="785818" cy="214314"/>
          </a:xfrm>
          <a:prstGeom prst="roundRect">
            <a:avLst>
              <a:gd name="adj" fmla="val 23334"/>
            </a:avLst>
          </a:prstGeom>
          <a:solidFill>
            <a:schemeClr val="bg1">
              <a:lumMod val="75000"/>
            </a:schemeClr>
          </a:solidFill>
          <a:ln>
            <a:headEnd type="none" w="med" len="med"/>
            <a:tailEnd type="none" w="med" len="med"/>
          </a:ln>
          <a:effectLst/>
          <a:scene3d>
            <a:camera prst="isometricLeftDown">
              <a:rot lat="1195240" lon="2700000" rev="109016"/>
            </a:camera>
            <a:lightRig rig="balanced" dir="t"/>
          </a:scene3d>
          <a:sp3d extrusionH="254000" prstMaterial="dkEdge">
            <a:bevelT w="25400" h="25400"/>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normAutofit fontScale="325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a:solidFill>
                <a:schemeClr val="bg1"/>
              </a:solidFill>
            </a:endParaRPr>
          </a:p>
        </p:txBody>
      </p:sp>
      <p:sp>
        <p:nvSpPr>
          <p:cNvPr id="61" name="Lekerekített téglalap feliratnak 60"/>
          <p:cNvSpPr/>
          <p:nvPr/>
        </p:nvSpPr>
        <p:spPr bwMode="auto">
          <a:xfrm>
            <a:off x="4211960" y="1671927"/>
            <a:ext cx="4824536" cy="2333137"/>
          </a:xfrm>
          <a:prstGeom prst="wedgeRoundRectCallout">
            <a:avLst>
              <a:gd name="adj1" fmla="val -28706"/>
              <a:gd name="adj2" fmla="val 80222"/>
              <a:gd name="adj3" fmla="val 16667"/>
            </a:avLst>
          </a:prstGeom>
          <a:solidFill>
            <a:schemeClr val="accent2"/>
          </a:solidFill>
          <a:ln w="38100">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762000" rtl="0" eaLnBrk="0" fontAlgn="base" latinLnBrk="0" hangingPunct="0">
              <a:lnSpc>
                <a:spcPct val="100000"/>
              </a:lnSpc>
              <a:spcBef>
                <a:spcPct val="0"/>
              </a:spcBef>
              <a:spcAft>
                <a:spcPct val="0"/>
              </a:spcAft>
              <a:buClrTx/>
              <a:buSzTx/>
              <a:buFontTx/>
              <a:buNone/>
              <a:tabLst/>
            </a:pPr>
            <a:r>
              <a:rPr lang="hu-HU" b="1" dirty="0">
                <a:solidFill>
                  <a:schemeClr val="bg1"/>
                </a:solidFill>
              </a:rPr>
              <a:t>Hálózat</a:t>
            </a:r>
          </a:p>
          <a:p>
            <a:pPr marL="0" marR="0" indent="0" algn="l" defTabSz="762000" rtl="0" eaLnBrk="0" fontAlgn="base" latinLnBrk="0" hangingPunct="0">
              <a:lnSpc>
                <a:spcPct val="100000"/>
              </a:lnSpc>
              <a:spcBef>
                <a:spcPct val="0"/>
              </a:spcBef>
              <a:spcAft>
                <a:spcPct val="0"/>
              </a:spcAft>
              <a:buClrTx/>
              <a:buSzTx/>
              <a:buFont typeface="Arial" pitchFamily="34" charset="0"/>
              <a:buChar char="•"/>
              <a:tabLst/>
            </a:pPr>
            <a:r>
              <a:rPr lang="hu-HU" dirty="0">
                <a:solidFill>
                  <a:schemeClr val="bg1"/>
                </a:solidFill>
              </a:rPr>
              <a:t> Távolság: TCP/IP felett akárhova eljuttatható</a:t>
            </a:r>
          </a:p>
          <a:p>
            <a:pPr marL="0" marR="0" indent="0" algn="l" defTabSz="762000" rtl="0" eaLnBrk="0" fontAlgn="base" latinLnBrk="0" hangingPunct="0">
              <a:lnSpc>
                <a:spcPct val="100000"/>
              </a:lnSpc>
              <a:spcBef>
                <a:spcPct val="0"/>
              </a:spcBef>
              <a:spcAft>
                <a:spcPct val="0"/>
              </a:spcAft>
              <a:buClrTx/>
              <a:buSzTx/>
              <a:buFont typeface="Arial" pitchFamily="34" charset="0"/>
              <a:buChar char="•"/>
              <a:tabLst/>
            </a:pPr>
            <a:r>
              <a:rPr lang="hu-HU" dirty="0">
                <a:solidFill>
                  <a:schemeClr val="bg1"/>
                </a:solidFill>
              </a:rPr>
              <a:t> Több gép elérése: külön IP címek</a:t>
            </a:r>
          </a:p>
          <a:p>
            <a:pPr marL="0" marR="0" indent="0" algn="l" defTabSz="762000" rtl="0" eaLnBrk="0" fontAlgn="base" latinLnBrk="0" hangingPunct="0">
              <a:lnSpc>
                <a:spcPct val="100000"/>
              </a:lnSpc>
              <a:spcBef>
                <a:spcPct val="0"/>
              </a:spcBef>
              <a:spcAft>
                <a:spcPct val="0"/>
              </a:spcAft>
              <a:buClrTx/>
              <a:buSzTx/>
              <a:buFont typeface="Arial" pitchFamily="34" charset="0"/>
              <a:buChar char="•"/>
              <a:tabLst/>
            </a:pPr>
            <a:r>
              <a:rPr lang="hu-HU" dirty="0">
                <a:solidFill>
                  <a:schemeClr val="bg1"/>
                </a:solidFill>
              </a:rPr>
              <a:t> Lehet közös az üzemi hálózattal, lehet dedikált menedzsment hálózat</a:t>
            </a:r>
          </a:p>
          <a:p>
            <a:pPr marL="0" marR="0" indent="0" algn="l" defTabSz="762000" rtl="0" eaLnBrk="0" fontAlgn="base" latinLnBrk="0" hangingPunct="0">
              <a:lnSpc>
                <a:spcPct val="100000"/>
              </a:lnSpc>
              <a:spcBef>
                <a:spcPct val="0"/>
              </a:spcBef>
              <a:spcAft>
                <a:spcPct val="0"/>
              </a:spcAft>
              <a:buClrTx/>
              <a:buSzTx/>
              <a:buFont typeface="Arial" pitchFamily="34" charset="0"/>
              <a:buChar char="•"/>
              <a:tabLst/>
            </a:pPr>
            <a:r>
              <a:rPr lang="hu-HU" dirty="0">
                <a:solidFill>
                  <a:schemeClr val="bg1"/>
                </a:solidFill>
              </a:rPr>
              <a:t> Biztonság fontos kérdéssé válik</a:t>
            </a:r>
          </a:p>
          <a:p>
            <a:pPr marL="0" marR="0" indent="0" algn="l" defTabSz="762000" rtl="0" eaLnBrk="0" fontAlgn="base" latinLnBrk="0" hangingPunct="0">
              <a:lnSpc>
                <a:spcPct val="100000"/>
              </a:lnSpc>
              <a:spcBef>
                <a:spcPct val="0"/>
              </a:spcBef>
              <a:spcAft>
                <a:spcPct val="0"/>
              </a:spcAft>
              <a:buClrTx/>
              <a:buSzTx/>
              <a:buFont typeface="Arial" pitchFamily="34" charset="0"/>
              <a:buChar char="•"/>
              <a:tabLst/>
            </a:pPr>
            <a:r>
              <a:rPr lang="hu-HU" dirty="0">
                <a:solidFill>
                  <a:schemeClr val="bg1"/>
                </a:solidFill>
              </a:rPr>
              <a:t> Többnyire csak szöveges felület (BIOS is) </a:t>
            </a:r>
          </a:p>
          <a:p>
            <a:pPr marL="0" marR="0" indent="0" algn="l" defTabSz="762000" rtl="0" eaLnBrk="0" fontAlgn="base" latinLnBrk="0" hangingPunct="0">
              <a:lnSpc>
                <a:spcPct val="100000"/>
              </a:lnSpc>
              <a:spcBef>
                <a:spcPct val="0"/>
              </a:spcBef>
              <a:spcAft>
                <a:spcPct val="0"/>
              </a:spcAft>
              <a:buClrTx/>
              <a:buSzTx/>
              <a:buFont typeface="Arial" pitchFamily="34" charset="0"/>
              <a:buChar char="•"/>
              <a:tabLst/>
            </a:pPr>
            <a:r>
              <a:rPr lang="hu-HU" dirty="0">
                <a:solidFill>
                  <a:schemeClr val="bg1"/>
                </a:solidFill>
              </a:rPr>
              <a:t> Grafikus kép továbbító külön opció</a:t>
            </a:r>
          </a:p>
        </p:txBody>
      </p:sp>
      <p:sp>
        <p:nvSpPr>
          <p:cNvPr id="64" name="Lekerekített téglalap feliratnak 63"/>
          <p:cNvSpPr/>
          <p:nvPr/>
        </p:nvSpPr>
        <p:spPr bwMode="auto">
          <a:xfrm>
            <a:off x="6917423" y="5422305"/>
            <a:ext cx="1490338" cy="694651"/>
          </a:xfrm>
          <a:prstGeom prst="wedgeRoundRectCallout">
            <a:avLst>
              <a:gd name="adj1" fmla="val -82562"/>
              <a:gd name="adj2" fmla="val -111879"/>
              <a:gd name="adj3" fmla="val 16667"/>
            </a:avLst>
          </a:prstGeom>
          <a:solidFill>
            <a:srgbClr val="B83A55"/>
          </a:solidFill>
          <a:ln w="38100">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rmAutofit fontScale="775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r>
              <a:rPr lang="hu-HU" sz="2000" b="1" dirty="0">
                <a:solidFill>
                  <a:schemeClr val="bg1"/>
                </a:solidFill>
              </a:rPr>
              <a:t>Dedikált kliensprogram</a:t>
            </a:r>
          </a:p>
        </p:txBody>
      </p:sp>
      <p:sp>
        <p:nvSpPr>
          <p:cNvPr id="34" name="Lekerekített téglalap 33"/>
          <p:cNvSpPr/>
          <p:nvPr/>
        </p:nvSpPr>
        <p:spPr bwMode="auto">
          <a:xfrm>
            <a:off x="2784910" y="5830785"/>
            <a:ext cx="1214446" cy="518838"/>
          </a:xfrm>
          <a:prstGeom prst="roundRect">
            <a:avLst/>
          </a:prstGeom>
          <a:solidFill>
            <a:srgbClr val="B83A55"/>
          </a:solidFill>
          <a:ln w="38100">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rmAutofit fontScale="700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r>
              <a:rPr lang="hu-HU" sz="2000" b="1" dirty="0">
                <a:solidFill>
                  <a:schemeClr val="bg1"/>
                </a:solidFill>
              </a:rPr>
              <a:t>Hálózati interfész</a:t>
            </a:r>
          </a:p>
        </p:txBody>
      </p:sp>
      <p:cxnSp>
        <p:nvCxnSpPr>
          <p:cNvPr id="46" name="Egyenes összekötő 45"/>
          <p:cNvCxnSpPr/>
          <p:nvPr/>
        </p:nvCxnSpPr>
        <p:spPr bwMode="auto">
          <a:xfrm rot="5400000">
            <a:off x="4957189" y="6349097"/>
            <a:ext cx="303473" cy="1588"/>
          </a:xfrm>
          <a:prstGeom prst="line">
            <a:avLst/>
          </a:prstGeom>
          <a:noFill/>
          <a:ln w="19050" cap="flat" cmpd="sng" algn="ctr">
            <a:solidFill>
              <a:schemeClr val="tx1"/>
            </a:solidFill>
            <a:prstDash val="solid"/>
            <a:round/>
            <a:headEnd type="none" w="med" len="med"/>
            <a:tailEnd type="none" w="med" len="med"/>
          </a:ln>
          <a:effectLst/>
        </p:spPr>
      </p:cxnSp>
      <p:sp>
        <p:nvSpPr>
          <p:cNvPr id="27" name="Dia számának helye 26"/>
          <p:cNvSpPr>
            <a:spLocks noGrp="1"/>
          </p:cNvSpPr>
          <p:nvPr>
            <p:ph type="sldNum" sz="quarter" idx="5"/>
          </p:nvPr>
        </p:nvSpPr>
        <p:spPr>
          <a:xfrm>
            <a:off x="3214678" y="6500834"/>
            <a:ext cx="2971800" cy="357166"/>
          </a:xfrm>
          <a:prstGeom prst="rect">
            <a:avLst/>
          </a:prstGeom>
        </p:spPr>
        <p:txBody>
          <a:bodyPr vert="horz" lIns="91440" tIns="45720" rIns="91440" bIns="45720" rtlCol="0" anchor="ctr"/>
          <a:lstStyle>
            <a:defPPr>
              <a:defRPr lang="hu-HU"/>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86C690-4F62-4AFC-8745-06DC9BF07935}" type="slidenum">
              <a:rPr lang="hu-HU" smtClean="0"/>
              <a:pPr/>
              <a:t>35</a:t>
            </a:fld>
            <a:endParaRPr lang="hu-H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Csoportba foglalás 23"/>
          <p:cNvGrpSpPr/>
          <p:nvPr/>
        </p:nvGrpSpPr>
        <p:grpSpPr>
          <a:xfrm>
            <a:off x="6393669" y="4321976"/>
            <a:ext cx="357190" cy="714380"/>
            <a:chOff x="6429388" y="3929066"/>
            <a:chExt cx="714380" cy="1428760"/>
          </a:xfrm>
        </p:grpSpPr>
        <p:sp>
          <p:nvSpPr>
            <p:cNvPr id="40" name="Lekerekített téglalap 39"/>
            <p:cNvSpPr/>
            <p:nvPr/>
          </p:nvSpPr>
          <p:spPr bwMode="auto">
            <a:xfrm>
              <a:off x="6429388" y="3929066"/>
              <a:ext cx="714380" cy="1428760"/>
            </a:xfrm>
            <a:prstGeom prst="roundRect">
              <a:avLst/>
            </a:prstGeom>
            <a:solidFill>
              <a:schemeClr val="bg1">
                <a:lumMod val="65000"/>
              </a:schemeClr>
            </a:solidFill>
            <a:ln>
              <a:headEnd type="none" w="med" len="med"/>
              <a:tailEnd type="none" w="med" len="med"/>
            </a:ln>
            <a:effectLst/>
            <a:scene3d>
              <a:camera prst="orthographicFront">
                <a:rot lat="1200000" lon="1200000" rev="0"/>
              </a:camera>
              <a:lightRig rig="harsh" dir="t">
                <a:rot lat="0" lon="0" rev="7200000"/>
              </a:lightRig>
            </a:scene3d>
            <a:sp3d extrusionH="635000"/>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normAutofit/>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a:solidFill>
                  <a:schemeClr val="bg1"/>
                </a:solidFill>
              </a:endParaRPr>
            </a:p>
          </p:txBody>
        </p:sp>
        <p:sp>
          <p:nvSpPr>
            <p:cNvPr id="41" name="Téglalap 40"/>
            <p:cNvSpPr/>
            <p:nvPr/>
          </p:nvSpPr>
          <p:spPr bwMode="auto">
            <a:xfrm>
              <a:off x="6572264" y="4112535"/>
              <a:ext cx="428628" cy="133128"/>
            </a:xfrm>
            <a:prstGeom prst="rect">
              <a:avLst/>
            </a:prstGeom>
            <a:solidFill>
              <a:schemeClr val="tx1">
                <a:lumMod val="65000"/>
                <a:lumOff val="35000"/>
              </a:schemeClr>
            </a:solidFill>
            <a:ln>
              <a:noFill/>
              <a:headEnd type="none" w="med" len="med"/>
              <a:tailEnd type="none" w="med" len="med"/>
            </a:ln>
            <a:scene3d>
              <a:camera prst="orthographicFront">
                <a:rot lat="1200000" lon="1200000" rev="0"/>
              </a:camera>
              <a:lightRig rig="threePt" dir="t"/>
            </a:scene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a:solidFill>
                  <a:schemeClr val="bg1"/>
                </a:solidFill>
              </a:endParaRPr>
            </a:p>
          </p:txBody>
        </p:sp>
        <p:sp>
          <p:nvSpPr>
            <p:cNvPr id="42" name="Téglalap 41"/>
            <p:cNvSpPr/>
            <p:nvPr/>
          </p:nvSpPr>
          <p:spPr bwMode="auto">
            <a:xfrm>
              <a:off x="6572264" y="4312227"/>
              <a:ext cx="428628" cy="133128"/>
            </a:xfrm>
            <a:prstGeom prst="rect">
              <a:avLst/>
            </a:prstGeom>
            <a:solidFill>
              <a:schemeClr val="tx1">
                <a:lumMod val="65000"/>
                <a:lumOff val="35000"/>
              </a:schemeClr>
            </a:solidFill>
            <a:ln>
              <a:noFill/>
              <a:headEnd type="none" w="med" len="med"/>
              <a:tailEnd type="none" w="med" len="med"/>
            </a:ln>
            <a:scene3d>
              <a:camera prst="orthographicFront">
                <a:rot lat="1200000" lon="1200000" rev="0"/>
              </a:camera>
              <a:lightRig rig="threePt" dir="t"/>
            </a:scene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a:solidFill>
                  <a:schemeClr val="bg1"/>
                </a:solidFill>
              </a:endParaRPr>
            </a:p>
          </p:txBody>
        </p:sp>
      </p:grpSp>
      <p:grpSp>
        <p:nvGrpSpPr>
          <p:cNvPr id="4" name="Csoportba foglalás 42"/>
          <p:cNvGrpSpPr/>
          <p:nvPr/>
        </p:nvGrpSpPr>
        <p:grpSpPr>
          <a:xfrm>
            <a:off x="6929454" y="3357562"/>
            <a:ext cx="1969970" cy="2017189"/>
            <a:chOff x="6031054" y="3834164"/>
            <a:chExt cx="1969970" cy="2017189"/>
          </a:xfrm>
        </p:grpSpPr>
        <p:sp>
          <p:nvSpPr>
            <p:cNvPr id="44" name="Lekerekített téglalap 43"/>
            <p:cNvSpPr/>
            <p:nvPr/>
          </p:nvSpPr>
          <p:spPr bwMode="auto">
            <a:xfrm>
              <a:off x="6031054" y="3834164"/>
              <a:ext cx="1928826" cy="1357322"/>
            </a:xfrm>
            <a:prstGeom prst="roundRect">
              <a:avLst/>
            </a:prstGeom>
            <a:solidFill>
              <a:schemeClr val="tx1">
                <a:lumMod val="50000"/>
                <a:lumOff val="50000"/>
              </a:schemeClr>
            </a:solidFill>
            <a:ln>
              <a:headEnd type="none" w="med" len="med"/>
              <a:tailEnd type="none" w="med" len="med"/>
            </a:ln>
            <a:scene3d>
              <a:camera prst="orthographicFront">
                <a:rot lat="1200000" lon="1200000" rev="0"/>
              </a:camera>
              <a:lightRig rig="balanced" dir="t">
                <a:rot lat="0" lon="0" rev="0"/>
              </a:lightRig>
            </a:scene3d>
            <a:sp3d extrusionH="127000" prstMaterial="softEdge">
              <a:bevelT w="184150" h="25400" prst="hardEdge"/>
              <a:extrusionClr>
                <a:schemeClr val="bg1">
                  <a:lumMod val="65000"/>
                </a:schemeClr>
              </a:extrusionClr>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normAutofit/>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a:solidFill>
                  <a:schemeClr val="bg1"/>
                </a:solidFill>
              </a:endParaRPr>
            </a:p>
          </p:txBody>
        </p:sp>
        <p:sp>
          <p:nvSpPr>
            <p:cNvPr id="48" name="Lekerekített téglalap 47"/>
            <p:cNvSpPr/>
            <p:nvPr/>
          </p:nvSpPr>
          <p:spPr bwMode="auto">
            <a:xfrm>
              <a:off x="6181527" y="3979451"/>
              <a:ext cx="1615044" cy="1056904"/>
            </a:xfrm>
            <a:prstGeom prst="roundRect">
              <a:avLst>
                <a:gd name="adj" fmla="val 5981"/>
              </a:avLst>
            </a:prstGeom>
            <a:gradFill flip="none" rotWithShape="1">
              <a:gsLst>
                <a:gs pos="0">
                  <a:srgbClr val="8488C4"/>
                </a:gs>
                <a:gs pos="83000">
                  <a:srgbClr val="C3D1FF"/>
                </a:gs>
              </a:gsLst>
              <a:lin ang="5400000" scaled="1"/>
              <a:tileRect/>
            </a:gradFill>
            <a:ln>
              <a:noFill/>
              <a:headEnd type="none" w="med" len="med"/>
              <a:tailEnd type="none" w="med" len="med"/>
            </a:ln>
            <a:scene3d>
              <a:camera prst="orthographicFront">
                <a:rot lat="1200000" lon="1200000" rev="0"/>
              </a:camera>
              <a:lightRig rig="threePt" dir="t"/>
            </a:scene3d>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normAutofit/>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a:solidFill>
                  <a:schemeClr val="bg1"/>
                </a:solidFill>
              </a:endParaRPr>
            </a:p>
          </p:txBody>
        </p:sp>
        <p:sp>
          <p:nvSpPr>
            <p:cNvPr id="49" name="Téglalap 48"/>
            <p:cNvSpPr/>
            <p:nvPr/>
          </p:nvSpPr>
          <p:spPr bwMode="auto">
            <a:xfrm>
              <a:off x="6181527" y="5191486"/>
              <a:ext cx="1421163" cy="535785"/>
            </a:xfrm>
            <a:prstGeom prst="rect">
              <a:avLst/>
            </a:prstGeom>
            <a:solidFill>
              <a:schemeClr val="bg1">
                <a:lumMod val="65000"/>
              </a:schemeClr>
            </a:solidFill>
            <a:ln>
              <a:headEnd type="none" w="med" len="med"/>
              <a:tailEnd type="none" w="med" len="med"/>
            </a:ln>
            <a:scene3d>
              <a:camera prst="orthographicFront">
                <a:rot lat="18331870" lon="2163153" rev="19320000"/>
              </a:camera>
              <a:lightRig rig="threePt" dir="t">
                <a:rot lat="0" lon="0" rev="1500000"/>
              </a:lightRig>
            </a:scene3d>
            <a:sp3d extrusionH="19050" prstMaterial="plastic">
              <a:bevelT w="50800" h="31750"/>
            </a:sp3d>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normAutofit/>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a:solidFill>
                  <a:schemeClr val="bg1"/>
                </a:solidFill>
              </a:endParaRPr>
            </a:p>
          </p:txBody>
        </p:sp>
        <p:sp>
          <p:nvSpPr>
            <p:cNvPr id="50" name="Ellipszis 49"/>
            <p:cNvSpPr/>
            <p:nvPr/>
          </p:nvSpPr>
          <p:spPr bwMode="auto">
            <a:xfrm>
              <a:off x="7796571" y="5603189"/>
              <a:ext cx="204453" cy="248164"/>
            </a:xfrm>
            <a:prstGeom prst="ellipse">
              <a:avLst/>
            </a:prstGeom>
            <a:solidFill>
              <a:schemeClr val="bg1">
                <a:lumMod val="65000"/>
              </a:schemeClr>
            </a:solidFill>
            <a:ln>
              <a:headEnd type="none" w="med" len="med"/>
              <a:tailEnd type="none" w="med" len="med"/>
            </a:ln>
            <a:scene3d>
              <a:camera prst="orthographicFront">
                <a:rot lat="18600000" lon="1200000" rev="0"/>
              </a:camera>
              <a:lightRig rig="threePt" dir="t">
                <a:rot lat="0" lon="0" rev="2400000"/>
              </a:lightRig>
            </a:scene3d>
            <a:sp3d extrusionH="19050">
              <a:bevelT w="63500" h="25400"/>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a:solidFill>
                  <a:schemeClr val="bg1"/>
                </a:solidFill>
              </a:endParaRPr>
            </a:p>
          </p:txBody>
        </p:sp>
      </p:grpSp>
      <p:sp>
        <p:nvSpPr>
          <p:cNvPr id="30" name="Lekerekített téglalap 29"/>
          <p:cNvSpPr/>
          <p:nvPr/>
        </p:nvSpPr>
        <p:spPr bwMode="auto">
          <a:xfrm>
            <a:off x="1357290" y="4857760"/>
            <a:ext cx="3286148" cy="1071570"/>
          </a:xfrm>
          <a:prstGeom prst="roundRect">
            <a:avLst/>
          </a:prstGeom>
          <a:solidFill>
            <a:srgbClr val="B83A55"/>
          </a:solidFill>
          <a:ln w="38100">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b" anchorCtr="0" compatLnSpc="1">
            <a:prstTxWarp prst="textNoShape">
              <a:avLst/>
            </a:prstTxWarp>
            <a:normAutofit/>
          </a:bodyPr>
          <a:lstStyle/>
          <a:p>
            <a:pPr marL="0" marR="0" indent="0" algn="l" defTabSz="762000" rtl="0" eaLnBrk="0" fontAlgn="base" latinLnBrk="0" hangingPunct="0">
              <a:lnSpc>
                <a:spcPct val="100000"/>
              </a:lnSpc>
              <a:spcBef>
                <a:spcPct val="0"/>
              </a:spcBef>
              <a:spcAft>
                <a:spcPct val="0"/>
              </a:spcAft>
              <a:buClrTx/>
              <a:buSzTx/>
              <a:buFontTx/>
              <a:buNone/>
              <a:tabLst/>
            </a:pPr>
            <a:r>
              <a:rPr lang="hu-HU" sz="2000" b="1" dirty="0">
                <a:solidFill>
                  <a:schemeClr val="bg1"/>
                </a:solidFill>
              </a:rPr>
              <a:t>Hardver</a:t>
            </a:r>
          </a:p>
        </p:txBody>
      </p:sp>
      <p:cxnSp>
        <p:nvCxnSpPr>
          <p:cNvPr id="59" name="Szögletes összekötő 58"/>
          <p:cNvCxnSpPr>
            <a:stCxn id="27" idx="1"/>
            <a:endCxn id="56" idx="0"/>
          </p:cNvCxnSpPr>
          <p:nvPr/>
        </p:nvCxnSpPr>
        <p:spPr bwMode="auto">
          <a:xfrm rot="10800000" flipV="1">
            <a:off x="5817603" y="4679166"/>
            <a:ext cx="576066" cy="387818"/>
          </a:xfrm>
          <a:prstGeom prst="bentConnector2">
            <a:avLst/>
          </a:prstGeom>
          <a:noFill/>
          <a:ln w="19050" cap="flat" cmpd="sng" algn="ctr">
            <a:solidFill>
              <a:schemeClr val="tx1"/>
            </a:solidFill>
            <a:prstDash val="solid"/>
            <a:round/>
            <a:headEnd type="none" w="med" len="med"/>
            <a:tailEnd type="none" w="med" len="med"/>
          </a:ln>
          <a:effectLst/>
        </p:spPr>
      </p:cxnSp>
      <p:sp>
        <p:nvSpPr>
          <p:cNvPr id="17" name="Téglalap 16"/>
          <p:cNvSpPr/>
          <p:nvPr/>
        </p:nvSpPr>
        <p:spPr bwMode="auto">
          <a:xfrm>
            <a:off x="4643438" y="5604991"/>
            <a:ext cx="428628" cy="15513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a:solidFill>
                <a:schemeClr val="bg1"/>
              </a:solidFill>
            </a:endParaRPr>
          </a:p>
        </p:txBody>
      </p:sp>
      <p:sp>
        <p:nvSpPr>
          <p:cNvPr id="2" name="Cím 1"/>
          <p:cNvSpPr>
            <a:spLocks noGrp="1"/>
          </p:cNvSpPr>
          <p:nvPr>
            <p:ph type="title"/>
          </p:nvPr>
        </p:nvSpPr>
        <p:spPr/>
        <p:txBody>
          <a:bodyPr/>
          <a:lstStyle/>
          <a:p>
            <a:r>
              <a:rPr lang="hu-HU" dirty="0"/>
              <a:t>Távoli hozzáférés lehetőségek (2)</a:t>
            </a:r>
          </a:p>
        </p:txBody>
      </p:sp>
      <p:sp>
        <p:nvSpPr>
          <p:cNvPr id="9" name="Lekerekített téglalap 8"/>
          <p:cNvSpPr/>
          <p:nvPr/>
        </p:nvSpPr>
        <p:spPr bwMode="auto">
          <a:xfrm>
            <a:off x="1357290" y="2714620"/>
            <a:ext cx="3286148" cy="508095"/>
          </a:xfrm>
          <a:prstGeom prst="roundRect">
            <a:avLst/>
          </a:prstGeom>
          <a:solidFill>
            <a:srgbClr val="B83A55"/>
          </a:solidFill>
          <a:ln w="38100">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rmAutofit/>
          </a:bodyPr>
          <a:lstStyle/>
          <a:p>
            <a:pPr marL="0" marR="0" indent="0" algn="ctr" defTabSz="762000" rtl="0" eaLnBrk="0" fontAlgn="base" latinLnBrk="0" hangingPunct="0">
              <a:lnSpc>
                <a:spcPct val="100000"/>
              </a:lnSpc>
              <a:spcBef>
                <a:spcPct val="0"/>
              </a:spcBef>
              <a:spcAft>
                <a:spcPct val="0"/>
              </a:spcAft>
              <a:buClrTx/>
              <a:buSzTx/>
              <a:buFontTx/>
              <a:buNone/>
              <a:tabLst/>
            </a:pPr>
            <a:r>
              <a:rPr lang="hu-HU" sz="2000" b="1" dirty="0">
                <a:solidFill>
                  <a:schemeClr val="bg1"/>
                </a:solidFill>
              </a:rPr>
              <a:t>Operációs rendszer</a:t>
            </a:r>
          </a:p>
        </p:txBody>
      </p:sp>
      <p:sp>
        <p:nvSpPr>
          <p:cNvPr id="10" name="Lekerekített téglalap 9"/>
          <p:cNvSpPr/>
          <p:nvPr/>
        </p:nvSpPr>
        <p:spPr bwMode="auto">
          <a:xfrm>
            <a:off x="1357290" y="1960715"/>
            <a:ext cx="3286148" cy="571504"/>
          </a:xfrm>
          <a:prstGeom prst="roundRect">
            <a:avLst/>
          </a:prstGeom>
          <a:solidFill>
            <a:srgbClr val="B83A55"/>
          </a:solidFill>
          <a:ln w="38100">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rmAutofit/>
          </a:bodyPr>
          <a:lstStyle/>
          <a:p>
            <a:pPr marL="0" marR="0" indent="0" algn="ctr" defTabSz="762000" rtl="0" eaLnBrk="0" fontAlgn="base" latinLnBrk="0" hangingPunct="0">
              <a:lnSpc>
                <a:spcPct val="100000"/>
              </a:lnSpc>
              <a:spcBef>
                <a:spcPct val="0"/>
              </a:spcBef>
              <a:spcAft>
                <a:spcPct val="0"/>
              </a:spcAft>
              <a:buClrTx/>
              <a:buSzTx/>
              <a:buFontTx/>
              <a:buNone/>
              <a:tabLst/>
            </a:pPr>
            <a:r>
              <a:rPr lang="hu-HU" sz="2000" b="1" dirty="0">
                <a:solidFill>
                  <a:schemeClr val="bg1"/>
                </a:solidFill>
              </a:rPr>
              <a:t>Alkalmazások</a:t>
            </a:r>
          </a:p>
        </p:txBody>
      </p:sp>
      <p:sp>
        <p:nvSpPr>
          <p:cNvPr id="18" name="Lekerekített téglalap 17"/>
          <p:cNvSpPr/>
          <p:nvPr/>
        </p:nvSpPr>
        <p:spPr bwMode="auto">
          <a:xfrm>
            <a:off x="3428992" y="5393545"/>
            <a:ext cx="1214446" cy="535785"/>
          </a:xfrm>
          <a:prstGeom prst="roundRect">
            <a:avLst/>
          </a:prstGeom>
          <a:solidFill>
            <a:srgbClr val="B83A55"/>
          </a:solidFill>
          <a:ln w="38100">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rmAutofit fontScale="700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r>
              <a:rPr lang="hu-HU" sz="2000" b="1" dirty="0">
                <a:solidFill>
                  <a:schemeClr val="bg1"/>
                </a:solidFill>
              </a:rPr>
              <a:t>Billentyűzet,</a:t>
            </a:r>
          </a:p>
          <a:p>
            <a:pPr marL="0" marR="0" indent="0" algn="ctr" defTabSz="762000" rtl="0" eaLnBrk="0" fontAlgn="base" latinLnBrk="0" hangingPunct="0">
              <a:lnSpc>
                <a:spcPct val="100000"/>
              </a:lnSpc>
              <a:spcBef>
                <a:spcPct val="0"/>
              </a:spcBef>
              <a:spcAft>
                <a:spcPct val="0"/>
              </a:spcAft>
              <a:buClrTx/>
              <a:buSzTx/>
              <a:buFontTx/>
              <a:buNone/>
              <a:tabLst/>
            </a:pPr>
            <a:r>
              <a:rPr lang="hu-HU" sz="2000" b="1" dirty="0">
                <a:solidFill>
                  <a:schemeClr val="bg1"/>
                </a:solidFill>
              </a:rPr>
              <a:t>egér, video</a:t>
            </a:r>
          </a:p>
        </p:txBody>
      </p:sp>
      <p:sp>
        <p:nvSpPr>
          <p:cNvPr id="20" name="Szövegdoboz 19"/>
          <p:cNvSpPr txBox="1"/>
          <p:nvPr/>
        </p:nvSpPr>
        <p:spPr>
          <a:xfrm>
            <a:off x="395536" y="1014402"/>
            <a:ext cx="6786610" cy="914400"/>
          </a:xfrm>
          <a:prstGeom prst="rect">
            <a:avLst/>
          </a:prstGeom>
          <a:noFill/>
        </p:spPr>
        <p:txBody>
          <a:bodyPr wrap="none" rtlCol="0">
            <a:noAutofit/>
          </a:bodyPr>
          <a:lstStyle/>
          <a:p>
            <a:r>
              <a:rPr lang="hu-HU" sz="2400" dirty="0">
                <a:latin typeface="+mn-lt"/>
              </a:rPr>
              <a:t>Virtuális gép virtuális konzolja</a:t>
            </a:r>
          </a:p>
        </p:txBody>
      </p:sp>
      <p:cxnSp>
        <p:nvCxnSpPr>
          <p:cNvPr id="35" name="Alak 34"/>
          <p:cNvCxnSpPr>
            <a:stCxn id="34" idx="3"/>
          </p:cNvCxnSpPr>
          <p:nvPr/>
        </p:nvCxnSpPr>
        <p:spPr bwMode="auto">
          <a:xfrm>
            <a:off x="4643438" y="5134126"/>
            <a:ext cx="1172577" cy="1588"/>
          </a:xfrm>
          <a:prstGeom prst="bentConnector3">
            <a:avLst>
              <a:gd name="adj1" fmla="val 50000"/>
            </a:avLst>
          </a:prstGeom>
          <a:noFill/>
          <a:ln w="19050" cap="flat" cmpd="sng" algn="ctr">
            <a:solidFill>
              <a:schemeClr val="tx1"/>
            </a:solidFill>
            <a:prstDash val="solid"/>
            <a:round/>
            <a:headEnd type="none" w="med" len="med"/>
            <a:tailEnd type="none" w="med" len="med"/>
          </a:ln>
          <a:effectLst/>
        </p:spPr>
      </p:cxnSp>
      <p:sp>
        <p:nvSpPr>
          <p:cNvPr id="56" name="Lekerekített téglalap 55"/>
          <p:cNvSpPr/>
          <p:nvPr/>
        </p:nvSpPr>
        <p:spPr bwMode="auto">
          <a:xfrm>
            <a:off x="5424694" y="5066984"/>
            <a:ext cx="785818" cy="214314"/>
          </a:xfrm>
          <a:prstGeom prst="roundRect">
            <a:avLst>
              <a:gd name="adj" fmla="val 23334"/>
            </a:avLst>
          </a:prstGeom>
          <a:solidFill>
            <a:schemeClr val="bg1">
              <a:lumMod val="75000"/>
            </a:schemeClr>
          </a:solidFill>
          <a:ln>
            <a:headEnd type="none" w="med" len="med"/>
            <a:tailEnd type="none" w="med" len="med"/>
          </a:ln>
          <a:effectLst/>
          <a:scene3d>
            <a:camera prst="isometricLeftDown">
              <a:rot lat="1195240" lon="2700000" rev="109016"/>
            </a:camera>
            <a:lightRig rig="balanced" dir="t"/>
          </a:scene3d>
          <a:sp3d extrusionH="254000" prstMaterial="dkEdge">
            <a:bevelT w="25400" h="25400"/>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normAutofit fontScale="325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a:solidFill>
                <a:schemeClr val="bg1"/>
              </a:solidFill>
            </a:endParaRPr>
          </a:p>
        </p:txBody>
      </p:sp>
      <p:sp>
        <p:nvSpPr>
          <p:cNvPr id="61" name="Lekerekített téglalap feliratnak 60"/>
          <p:cNvSpPr/>
          <p:nvPr/>
        </p:nvSpPr>
        <p:spPr bwMode="auto">
          <a:xfrm>
            <a:off x="5036232" y="980728"/>
            <a:ext cx="4005102" cy="2739773"/>
          </a:xfrm>
          <a:prstGeom prst="wedgeRoundRectCallout">
            <a:avLst>
              <a:gd name="adj1" fmla="val -58617"/>
              <a:gd name="adj2" fmla="val 71028"/>
              <a:gd name="adj3" fmla="val 16667"/>
            </a:avLst>
          </a:prstGeom>
          <a:solidFill>
            <a:schemeClr val="accent2"/>
          </a:solidFill>
          <a:ln w="38100">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762000" rtl="0" eaLnBrk="0" fontAlgn="base" latinLnBrk="0" hangingPunct="0">
              <a:lnSpc>
                <a:spcPct val="100000"/>
              </a:lnSpc>
              <a:spcBef>
                <a:spcPct val="0"/>
              </a:spcBef>
              <a:spcAft>
                <a:spcPct val="0"/>
              </a:spcAft>
              <a:buClrTx/>
              <a:buSzTx/>
              <a:buFontTx/>
              <a:buNone/>
              <a:tabLst/>
            </a:pPr>
            <a:r>
              <a:rPr lang="hu-HU" sz="2000" b="1" dirty="0">
                <a:solidFill>
                  <a:schemeClr val="bg1"/>
                </a:solidFill>
              </a:rPr>
              <a:t>Hálózat</a:t>
            </a:r>
          </a:p>
          <a:p>
            <a:pPr marL="0" marR="0" indent="0" algn="l" defTabSz="762000" rtl="0" eaLnBrk="0" fontAlgn="base" latinLnBrk="0" hangingPunct="0">
              <a:lnSpc>
                <a:spcPct val="100000"/>
              </a:lnSpc>
              <a:spcBef>
                <a:spcPct val="0"/>
              </a:spcBef>
              <a:spcAft>
                <a:spcPct val="0"/>
              </a:spcAft>
              <a:buClrTx/>
              <a:buSzTx/>
              <a:buFont typeface="Arial" pitchFamily="34" charset="0"/>
              <a:buChar char="•"/>
              <a:tabLst/>
            </a:pPr>
            <a:r>
              <a:rPr lang="hu-HU" sz="2000" dirty="0">
                <a:solidFill>
                  <a:schemeClr val="bg1"/>
                </a:solidFill>
              </a:rPr>
              <a:t> Előnyei, hátrányai lásd előbb</a:t>
            </a:r>
          </a:p>
          <a:p>
            <a:pPr marL="0" marR="0" indent="0" algn="l" defTabSz="762000" rtl="0" eaLnBrk="0" fontAlgn="base" latinLnBrk="0" hangingPunct="0">
              <a:lnSpc>
                <a:spcPct val="100000"/>
              </a:lnSpc>
              <a:spcBef>
                <a:spcPct val="0"/>
              </a:spcBef>
              <a:spcAft>
                <a:spcPct val="0"/>
              </a:spcAft>
              <a:buClrTx/>
              <a:buSzTx/>
              <a:buFont typeface="Arial" pitchFamily="34" charset="0"/>
              <a:buChar char="•"/>
              <a:tabLst/>
            </a:pPr>
            <a:r>
              <a:rPr lang="hu-HU" sz="2000" b="1" dirty="0">
                <a:solidFill>
                  <a:schemeClr val="bg1"/>
                </a:solidFill>
              </a:rPr>
              <a:t> </a:t>
            </a:r>
            <a:r>
              <a:rPr lang="hu-HU" sz="2000" dirty="0">
                <a:solidFill>
                  <a:schemeClr val="bg1"/>
                </a:solidFill>
              </a:rPr>
              <a:t>Virtuális géphez teljes hozzáférés (BIOS, szöveges, grafikus)</a:t>
            </a:r>
          </a:p>
          <a:p>
            <a:pPr marL="0" marR="0" indent="0" algn="l" defTabSz="762000" rtl="0" eaLnBrk="0" fontAlgn="base" latinLnBrk="0" hangingPunct="0">
              <a:lnSpc>
                <a:spcPct val="100000"/>
              </a:lnSpc>
              <a:spcBef>
                <a:spcPct val="0"/>
              </a:spcBef>
              <a:spcAft>
                <a:spcPct val="0"/>
              </a:spcAft>
              <a:buClrTx/>
              <a:buSzTx/>
              <a:buFont typeface="Arial" pitchFamily="34" charset="0"/>
              <a:buChar char="•"/>
              <a:tabLst/>
            </a:pPr>
            <a:r>
              <a:rPr lang="hu-HU" sz="2000" b="1" dirty="0">
                <a:solidFill>
                  <a:schemeClr val="bg1"/>
                </a:solidFill>
              </a:rPr>
              <a:t> Működő és konfigurált hálózatot csak a </a:t>
            </a:r>
            <a:r>
              <a:rPr lang="hu-HU" sz="2000" b="1" dirty="0" err="1">
                <a:solidFill>
                  <a:schemeClr val="bg1"/>
                </a:solidFill>
              </a:rPr>
              <a:t>virtualizációs</a:t>
            </a:r>
            <a:r>
              <a:rPr lang="hu-HU" sz="2000" b="1" dirty="0">
                <a:solidFill>
                  <a:schemeClr val="bg1"/>
                </a:solidFill>
              </a:rPr>
              <a:t> keretrendszer szintjén igényel, a vendég OS szintjén nem</a:t>
            </a:r>
          </a:p>
        </p:txBody>
      </p:sp>
      <p:sp>
        <p:nvSpPr>
          <p:cNvPr id="64" name="Lekerekített téglalap feliratnak 63"/>
          <p:cNvSpPr/>
          <p:nvPr/>
        </p:nvSpPr>
        <p:spPr bwMode="auto">
          <a:xfrm>
            <a:off x="7212399" y="5422305"/>
            <a:ext cx="1490338" cy="694651"/>
          </a:xfrm>
          <a:prstGeom prst="wedgeRoundRectCallout">
            <a:avLst>
              <a:gd name="adj1" fmla="val -82562"/>
              <a:gd name="adj2" fmla="val -111879"/>
              <a:gd name="adj3" fmla="val 16667"/>
            </a:avLst>
          </a:prstGeom>
          <a:solidFill>
            <a:srgbClr val="B83A55"/>
          </a:solidFill>
          <a:ln w="38100">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rmAutofit fontScale="775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r>
              <a:rPr lang="hu-HU" sz="2000" b="1" dirty="0">
                <a:solidFill>
                  <a:schemeClr val="bg1"/>
                </a:solidFill>
              </a:rPr>
              <a:t>Dedikált kliensprogram</a:t>
            </a:r>
          </a:p>
        </p:txBody>
      </p:sp>
      <p:sp>
        <p:nvSpPr>
          <p:cNvPr id="34" name="Lekerekített téglalap 33"/>
          <p:cNvSpPr/>
          <p:nvPr/>
        </p:nvSpPr>
        <p:spPr bwMode="auto">
          <a:xfrm>
            <a:off x="3428992" y="4874707"/>
            <a:ext cx="1214446" cy="518838"/>
          </a:xfrm>
          <a:prstGeom prst="roundRect">
            <a:avLst/>
          </a:prstGeom>
          <a:solidFill>
            <a:srgbClr val="B83A55"/>
          </a:solidFill>
          <a:ln w="38100">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rmAutofit fontScale="700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r>
              <a:rPr lang="hu-HU" sz="2000" b="1" dirty="0">
                <a:solidFill>
                  <a:schemeClr val="bg1"/>
                </a:solidFill>
              </a:rPr>
              <a:t>Hálózati interfész</a:t>
            </a:r>
          </a:p>
        </p:txBody>
      </p:sp>
      <p:cxnSp>
        <p:nvCxnSpPr>
          <p:cNvPr id="46" name="Egyenes összekötő 45"/>
          <p:cNvCxnSpPr>
            <a:stCxn id="56" idx="2"/>
          </p:cNvCxnSpPr>
          <p:nvPr/>
        </p:nvCxnSpPr>
        <p:spPr bwMode="auto">
          <a:xfrm rot="5400000">
            <a:off x="5425265" y="5672048"/>
            <a:ext cx="783089" cy="1588"/>
          </a:xfrm>
          <a:prstGeom prst="line">
            <a:avLst/>
          </a:prstGeom>
          <a:noFill/>
          <a:ln w="19050" cap="flat" cmpd="sng" algn="ctr">
            <a:solidFill>
              <a:schemeClr val="tx1"/>
            </a:solidFill>
            <a:prstDash val="solid"/>
            <a:round/>
            <a:headEnd type="none" w="med" len="med"/>
            <a:tailEnd type="none" w="med" len="med"/>
          </a:ln>
          <a:effectLst/>
        </p:spPr>
      </p:cxnSp>
      <p:sp>
        <p:nvSpPr>
          <p:cNvPr id="32" name="Lekerekített téglalap 31"/>
          <p:cNvSpPr/>
          <p:nvPr/>
        </p:nvSpPr>
        <p:spPr bwMode="auto">
          <a:xfrm>
            <a:off x="1353787" y="4120272"/>
            <a:ext cx="3286148" cy="535785"/>
          </a:xfrm>
          <a:prstGeom prst="roundRect">
            <a:avLst/>
          </a:prstGeom>
          <a:solidFill>
            <a:srgbClr val="B83A55"/>
          </a:solidFill>
          <a:ln w="38100">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rmAutofit fontScale="70000" lnSpcReduction="20000"/>
          </a:bodyPr>
          <a:lstStyle/>
          <a:p>
            <a:pPr marL="0" marR="0" indent="0" algn="l" defTabSz="762000" rtl="0" eaLnBrk="0" fontAlgn="base" latinLnBrk="0" hangingPunct="0">
              <a:lnSpc>
                <a:spcPct val="100000"/>
              </a:lnSpc>
              <a:spcBef>
                <a:spcPct val="0"/>
              </a:spcBef>
              <a:spcAft>
                <a:spcPct val="0"/>
              </a:spcAft>
              <a:buClrTx/>
              <a:buSzTx/>
              <a:buFontTx/>
              <a:buNone/>
              <a:tabLst/>
            </a:pPr>
            <a:r>
              <a:rPr lang="hu-HU" sz="2000" b="1" dirty="0" err="1">
                <a:solidFill>
                  <a:schemeClr val="bg1"/>
                </a:solidFill>
              </a:rPr>
              <a:t>Virtualizációs</a:t>
            </a:r>
            <a:r>
              <a:rPr lang="hu-HU" sz="2000" b="1" dirty="0">
                <a:solidFill>
                  <a:schemeClr val="bg1"/>
                </a:solidFill>
              </a:rPr>
              <a:t> </a:t>
            </a:r>
            <a:br>
              <a:rPr lang="hu-HU" sz="2000" b="1" dirty="0">
                <a:solidFill>
                  <a:schemeClr val="bg1"/>
                </a:solidFill>
              </a:rPr>
            </a:br>
            <a:r>
              <a:rPr lang="hu-HU" sz="2000" b="1" dirty="0">
                <a:solidFill>
                  <a:schemeClr val="bg1"/>
                </a:solidFill>
              </a:rPr>
              <a:t>keretrendszer</a:t>
            </a:r>
          </a:p>
        </p:txBody>
      </p:sp>
      <p:sp>
        <p:nvSpPr>
          <p:cNvPr id="37" name="Lekerekített téglalap 36"/>
          <p:cNvSpPr/>
          <p:nvPr/>
        </p:nvSpPr>
        <p:spPr bwMode="auto">
          <a:xfrm>
            <a:off x="1357290" y="3405116"/>
            <a:ext cx="3286148" cy="508095"/>
          </a:xfrm>
          <a:prstGeom prst="roundRect">
            <a:avLst/>
          </a:prstGeom>
          <a:solidFill>
            <a:srgbClr val="B83A55"/>
          </a:solidFill>
          <a:ln w="38100">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rmAutofit/>
          </a:bodyPr>
          <a:lstStyle/>
          <a:p>
            <a:pPr marL="0" marR="0" indent="0" algn="l" defTabSz="762000" rtl="0" eaLnBrk="0" fontAlgn="base" latinLnBrk="0" hangingPunct="0">
              <a:lnSpc>
                <a:spcPct val="100000"/>
              </a:lnSpc>
              <a:spcBef>
                <a:spcPct val="0"/>
              </a:spcBef>
              <a:spcAft>
                <a:spcPct val="0"/>
              </a:spcAft>
              <a:buClrTx/>
              <a:buSzTx/>
              <a:buFontTx/>
              <a:buNone/>
              <a:tabLst/>
            </a:pPr>
            <a:r>
              <a:rPr lang="hu-HU" b="1" dirty="0">
                <a:solidFill>
                  <a:schemeClr val="bg1"/>
                </a:solidFill>
              </a:rPr>
              <a:t>Virtuális gép</a:t>
            </a:r>
          </a:p>
        </p:txBody>
      </p:sp>
      <p:sp>
        <p:nvSpPr>
          <p:cNvPr id="38" name="Lekerekített téglalap 37"/>
          <p:cNvSpPr/>
          <p:nvPr/>
        </p:nvSpPr>
        <p:spPr bwMode="auto">
          <a:xfrm>
            <a:off x="3428992" y="3405116"/>
            <a:ext cx="1214446" cy="508095"/>
          </a:xfrm>
          <a:prstGeom prst="roundRect">
            <a:avLst/>
          </a:prstGeom>
          <a:solidFill>
            <a:srgbClr val="B83A55"/>
          </a:solidFill>
          <a:ln w="38100">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rmAutofit fontScale="700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r>
              <a:rPr lang="hu-HU" sz="2000" b="1" dirty="0">
                <a:solidFill>
                  <a:schemeClr val="bg1"/>
                </a:solidFill>
              </a:rPr>
              <a:t>Billentyűzet,</a:t>
            </a:r>
          </a:p>
          <a:p>
            <a:pPr marL="0" marR="0" indent="0" algn="ctr" defTabSz="762000" rtl="0" eaLnBrk="0" fontAlgn="base" latinLnBrk="0" hangingPunct="0">
              <a:lnSpc>
                <a:spcPct val="100000"/>
              </a:lnSpc>
              <a:spcBef>
                <a:spcPct val="0"/>
              </a:spcBef>
              <a:spcAft>
                <a:spcPct val="0"/>
              </a:spcAft>
              <a:buClrTx/>
              <a:buSzTx/>
              <a:buFontTx/>
              <a:buNone/>
              <a:tabLst/>
            </a:pPr>
            <a:r>
              <a:rPr lang="hu-HU" sz="2000" b="1" dirty="0">
                <a:solidFill>
                  <a:schemeClr val="bg1"/>
                </a:solidFill>
              </a:rPr>
              <a:t>egér, video</a:t>
            </a:r>
          </a:p>
        </p:txBody>
      </p:sp>
      <p:sp>
        <p:nvSpPr>
          <p:cNvPr id="39" name="Lekerekített téglalap 38"/>
          <p:cNvSpPr/>
          <p:nvPr/>
        </p:nvSpPr>
        <p:spPr bwMode="auto">
          <a:xfrm>
            <a:off x="3428992" y="4147962"/>
            <a:ext cx="1214446" cy="508095"/>
          </a:xfrm>
          <a:prstGeom prst="roundRect">
            <a:avLst/>
          </a:prstGeom>
          <a:solidFill>
            <a:srgbClr val="B83A55"/>
          </a:solidFill>
          <a:ln w="38100">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rmAutofit fontScale="700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r>
              <a:rPr lang="hu-HU" sz="2000" b="1" dirty="0">
                <a:solidFill>
                  <a:schemeClr val="bg1"/>
                </a:solidFill>
              </a:rPr>
              <a:t>Távoli elérés</a:t>
            </a:r>
          </a:p>
          <a:p>
            <a:pPr marL="0" marR="0" indent="0" algn="ctr" defTabSz="762000" rtl="0" eaLnBrk="0" fontAlgn="base" latinLnBrk="0" hangingPunct="0">
              <a:lnSpc>
                <a:spcPct val="100000"/>
              </a:lnSpc>
              <a:spcBef>
                <a:spcPct val="0"/>
              </a:spcBef>
              <a:spcAft>
                <a:spcPct val="0"/>
              </a:spcAft>
              <a:buClrTx/>
              <a:buSzTx/>
              <a:buFontTx/>
              <a:buNone/>
              <a:tabLst/>
            </a:pPr>
            <a:r>
              <a:rPr lang="hu-HU" sz="2000" b="1" dirty="0">
                <a:solidFill>
                  <a:schemeClr val="bg1"/>
                </a:solidFill>
              </a:rPr>
              <a:t>szerver</a:t>
            </a:r>
          </a:p>
        </p:txBody>
      </p:sp>
      <p:sp>
        <p:nvSpPr>
          <p:cNvPr id="45" name="Téglalap 44"/>
          <p:cNvSpPr/>
          <p:nvPr/>
        </p:nvSpPr>
        <p:spPr bwMode="auto">
          <a:xfrm>
            <a:off x="4152896" y="3861240"/>
            <a:ext cx="142876" cy="294586"/>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rmAutofit fontScale="775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a:solidFill>
                <a:schemeClr val="bg1"/>
              </a:solidFill>
            </a:endParaRPr>
          </a:p>
        </p:txBody>
      </p:sp>
      <p:sp>
        <p:nvSpPr>
          <p:cNvPr id="33" name="Téglalap 32"/>
          <p:cNvSpPr/>
          <p:nvPr/>
        </p:nvSpPr>
        <p:spPr bwMode="auto">
          <a:xfrm>
            <a:off x="4143372" y="4580121"/>
            <a:ext cx="142876" cy="294586"/>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rmAutofit fontScale="775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a:solidFill>
                <a:schemeClr val="bg1"/>
              </a:solidFill>
            </a:endParaRPr>
          </a:p>
        </p:txBody>
      </p:sp>
      <p:sp>
        <p:nvSpPr>
          <p:cNvPr id="7" name="Lekerekített téglalap 6"/>
          <p:cNvSpPr/>
          <p:nvPr/>
        </p:nvSpPr>
        <p:spPr bwMode="auto">
          <a:xfrm>
            <a:off x="2714612" y="3504050"/>
            <a:ext cx="535784" cy="307929"/>
          </a:xfrm>
          <a:prstGeom prst="roundRect">
            <a:avLst/>
          </a:prstGeom>
          <a:solidFill>
            <a:srgbClr val="B83A55"/>
          </a:solidFill>
          <a:ln w="38100">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rmAutofit fontScale="550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r>
              <a:rPr lang="hu-HU" sz="2000" b="1" dirty="0">
                <a:solidFill>
                  <a:schemeClr val="bg1"/>
                </a:solidFill>
              </a:rPr>
              <a:t>BIOS</a:t>
            </a:r>
          </a:p>
        </p:txBody>
      </p:sp>
      <p:sp>
        <p:nvSpPr>
          <p:cNvPr id="47" name="Lekerekített téglalap 46"/>
          <p:cNvSpPr/>
          <p:nvPr/>
        </p:nvSpPr>
        <p:spPr bwMode="auto">
          <a:xfrm>
            <a:off x="1643042" y="5036355"/>
            <a:ext cx="1071570" cy="357190"/>
          </a:xfrm>
          <a:prstGeom prst="roundRect">
            <a:avLst/>
          </a:prstGeom>
          <a:solidFill>
            <a:srgbClr val="B83A55"/>
          </a:solidFill>
          <a:ln w="38100">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rmAutofit fontScale="850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r>
              <a:rPr lang="hu-HU" sz="2000" b="1" dirty="0">
                <a:solidFill>
                  <a:schemeClr val="bg1"/>
                </a:solidFill>
              </a:rPr>
              <a:t>BIOS</a:t>
            </a:r>
          </a:p>
        </p:txBody>
      </p:sp>
      <p:sp>
        <p:nvSpPr>
          <p:cNvPr id="36" name="Dia számának helye 35"/>
          <p:cNvSpPr>
            <a:spLocks noGrp="1"/>
          </p:cNvSpPr>
          <p:nvPr>
            <p:ph type="sldNum" sz="quarter" idx="5"/>
          </p:nvPr>
        </p:nvSpPr>
        <p:spPr>
          <a:xfrm>
            <a:off x="3214678" y="6500834"/>
            <a:ext cx="2971800" cy="357166"/>
          </a:xfrm>
          <a:prstGeom prst="rect">
            <a:avLst/>
          </a:prstGeom>
        </p:spPr>
        <p:txBody>
          <a:bodyPr vert="horz" lIns="91440" tIns="45720" rIns="91440" bIns="45720" rtlCol="0" anchor="ctr"/>
          <a:lstStyle>
            <a:defPPr>
              <a:defRPr lang="hu-HU"/>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86C690-4F62-4AFC-8745-06DC9BF07935}" type="slidenum">
              <a:rPr lang="hu-HU" smtClean="0"/>
              <a:pPr/>
              <a:t>36</a:t>
            </a:fld>
            <a:endParaRPr lang="hu-HU"/>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ím 31"/>
          <p:cNvSpPr>
            <a:spLocks noGrp="1"/>
          </p:cNvSpPr>
          <p:nvPr>
            <p:ph type="title"/>
          </p:nvPr>
        </p:nvSpPr>
        <p:spPr/>
        <p:txBody>
          <a:bodyPr>
            <a:normAutofit/>
          </a:bodyPr>
          <a:lstStyle/>
          <a:p>
            <a:pPr lvl="0"/>
            <a:r>
              <a:rPr lang="hu-HU" dirty="0"/>
              <a:t>Távoli hozzáférés lehetőségek (3)</a:t>
            </a:r>
            <a:endParaRPr lang="hu-HU" dirty="0">
              <a:solidFill>
                <a:schemeClr val="bg1"/>
              </a:solidFill>
            </a:endParaRPr>
          </a:p>
        </p:txBody>
      </p:sp>
      <p:sp>
        <p:nvSpPr>
          <p:cNvPr id="5" name="Szöveg helye 4"/>
          <p:cNvSpPr txBox="1">
            <a:spLocks/>
          </p:cNvSpPr>
          <p:nvPr/>
        </p:nvSpPr>
        <p:spPr>
          <a:xfrm>
            <a:off x="1650960" y="0"/>
            <a:ext cx="7493040" cy="720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rgbClr val="762536"/>
              </a:buClr>
              <a:buSzTx/>
              <a:buFont typeface="Wingdings" pitchFamily="2" charset="2"/>
              <a:buChar char="§"/>
              <a:tabLst/>
              <a:defRPr/>
            </a:pPr>
            <a:endParaRPr kumimoji="0" lang="hu-HU"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Lekerekített téglalap 6"/>
          <p:cNvSpPr/>
          <p:nvPr/>
        </p:nvSpPr>
        <p:spPr bwMode="auto">
          <a:xfrm>
            <a:off x="1357290" y="4857760"/>
            <a:ext cx="3286148" cy="1071570"/>
          </a:xfrm>
          <a:prstGeom prst="roundRect">
            <a:avLst/>
          </a:prstGeom>
          <a:solidFill>
            <a:srgbClr val="B83A55"/>
          </a:solidFill>
          <a:ln w="38100">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b" anchorCtr="0" compatLnSpc="1">
            <a:prstTxWarp prst="textNoShape">
              <a:avLst/>
            </a:prstTxWarp>
            <a:normAutofit/>
          </a:bodyPr>
          <a:lstStyle/>
          <a:p>
            <a:pPr marL="0" marR="0" indent="0" algn="l" defTabSz="762000" rtl="0" eaLnBrk="0" fontAlgn="base" latinLnBrk="0" hangingPunct="0">
              <a:lnSpc>
                <a:spcPct val="100000"/>
              </a:lnSpc>
              <a:spcBef>
                <a:spcPct val="0"/>
              </a:spcBef>
              <a:spcAft>
                <a:spcPct val="0"/>
              </a:spcAft>
              <a:buClrTx/>
              <a:buSzTx/>
              <a:buFontTx/>
              <a:buNone/>
              <a:tabLst/>
            </a:pPr>
            <a:r>
              <a:rPr lang="hu-HU" sz="2000" b="1" dirty="0">
                <a:solidFill>
                  <a:schemeClr val="bg1"/>
                </a:solidFill>
              </a:rPr>
              <a:t>Virtuális Hardver</a:t>
            </a:r>
          </a:p>
        </p:txBody>
      </p:sp>
      <p:cxnSp>
        <p:nvCxnSpPr>
          <p:cNvPr id="8" name="Szögletes összekötő 58"/>
          <p:cNvCxnSpPr>
            <a:stCxn id="10" idx="1"/>
            <a:endCxn id="21" idx="0"/>
          </p:cNvCxnSpPr>
          <p:nvPr/>
        </p:nvCxnSpPr>
        <p:spPr bwMode="auto">
          <a:xfrm rot="10800000" flipV="1">
            <a:off x="5893603" y="4679166"/>
            <a:ext cx="500066" cy="1393040"/>
          </a:xfrm>
          <a:prstGeom prst="bentConnector2">
            <a:avLst/>
          </a:prstGeom>
          <a:noFill/>
          <a:ln w="19050" cap="flat" cmpd="sng" algn="ctr">
            <a:solidFill>
              <a:schemeClr val="tx1"/>
            </a:solidFill>
            <a:prstDash val="solid"/>
            <a:round/>
            <a:headEnd type="none" w="med" len="med"/>
            <a:tailEnd type="none" w="med" len="med"/>
          </a:ln>
          <a:effectLst/>
        </p:spPr>
      </p:cxnSp>
      <p:grpSp>
        <p:nvGrpSpPr>
          <p:cNvPr id="9" name="Csoportba foglalás 23"/>
          <p:cNvGrpSpPr/>
          <p:nvPr/>
        </p:nvGrpSpPr>
        <p:grpSpPr>
          <a:xfrm>
            <a:off x="6393669" y="4321976"/>
            <a:ext cx="357190" cy="714380"/>
            <a:chOff x="6429388" y="3929066"/>
            <a:chExt cx="714380" cy="1428760"/>
          </a:xfrm>
        </p:grpSpPr>
        <p:sp>
          <p:nvSpPr>
            <p:cNvPr id="10" name="Lekerekített téglalap 9"/>
            <p:cNvSpPr/>
            <p:nvPr/>
          </p:nvSpPr>
          <p:spPr bwMode="auto">
            <a:xfrm>
              <a:off x="6429388" y="3929066"/>
              <a:ext cx="714380" cy="1428760"/>
            </a:xfrm>
            <a:prstGeom prst="roundRect">
              <a:avLst/>
            </a:prstGeom>
            <a:solidFill>
              <a:schemeClr val="bg1">
                <a:lumMod val="65000"/>
              </a:schemeClr>
            </a:solidFill>
            <a:ln>
              <a:headEnd type="none" w="med" len="med"/>
              <a:tailEnd type="none" w="med" len="med"/>
            </a:ln>
            <a:effectLst/>
            <a:scene3d>
              <a:camera prst="orthographicFront">
                <a:rot lat="1200000" lon="1200000" rev="0"/>
              </a:camera>
              <a:lightRig rig="harsh" dir="t">
                <a:rot lat="0" lon="0" rev="7200000"/>
              </a:lightRig>
            </a:scene3d>
            <a:sp3d extrusionH="635000"/>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normAutofit/>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a:solidFill>
                  <a:schemeClr val="bg1"/>
                </a:solidFill>
              </a:endParaRPr>
            </a:p>
          </p:txBody>
        </p:sp>
        <p:sp>
          <p:nvSpPr>
            <p:cNvPr id="11" name="Téglalap 10"/>
            <p:cNvSpPr/>
            <p:nvPr/>
          </p:nvSpPr>
          <p:spPr bwMode="auto">
            <a:xfrm>
              <a:off x="6572264" y="4112535"/>
              <a:ext cx="428628" cy="133128"/>
            </a:xfrm>
            <a:prstGeom prst="rect">
              <a:avLst/>
            </a:prstGeom>
            <a:solidFill>
              <a:schemeClr val="tx1">
                <a:lumMod val="65000"/>
                <a:lumOff val="35000"/>
              </a:schemeClr>
            </a:solidFill>
            <a:ln>
              <a:noFill/>
              <a:headEnd type="none" w="med" len="med"/>
              <a:tailEnd type="none" w="med" len="med"/>
            </a:ln>
            <a:scene3d>
              <a:camera prst="orthographicFront">
                <a:rot lat="1200000" lon="1200000" rev="0"/>
              </a:camera>
              <a:lightRig rig="threePt" dir="t"/>
            </a:scene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a:solidFill>
                  <a:schemeClr val="bg1"/>
                </a:solidFill>
              </a:endParaRPr>
            </a:p>
          </p:txBody>
        </p:sp>
        <p:sp>
          <p:nvSpPr>
            <p:cNvPr id="12" name="Téglalap 11"/>
            <p:cNvSpPr/>
            <p:nvPr/>
          </p:nvSpPr>
          <p:spPr bwMode="auto">
            <a:xfrm>
              <a:off x="6572264" y="4312227"/>
              <a:ext cx="428628" cy="133128"/>
            </a:xfrm>
            <a:prstGeom prst="rect">
              <a:avLst/>
            </a:prstGeom>
            <a:solidFill>
              <a:schemeClr val="tx1">
                <a:lumMod val="65000"/>
                <a:lumOff val="35000"/>
              </a:schemeClr>
            </a:solidFill>
            <a:ln>
              <a:noFill/>
              <a:headEnd type="none" w="med" len="med"/>
              <a:tailEnd type="none" w="med" len="med"/>
            </a:ln>
            <a:scene3d>
              <a:camera prst="orthographicFront">
                <a:rot lat="1200000" lon="1200000" rev="0"/>
              </a:camera>
              <a:lightRig rig="threePt" dir="t"/>
            </a:scene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a:solidFill>
                  <a:schemeClr val="bg1"/>
                </a:solidFill>
              </a:endParaRPr>
            </a:p>
          </p:txBody>
        </p:sp>
      </p:grpSp>
      <p:sp>
        <p:nvSpPr>
          <p:cNvPr id="14" name="Lekerekített téglalap 13"/>
          <p:cNvSpPr/>
          <p:nvPr/>
        </p:nvSpPr>
        <p:spPr bwMode="auto">
          <a:xfrm>
            <a:off x="1643042" y="5036355"/>
            <a:ext cx="1071570" cy="357190"/>
          </a:xfrm>
          <a:prstGeom prst="roundRect">
            <a:avLst/>
          </a:prstGeom>
          <a:solidFill>
            <a:srgbClr val="B83A55"/>
          </a:solidFill>
          <a:ln w="38100">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rmAutofit fontScale="850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r>
              <a:rPr lang="hu-HU" sz="2000" b="1" dirty="0">
                <a:solidFill>
                  <a:schemeClr val="bg1"/>
                </a:solidFill>
              </a:rPr>
              <a:t>BIOS</a:t>
            </a:r>
          </a:p>
        </p:txBody>
      </p:sp>
      <p:sp>
        <p:nvSpPr>
          <p:cNvPr id="15" name="Lekerekített téglalap 14"/>
          <p:cNvSpPr/>
          <p:nvPr/>
        </p:nvSpPr>
        <p:spPr bwMode="auto">
          <a:xfrm>
            <a:off x="1357290" y="3500438"/>
            <a:ext cx="3286148" cy="1071570"/>
          </a:xfrm>
          <a:prstGeom prst="roundRect">
            <a:avLst/>
          </a:prstGeom>
          <a:solidFill>
            <a:srgbClr val="B83A55"/>
          </a:solidFill>
          <a:ln w="38100">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rmAutofit/>
          </a:bodyPr>
          <a:lstStyle/>
          <a:p>
            <a:pPr marL="0" marR="0" indent="0" algn="ctr" defTabSz="762000" rtl="0" eaLnBrk="0" fontAlgn="base" latinLnBrk="0" hangingPunct="0">
              <a:lnSpc>
                <a:spcPct val="100000"/>
              </a:lnSpc>
              <a:spcBef>
                <a:spcPct val="0"/>
              </a:spcBef>
              <a:spcAft>
                <a:spcPct val="0"/>
              </a:spcAft>
              <a:buClrTx/>
              <a:buSzTx/>
              <a:buFontTx/>
              <a:buNone/>
              <a:tabLst/>
            </a:pPr>
            <a:r>
              <a:rPr lang="hu-HU" sz="2000" b="1" dirty="0">
                <a:solidFill>
                  <a:schemeClr val="bg1"/>
                </a:solidFill>
              </a:rPr>
              <a:t>Operációs </a:t>
            </a:r>
            <a:br>
              <a:rPr lang="hu-HU" sz="2000" b="1" dirty="0">
                <a:solidFill>
                  <a:schemeClr val="bg1"/>
                </a:solidFill>
              </a:rPr>
            </a:br>
            <a:r>
              <a:rPr lang="hu-HU" sz="2000" b="1" dirty="0">
                <a:solidFill>
                  <a:schemeClr val="bg1"/>
                </a:solidFill>
              </a:rPr>
              <a:t>rendszer</a:t>
            </a:r>
          </a:p>
        </p:txBody>
      </p:sp>
      <p:sp>
        <p:nvSpPr>
          <p:cNvPr id="16" name="Lekerekített téglalap 15"/>
          <p:cNvSpPr/>
          <p:nvPr/>
        </p:nvSpPr>
        <p:spPr bwMode="auto">
          <a:xfrm>
            <a:off x="1357290" y="2143116"/>
            <a:ext cx="2214578" cy="1071570"/>
          </a:xfrm>
          <a:prstGeom prst="roundRect">
            <a:avLst/>
          </a:prstGeom>
          <a:solidFill>
            <a:srgbClr val="B83A55"/>
          </a:solidFill>
          <a:ln w="38100">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rmAutofit/>
          </a:bodyPr>
          <a:lstStyle/>
          <a:p>
            <a:pPr marL="0" marR="0" indent="0" algn="ctr" defTabSz="762000" rtl="0" eaLnBrk="0" fontAlgn="base" latinLnBrk="0" hangingPunct="0">
              <a:lnSpc>
                <a:spcPct val="100000"/>
              </a:lnSpc>
              <a:spcBef>
                <a:spcPct val="0"/>
              </a:spcBef>
              <a:spcAft>
                <a:spcPct val="0"/>
              </a:spcAft>
              <a:buClrTx/>
              <a:buSzTx/>
              <a:buFontTx/>
              <a:buNone/>
              <a:tabLst/>
            </a:pPr>
            <a:r>
              <a:rPr lang="hu-HU" sz="2000" b="1" dirty="0">
                <a:solidFill>
                  <a:schemeClr val="bg1"/>
                </a:solidFill>
              </a:rPr>
              <a:t>Alkalmazások</a:t>
            </a:r>
          </a:p>
        </p:txBody>
      </p:sp>
      <p:sp>
        <p:nvSpPr>
          <p:cNvPr id="18" name="Szövegdoboz 17"/>
          <p:cNvSpPr txBox="1"/>
          <p:nvPr/>
        </p:nvSpPr>
        <p:spPr>
          <a:xfrm>
            <a:off x="1214414" y="1014402"/>
            <a:ext cx="6786610" cy="914400"/>
          </a:xfrm>
          <a:prstGeom prst="rect">
            <a:avLst/>
          </a:prstGeom>
          <a:noFill/>
        </p:spPr>
        <p:txBody>
          <a:bodyPr wrap="none" rtlCol="0">
            <a:noAutofit/>
          </a:bodyPr>
          <a:lstStyle/>
          <a:p>
            <a:r>
              <a:rPr lang="hu-HU" sz="2400" dirty="0">
                <a:latin typeface="+mn-lt"/>
              </a:rPr>
              <a:t>Vendég OS szintű távoli elérés</a:t>
            </a:r>
          </a:p>
        </p:txBody>
      </p:sp>
      <p:sp>
        <p:nvSpPr>
          <p:cNvPr id="19" name="Lekerekített téglalap 18"/>
          <p:cNvSpPr/>
          <p:nvPr/>
        </p:nvSpPr>
        <p:spPr bwMode="auto">
          <a:xfrm>
            <a:off x="3571868" y="2143117"/>
            <a:ext cx="1071570" cy="1071570"/>
          </a:xfrm>
          <a:prstGeom prst="roundRect">
            <a:avLst/>
          </a:prstGeom>
          <a:solidFill>
            <a:srgbClr val="B83A55"/>
          </a:solidFill>
          <a:ln w="38100">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rmAutofit lnSpcReduction="10000"/>
          </a:bodyPr>
          <a:lstStyle/>
          <a:p>
            <a:pPr marL="0" marR="0" indent="0" algn="ctr" defTabSz="762000" rtl="0" eaLnBrk="0" fontAlgn="base" latinLnBrk="0" hangingPunct="0">
              <a:lnSpc>
                <a:spcPct val="100000"/>
              </a:lnSpc>
              <a:spcBef>
                <a:spcPct val="0"/>
              </a:spcBef>
              <a:spcAft>
                <a:spcPct val="0"/>
              </a:spcAft>
              <a:buClrTx/>
              <a:buSzTx/>
              <a:buFontTx/>
              <a:buNone/>
              <a:tabLst/>
            </a:pPr>
            <a:r>
              <a:rPr lang="hu-HU" sz="2000" b="1" dirty="0">
                <a:solidFill>
                  <a:schemeClr val="bg1"/>
                </a:solidFill>
              </a:rPr>
              <a:t>Távoli elérés szerver</a:t>
            </a:r>
          </a:p>
        </p:txBody>
      </p:sp>
      <p:cxnSp>
        <p:nvCxnSpPr>
          <p:cNvPr id="20" name="Alak 19"/>
          <p:cNvCxnSpPr/>
          <p:nvPr/>
        </p:nvCxnSpPr>
        <p:spPr bwMode="auto">
          <a:xfrm>
            <a:off x="4714876" y="6143644"/>
            <a:ext cx="1172576" cy="1588"/>
          </a:xfrm>
          <a:prstGeom prst="bentConnector2">
            <a:avLst/>
          </a:prstGeom>
          <a:noFill/>
          <a:ln w="19050" cap="flat" cmpd="sng" algn="ctr">
            <a:solidFill>
              <a:schemeClr val="tx1"/>
            </a:solidFill>
            <a:prstDash val="solid"/>
            <a:round/>
            <a:headEnd type="none" w="med" len="med"/>
            <a:tailEnd type="none" w="med" len="med"/>
          </a:ln>
          <a:effectLst/>
        </p:spPr>
      </p:cxnSp>
      <p:sp>
        <p:nvSpPr>
          <p:cNvPr id="21" name="Lekerekített téglalap 20"/>
          <p:cNvSpPr/>
          <p:nvPr/>
        </p:nvSpPr>
        <p:spPr bwMode="auto">
          <a:xfrm>
            <a:off x="5500694" y="6072206"/>
            <a:ext cx="785818" cy="214314"/>
          </a:xfrm>
          <a:prstGeom prst="roundRect">
            <a:avLst>
              <a:gd name="adj" fmla="val 23334"/>
            </a:avLst>
          </a:prstGeom>
          <a:solidFill>
            <a:schemeClr val="bg1">
              <a:lumMod val="75000"/>
            </a:schemeClr>
          </a:solidFill>
          <a:ln>
            <a:headEnd type="none" w="med" len="med"/>
            <a:tailEnd type="none" w="med" len="med"/>
          </a:ln>
          <a:effectLst/>
          <a:scene3d>
            <a:camera prst="isometricLeftDown">
              <a:rot lat="1195240" lon="2700000" rev="109016"/>
            </a:camera>
            <a:lightRig rig="balanced" dir="t"/>
          </a:scene3d>
          <a:sp3d extrusionH="254000" prstMaterial="dkEdge">
            <a:bevelT w="25400" h="25400"/>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normAutofit fontScale="325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a:solidFill>
                <a:schemeClr val="bg1"/>
              </a:solidFill>
            </a:endParaRPr>
          </a:p>
        </p:txBody>
      </p:sp>
      <p:sp>
        <p:nvSpPr>
          <p:cNvPr id="23" name="Lekerekített téglalap feliratnak 22"/>
          <p:cNvSpPr/>
          <p:nvPr/>
        </p:nvSpPr>
        <p:spPr bwMode="auto">
          <a:xfrm>
            <a:off x="7212399" y="5422305"/>
            <a:ext cx="1490338" cy="694651"/>
          </a:xfrm>
          <a:prstGeom prst="wedgeRoundRectCallout">
            <a:avLst>
              <a:gd name="adj1" fmla="val -82562"/>
              <a:gd name="adj2" fmla="val -111879"/>
              <a:gd name="adj3" fmla="val 16667"/>
            </a:avLst>
          </a:prstGeom>
          <a:solidFill>
            <a:srgbClr val="B83A55"/>
          </a:solidFill>
          <a:ln w="381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rmAutofit fontScale="775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r>
              <a:rPr lang="hu-HU" sz="2000" b="1" dirty="0">
                <a:solidFill>
                  <a:schemeClr val="bg1"/>
                </a:solidFill>
              </a:rPr>
              <a:t>Dedikált kliensprogram</a:t>
            </a:r>
          </a:p>
        </p:txBody>
      </p:sp>
      <p:sp>
        <p:nvSpPr>
          <p:cNvPr id="25" name="Visszakanyarodó nyíl 24"/>
          <p:cNvSpPr/>
          <p:nvPr/>
        </p:nvSpPr>
        <p:spPr bwMode="auto">
          <a:xfrm flipH="1" flipV="1">
            <a:off x="3178959" y="3214686"/>
            <a:ext cx="785818" cy="612722"/>
          </a:xfrm>
          <a:prstGeom prst="uturnArrow">
            <a:avLst>
              <a:gd name="adj1" fmla="val 21089"/>
              <a:gd name="adj2" fmla="val 25000"/>
              <a:gd name="adj3" fmla="val 29946"/>
              <a:gd name="adj4" fmla="val 43750"/>
              <a:gd name="adj5" fmla="val 56849"/>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rmAutofit/>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a:solidFill>
                <a:schemeClr val="bg1"/>
              </a:solidFill>
            </a:endParaRPr>
          </a:p>
        </p:txBody>
      </p:sp>
      <p:sp>
        <p:nvSpPr>
          <p:cNvPr id="26" name="Téglalap 25"/>
          <p:cNvSpPr/>
          <p:nvPr/>
        </p:nvSpPr>
        <p:spPr bwMode="auto">
          <a:xfrm>
            <a:off x="4143372" y="3214687"/>
            <a:ext cx="142876" cy="1643073"/>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rmAutofit/>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a:solidFill>
                <a:schemeClr val="bg1"/>
              </a:solidFill>
            </a:endParaRPr>
          </a:p>
        </p:txBody>
      </p:sp>
      <p:grpSp>
        <p:nvGrpSpPr>
          <p:cNvPr id="27" name="Csoportba foglalás 26"/>
          <p:cNvGrpSpPr/>
          <p:nvPr/>
        </p:nvGrpSpPr>
        <p:grpSpPr>
          <a:xfrm>
            <a:off x="6929454" y="3357562"/>
            <a:ext cx="1969970" cy="2017189"/>
            <a:chOff x="6031054" y="3834164"/>
            <a:chExt cx="1969970" cy="2017189"/>
          </a:xfrm>
        </p:grpSpPr>
        <p:sp>
          <p:nvSpPr>
            <p:cNvPr id="28" name="Lekerekített téglalap 27"/>
            <p:cNvSpPr/>
            <p:nvPr/>
          </p:nvSpPr>
          <p:spPr bwMode="auto">
            <a:xfrm>
              <a:off x="6031054" y="3834164"/>
              <a:ext cx="1928826" cy="1357322"/>
            </a:xfrm>
            <a:prstGeom prst="roundRect">
              <a:avLst/>
            </a:prstGeom>
            <a:solidFill>
              <a:schemeClr val="tx1">
                <a:lumMod val="50000"/>
                <a:lumOff val="50000"/>
              </a:schemeClr>
            </a:solidFill>
            <a:ln>
              <a:headEnd type="none" w="med" len="med"/>
              <a:tailEnd type="none" w="med" len="med"/>
            </a:ln>
            <a:scene3d>
              <a:camera prst="orthographicFront">
                <a:rot lat="1200000" lon="1200000" rev="0"/>
              </a:camera>
              <a:lightRig rig="balanced" dir="t">
                <a:rot lat="0" lon="0" rev="0"/>
              </a:lightRig>
            </a:scene3d>
            <a:sp3d extrusionH="127000" prstMaterial="softEdge">
              <a:bevelT w="184150" h="25400" prst="hardEdge"/>
              <a:extrusionClr>
                <a:schemeClr val="bg1">
                  <a:lumMod val="65000"/>
                </a:schemeClr>
              </a:extrusionClr>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normAutofit/>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a:solidFill>
                  <a:schemeClr val="bg1"/>
                </a:solidFill>
              </a:endParaRPr>
            </a:p>
          </p:txBody>
        </p:sp>
        <p:sp>
          <p:nvSpPr>
            <p:cNvPr id="29" name="Lekerekített téglalap 28"/>
            <p:cNvSpPr/>
            <p:nvPr/>
          </p:nvSpPr>
          <p:spPr bwMode="auto">
            <a:xfrm>
              <a:off x="6181527" y="3979451"/>
              <a:ext cx="1615044" cy="1056904"/>
            </a:xfrm>
            <a:prstGeom prst="roundRect">
              <a:avLst>
                <a:gd name="adj" fmla="val 5981"/>
              </a:avLst>
            </a:prstGeom>
            <a:gradFill flip="none" rotWithShape="1">
              <a:gsLst>
                <a:gs pos="0">
                  <a:srgbClr val="8488C4"/>
                </a:gs>
                <a:gs pos="83000">
                  <a:srgbClr val="C3D1FF"/>
                </a:gs>
              </a:gsLst>
              <a:lin ang="5400000" scaled="1"/>
              <a:tileRect/>
            </a:gradFill>
            <a:ln>
              <a:noFill/>
              <a:headEnd type="none" w="med" len="med"/>
              <a:tailEnd type="none" w="med" len="med"/>
            </a:ln>
            <a:scene3d>
              <a:camera prst="orthographicFront">
                <a:rot lat="1200000" lon="1200000" rev="0"/>
              </a:camera>
              <a:lightRig rig="threePt" dir="t"/>
            </a:scene3d>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normAutofit/>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a:solidFill>
                  <a:schemeClr val="bg1"/>
                </a:solidFill>
              </a:endParaRPr>
            </a:p>
          </p:txBody>
        </p:sp>
        <p:sp>
          <p:nvSpPr>
            <p:cNvPr id="30" name="Téglalap 29"/>
            <p:cNvSpPr/>
            <p:nvPr/>
          </p:nvSpPr>
          <p:spPr bwMode="auto">
            <a:xfrm>
              <a:off x="6181527" y="5191486"/>
              <a:ext cx="1421163" cy="535785"/>
            </a:xfrm>
            <a:prstGeom prst="rect">
              <a:avLst/>
            </a:prstGeom>
            <a:solidFill>
              <a:schemeClr val="bg1">
                <a:lumMod val="65000"/>
              </a:schemeClr>
            </a:solidFill>
            <a:ln>
              <a:headEnd type="none" w="med" len="med"/>
              <a:tailEnd type="none" w="med" len="med"/>
            </a:ln>
            <a:scene3d>
              <a:camera prst="orthographicFront">
                <a:rot lat="18331870" lon="2163153" rev="19320000"/>
              </a:camera>
              <a:lightRig rig="threePt" dir="t">
                <a:rot lat="0" lon="0" rev="1500000"/>
              </a:lightRig>
            </a:scene3d>
            <a:sp3d extrusionH="19050" prstMaterial="plastic">
              <a:bevelT w="50800" h="31750"/>
            </a:sp3d>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normAutofit/>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a:solidFill>
                  <a:schemeClr val="bg1"/>
                </a:solidFill>
              </a:endParaRPr>
            </a:p>
          </p:txBody>
        </p:sp>
        <p:sp>
          <p:nvSpPr>
            <p:cNvPr id="31" name="Ellipszis 30"/>
            <p:cNvSpPr/>
            <p:nvPr/>
          </p:nvSpPr>
          <p:spPr bwMode="auto">
            <a:xfrm>
              <a:off x="7796571" y="5603189"/>
              <a:ext cx="204453" cy="248164"/>
            </a:xfrm>
            <a:prstGeom prst="ellipse">
              <a:avLst/>
            </a:prstGeom>
            <a:solidFill>
              <a:schemeClr val="bg1">
                <a:lumMod val="65000"/>
              </a:schemeClr>
            </a:solidFill>
            <a:ln>
              <a:headEnd type="none" w="med" len="med"/>
              <a:tailEnd type="none" w="med" len="med"/>
            </a:ln>
            <a:scene3d>
              <a:camera prst="orthographicFront">
                <a:rot lat="18600000" lon="1200000" rev="0"/>
              </a:camera>
              <a:lightRig rig="threePt" dir="t">
                <a:rot lat="0" lon="0" rev="2400000"/>
              </a:lightRig>
            </a:scene3d>
            <a:sp3d extrusionH="19050">
              <a:bevelT w="63500" h="25400"/>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a:solidFill>
                  <a:schemeClr val="bg1"/>
                </a:solidFill>
              </a:endParaRPr>
            </a:p>
          </p:txBody>
        </p:sp>
      </p:grpSp>
      <p:sp>
        <p:nvSpPr>
          <p:cNvPr id="36" name="Lekerekített téglalap 35"/>
          <p:cNvSpPr/>
          <p:nvPr/>
        </p:nvSpPr>
        <p:spPr bwMode="auto">
          <a:xfrm>
            <a:off x="1357290" y="5929330"/>
            <a:ext cx="3286148" cy="535785"/>
          </a:xfrm>
          <a:prstGeom prst="roundRect">
            <a:avLst/>
          </a:prstGeom>
          <a:solidFill>
            <a:schemeClr val="accent4">
              <a:lumMod val="60000"/>
              <a:lumOff val="40000"/>
            </a:schemeClr>
          </a:solidFill>
          <a:ln w="38100">
            <a:solidFill>
              <a:schemeClr val="accent6">
                <a:lumMod val="50000"/>
              </a:schemeClr>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rmAutofit fontScale="70000" lnSpcReduction="20000"/>
          </a:bodyPr>
          <a:lstStyle/>
          <a:p>
            <a:pPr marL="0" marR="0" indent="0" algn="l" defTabSz="762000" rtl="0" eaLnBrk="0" fontAlgn="base" latinLnBrk="0" hangingPunct="0">
              <a:lnSpc>
                <a:spcPct val="100000"/>
              </a:lnSpc>
              <a:spcBef>
                <a:spcPct val="0"/>
              </a:spcBef>
              <a:spcAft>
                <a:spcPct val="0"/>
              </a:spcAft>
              <a:buClrTx/>
              <a:buSzTx/>
              <a:buFontTx/>
              <a:buNone/>
              <a:tabLst/>
            </a:pPr>
            <a:r>
              <a:rPr lang="hu-HU" sz="2000" b="1" dirty="0" err="1">
                <a:solidFill>
                  <a:schemeClr val="bg1"/>
                </a:solidFill>
              </a:rPr>
              <a:t>Virtualizációs</a:t>
            </a:r>
            <a:r>
              <a:rPr lang="hu-HU" sz="2000" b="1" dirty="0">
                <a:solidFill>
                  <a:schemeClr val="bg1"/>
                </a:solidFill>
              </a:rPr>
              <a:t> </a:t>
            </a:r>
            <a:br>
              <a:rPr lang="hu-HU" sz="2000" b="1" dirty="0">
                <a:solidFill>
                  <a:schemeClr val="bg1"/>
                </a:solidFill>
              </a:rPr>
            </a:br>
            <a:r>
              <a:rPr lang="hu-HU" sz="2000" b="1" dirty="0">
                <a:solidFill>
                  <a:schemeClr val="bg1"/>
                </a:solidFill>
              </a:rPr>
              <a:t>keretrendszer</a:t>
            </a:r>
          </a:p>
        </p:txBody>
      </p:sp>
      <p:sp>
        <p:nvSpPr>
          <p:cNvPr id="24" name="Lekerekített téglalap 23"/>
          <p:cNvSpPr/>
          <p:nvPr/>
        </p:nvSpPr>
        <p:spPr bwMode="auto">
          <a:xfrm>
            <a:off x="3428992" y="5929330"/>
            <a:ext cx="1214446" cy="518838"/>
          </a:xfrm>
          <a:prstGeom prst="roundRect">
            <a:avLst/>
          </a:prstGeom>
          <a:solidFill>
            <a:schemeClr val="accent4">
              <a:lumMod val="60000"/>
              <a:lumOff val="40000"/>
            </a:schemeClr>
          </a:solidFill>
          <a:ln w="38100">
            <a:solidFill>
              <a:schemeClr val="accent6">
                <a:lumMod val="50000"/>
              </a:schemeClr>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rmAutofit fontScale="700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r>
              <a:rPr lang="hu-HU" sz="2000" b="1" dirty="0">
                <a:solidFill>
                  <a:schemeClr val="bg1"/>
                </a:solidFill>
              </a:rPr>
              <a:t>Hálózati interfész</a:t>
            </a:r>
          </a:p>
        </p:txBody>
      </p:sp>
      <p:sp>
        <p:nvSpPr>
          <p:cNvPr id="38" name="Lekerekített téglalap 37"/>
          <p:cNvSpPr/>
          <p:nvPr/>
        </p:nvSpPr>
        <p:spPr bwMode="auto">
          <a:xfrm>
            <a:off x="3428992" y="4857760"/>
            <a:ext cx="1214446" cy="518838"/>
          </a:xfrm>
          <a:prstGeom prst="roundRect">
            <a:avLst/>
          </a:prstGeom>
          <a:solidFill>
            <a:srgbClr val="B83A55"/>
          </a:solidFill>
          <a:ln w="38100">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rmAutofit fontScale="700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r>
              <a:rPr lang="hu-HU" sz="2000" b="1" dirty="0">
                <a:solidFill>
                  <a:schemeClr val="bg1"/>
                </a:solidFill>
              </a:rPr>
              <a:t>Hálózati interfész</a:t>
            </a:r>
          </a:p>
        </p:txBody>
      </p:sp>
      <p:sp>
        <p:nvSpPr>
          <p:cNvPr id="39" name="Téglalap 38"/>
          <p:cNvSpPr/>
          <p:nvPr/>
        </p:nvSpPr>
        <p:spPr bwMode="auto">
          <a:xfrm>
            <a:off x="4143372" y="5357825"/>
            <a:ext cx="142876" cy="571505"/>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rmAutofit/>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a:solidFill>
                <a:schemeClr val="bg1"/>
              </a:solidFill>
            </a:endParaRPr>
          </a:p>
        </p:txBody>
      </p:sp>
      <p:sp>
        <p:nvSpPr>
          <p:cNvPr id="33" name="Dia számának helye 32"/>
          <p:cNvSpPr>
            <a:spLocks noGrp="1"/>
          </p:cNvSpPr>
          <p:nvPr>
            <p:ph type="sldNum" sz="quarter" idx="5"/>
          </p:nvPr>
        </p:nvSpPr>
        <p:spPr>
          <a:xfrm>
            <a:off x="3214678" y="6500834"/>
            <a:ext cx="2971800" cy="357166"/>
          </a:xfrm>
          <a:prstGeom prst="rect">
            <a:avLst/>
          </a:prstGeom>
        </p:spPr>
        <p:txBody>
          <a:bodyPr vert="horz" lIns="91440" tIns="45720" rIns="91440" bIns="45720" rtlCol="0" anchor="ctr"/>
          <a:lstStyle>
            <a:defPPr>
              <a:defRPr lang="hu-HU"/>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86C690-4F62-4AFC-8745-06DC9BF07935}" type="slidenum">
              <a:rPr lang="hu-HU" smtClean="0"/>
              <a:pPr/>
              <a:t>37</a:t>
            </a:fld>
            <a:endParaRPr lang="hu-HU"/>
          </a:p>
        </p:txBody>
      </p:sp>
      <p:sp>
        <p:nvSpPr>
          <p:cNvPr id="22" name="Lekerekített téglalap feliratnak 21"/>
          <p:cNvSpPr/>
          <p:nvPr/>
        </p:nvSpPr>
        <p:spPr bwMode="auto">
          <a:xfrm>
            <a:off x="5082067" y="1124744"/>
            <a:ext cx="3954429" cy="2280373"/>
          </a:xfrm>
          <a:prstGeom prst="wedgeRoundRectCallout">
            <a:avLst>
              <a:gd name="adj1" fmla="val -60376"/>
              <a:gd name="adj2" fmla="val 72997"/>
              <a:gd name="adj3" fmla="val 16667"/>
            </a:avLst>
          </a:prstGeom>
          <a:solidFill>
            <a:schemeClr val="accent2"/>
          </a:solidFill>
          <a:ln w="38100">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762000" rtl="0" eaLnBrk="0" fontAlgn="base" latinLnBrk="0" hangingPunct="0">
              <a:lnSpc>
                <a:spcPct val="100000"/>
              </a:lnSpc>
              <a:spcBef>
                <a:spcPct val="0"/>
              </a:spcBef>
              <a:spcAft>
                <a:spcPct val="0"/>
              </a:spcAft>
              <a:buClrTx/>
              <a:buSzTx/>
              <a:buFontTx/>
              <a:buNone/>
              <a:tabLst/>
            </a:pPr>
            <a:r>
              <a:rPr lang="hu-HU" sz="2000" b="1" dirty="0">
                <a:solidFill>
                  <a:schemeClr val="bg1"/>
                </a:solidFill>
              </a:rPr>
              <a:t>Hálózat</a:t>
            </a:r>
          </a:p>
          <a:p>
            <a:pPr marL="0" marR="0" indent="0" algn="l" defTabSz="762000" rtl="0" eaLnBrk="0" fontAlgn="base" latinLnBrk="0" hangingPunct="0">
              <a:lnSpc>
                <a:spcPct val="100000"/>
              </a:lnSpc>
              <a:spcBef>
                <a:spcPct val="0"/>
              </a:spcBef>
              <a:spcAft>
                <a:spcPct val="0"/>
              </a:spcAft>
              <a:buClrTx/>
              <a:buSzTx/>
              <a:buFont typeface="Arial" pitchFamily="34" charset="0"/>
              <a:buChar char="•"/>
              <a:tabLst/>
            </a:pPr>
            <a:r>
              <a:rPr lang="hu-HU" sz="2000" dirty="0">
                <a:solidFill>
                  <a:schemeClr val="bg1"/>
                </a:solidFill>
              </a:rPr>
              <a:t> Előnyei és hátrányai lásd előbb</a:t>
            </a:r>
          </a:p>
          <a:p>
            <a:pPr marL="0" marR="0" indent="0" algn="l" defTabSz="762000" rtl="0" eaLnBrk="0" fontAlgn="base" latinLnBrk="0" hangingPunct="0">
              <a:lnSpc>
                <a:spcPct val="100000"/>
              </a:lnSpc>
              <a:spcBef>
                <a:spcPct val="0"/>
              </a:spcBef>
              <a:spcAft>
                <a:spcPct val="0"/>
              </a:spcAft>
              <a:buClrTx/>
              <a:buSzTx/>
              <a:buFont typeface="Arial" pitchFamily="34" charset="0"/>
              <a:buChar char="•"/>
              <a:tabLst/>
            </a:pPr>
            <a:r>
              <a:rPr lang="hu-HU" sz="2000" dirty="0">
                <a:solidFill>
                  <a:schemeClr val="bg1"/>
                </a:solidFill>
              </a:rPr>
              <a:t> Szöveges és grafikus kép is</a:t>
            </a:r>
          </a:p>
          <a:p>
            <a:pPr marL="0" marR="0" indent="0" algn="l" defTabSz="762000" rtl="0" eaLnBrk="0" fontAlgn="base" latinLnBrk="0" hangingPunct="0">
              <a:lnSpc>
                <a:spcPct val="100000"/>
              </a:lnSpc>
              <a:spcBef>
                <a:spcPct val="0"/>
              </a:spcBef>
              <a:spcAft>
                <a:spcPct val="0"/>
              </a:spcAft>
              <a:buClrTx/>
              <a:buSzTx/>
              <a:buFont typeface="Arial" pitchFamily="34" charset="0"/>
              <a:buChar char="•"/>
              <a:tabLst/>
            </a:pPr>
            <a:r>
              <a:rPr lang="hu-HU" sz="2000" b="1" dirty="0">
                <a:solidFill>
                  <a:schemeClr val="bg1"/>
                </a:solidFill>
              </a:rPr>
              <a:t> Az operációs rendszernek működnie kell ÉS konfigurált hálózattal kell rendelkeznie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Háttértár virtualizáció</a:t>
            </a:r>
          </a:p>
        </p:txBody>
      </p:sp>
      <p:sp>
        <p:nvSpPr>
          <p:cNvPr id="3" name="Tartalom helye 2"/>
          <p:cNvSpPr>
            <a:spLocks noGrp="1"/>
          </p:cNvSpPr>
          <p:nvPr>
            <p:ph idx="1"/>
          </p:nvPr>
        </p:nvSpPr>
        <p:spPr/>
        <p:txBody>
          <a:bodyPr/>
          <a:lstStyle/>
          <a:p>
            <a:r>
              <a:rPr lang="hu-HU" dirty="0"/>
              <a:t>Elterjedt megoldások:</a:t>
            </a:r>
          </a:p>
          <a:p>
            <a:pPr lvl="1"/>
            <a:r>
              <a:rPr lang="hu-HU" dirty="0"/>
              <a:t>SAN – Storage </a:t>
            </a:r>
            <a:r>
              <a:rPr lang="hu-HU" dirty="0" err="1"/>
              <a:t>Area</a:t>
            </a:r>
            <a:r>
              <a:rPr lang="hu-HU" dirty="0"/>
              <a:t> Network, blokkos eszközt biztosít</a:t>
            </a:r>
          </a:p>
          <a:p>
            <a:pPr lvl="1"/>
            <a:r>
              <a:rPr lang="hu-HU" dirty="0"/>
              <a:t>NAS – Network </a:t>
            </a:r>
            <a:r>
              <a:rPr lang="hu-HU" dirty="0" err="1"/>
              <a:t>Attached</a:t>
            </a:r>
            <a:r>
              <a:rPr lang="hu-HU" dirty="0"/>
              <a:t> Storage, fájlrendszert biztosít</a:t>
            </a:r>
          </a:p>
          <a:p>
            <a:pPr lvl="1"/>
            <a:endParaRPr lang="hu-HU" dirty="0"/>
          </a:p>
          <a:p>
            <a:r>
              <a:rPr lang="hu-HU" dirty="0"/>
              <a:t>Példa: Egyszerűsített háttértár </a:t>
            </a:r>
            <a:r>
              <a:rPr lang="hu-HU" dirty="0" err="1"/>
              <a:t>stack</a:t>
            </a:r>
            <a:endParaRPr lang="hu-HU" dirty="0"/>
          </a:p>
        </p:txBody>
      </p:sp>
      <p:sp>
        <p:nvSpPr>
          <p:cNvPr id="27" name="Dia számának helye 26"/>
          <p:cNvSpPr>
            <a:spLocks noGrp="1"/>
          </p:cNvSpPr>
          <p:nvPr>
            <p:ph type="sldNum" sz="quarter" idx="5"/>
          </p:nvPr>
        </p:nvSpPr>
        <p:spPr>
          <a:xfrm>
            <a:off x="3214678" y="6500834"/>
            <a:ext cx="2971800" cy="357166"/>
          </a:xfrm>
          <a:prstGeom prst="rect">
            <a:avLst/>
          </a:prstGeom>
        </p:spPr>
        <p:txBody>
          <a:bodyPr vert="horz" lIns="91440" tIns="45720" rIns="91440" bIns="45720" rtlCol="0" anchor="ctr"/>
          <a:lstStyle>
            <a:defPPr>
              <a:defRPr lang="hu-HU"/>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86C690-4F62-4AFC-8745-06DC9BF07935}" type="slidenum">
              <a:rPr lang="hu-HU" smtClean="0"/>
              <a:pPr/>
              <a:t>38</a:t>
            </a:fld>
            <a:endParaRPr lang="hu-HU"/>
          </a:p>
        </p:txBody>
      </p:sp>
      <p:grpSp>
        <p:nvGrpSpPr>
          <p:cNvPr id="28" name="Csoportba foglalás 27"/>
          <p:cNvGrpSpPr/>
          <p:nvPr/>
        </p:nvGrpSpPr>
        <p:grpSpPr>
          <a:xfrm>
            <a:off x="7358082" y="4643446"/>
            <a:ext cx="535785" cy="1071570"/>
            <a:chOff x="6429388" y="3929066"/>
            <a:chExt cx="714380" cy="1428760"/>
          </a:xfrm>
        </p:grpSpPr>
        <p:sp>
          <p:nvSpPr>
            <p:cNvPr id="29" name="Lekerekített téglalap 28"/>
            <p:cNvSpPr/>
            <p:nvPr/>
          </p:nvSpPr>
          <p:spPr bwMode="auto">
            <a:xfrm>
              <a:off x="6429388" y="3929066"/>
              <a:ext cx="714380" cy="1428760"/>
            </a:xfrm>
            <a:prstGeom prst="roundRect">
              <a:avLst/>
            </a:prstGeom>
            <a:solidFill>
              <a:schemeClr val="bg2">
                <a:lumMod val="65000"/>
              </a:schemeClr>
            </a:solidFill>
            <a:ln>
              <a:headEnd type="none" w="med" len="med"/>
              <a:tailEnd type="none" w="med" len="med"/>
            </a:ln>
            <a:effectLst/>
            <a:scene3d>
              <a:camera prst="orthographicFront">
                <a:rot lat="600000" lon="1500000" rev="0"/>
              </a:camera>
              <a:lightRig rig="harsh" dir="t">
                <a:rot lat="0" lon="0" rev="7200000"/>
              </a:lightRig>
            </a:scene3d>
            <a:sp3d extrusionH="1270000"/>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normAutofit/>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a:solidFill>
                  <a:schemeClr val="bg1"/>
                </a:solidFill>
              </a:endParaRPr>
            </a:p>
          </p:txBody>
        </p:sp>
        <p:sp>
          <p:nvSpPr>
            <p:cNvPr id="30" name="Téglalap 29"/>
            <p:cNvSpPr/>
            <p:nvPr/>
          </p:nvSpPr>
          <p:spPr bwMode="auto">
            <a:xfrm>
              <a:off x="6572264" y="4112535"/>
              <a:ext cx="428628" cy="133128"/>
            </a:xfrm>
            <a:prstGeom prst="rect">
              <a:avLst/>
            </a:prstGeom>
            <a:solidFill>
              <a:schemeClr val="tx1">
                <a:lumMod val="65000"/>
                <a:lumOff val="35000"/>
              </a:schemeClr>
            </a:solidFill>
            <a:ln>
              <a:noFill/>
              <a:headEnd type="none" w="med" len="med"/>
              <a:tailEnd type="none" w="med" len="med"/>
            </a:ln>
            <a:scene3d>
              <a:camera prst="orthographicFront">
                <a:rot lat="600000" lon="1500000" rev="0"/>
              </a:camera>
              <a:lightRig rig="threePt" dir="t"/>
            </a:scene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a:solidFill>
                  <a:schemeClr val="bg1"/>
                </a:solidFill>
              </a:endParaRPr>
            </a:p>
          </p:txBody>
        </p:sp>
        <p:sp>
          <p:nvSpPr>
            <p:cNvPr id="31" name="Téglalap 30"/>
            <p:cNvSpPr/>
            <p:nvPr/>
          </p:nvSpPr>
          <p:spPr bwMode="auto">
            <a:xfrm>
              <a:off x="6572264" y="4511919"/>
              <a:ext cx="428628" cy="133128"/>
            </a:xfrm>
            <a:prstGeom prst="rect">
              <a:avLst/>
            </a:prstGeom>
            <a:solidFill>
              <a:schemeClr val="tx1">
                <a:lumMod val="65000"/>
                <a:lumOff val="35000"/>
              </a:schemeClr>
            </a:solidFill>
            <a:ln>
              <a:noFill/>
              <a:headEnd type="none" w="med" len="med"/>
              <a:tailEnd type="none" w="med" len="med"/>
            </a:ln>
            <a:scene3d>
              <a:camera prst="orthographicFront">
                <a:rot lat="600000" lon="1500000" rev="0"/>
              </a:camera>
              <a:lightRig rig="threePt" dir="t"/>
            </a:scene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a:solidFill>
                  <a:schemeClr val="bg1"/>
                </a:solidFill>
              </a:endParaRPr>
            </a:p>
          </p:txBody>
        </p:sp>
        <p:sp>
          <p:nvSpPr>
            <p:cNvPr id="32" name="Téglalap 31"/>
            <p:cNvSpPr/>
            <p:nvPr/>
          </p:nvSpPr>
          <p:spPr bwMode="auto">
            <a:xfrm>
              <a:off x="6572264" y="4312227"/>
              <a:ext cx="428628" cy="133128"/>
            </a:xfrm>
            <a:prstGeom prst="rect">
              <a:avLst/>
            </a:prstGeom>
            <a:solidFill>
              <a:schemeClr val="tx1">
                <a:lumMod val="65000"/>
                <a:lumOff val="35000"/>
              </a:schemeClr>
            </a:solidFill>
            <a:ln>
              <a:noFill/>
              <a:headEnd type="none" w="med" len="med"/>
              <a:tailEnd type="none" w="med" len="med"/>
            </a:ln>
            <a:scene3d>
              <a:camera prst="orthographicFront">
                <a:rot lat="600000" lon="1500000" rev="0"/>
              </a:camera>
              <a:lightRig rig="threePt" dir="t"/>
            </a:scene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762000" rtl="0" eaLnBrk="0" fontAlgn="base" latinLnBrk="0" hangingPunct="0">
                <a:lnSpc>
                  <a:spcPct val="100000"/>
                </a:lnSpc>
                <a:spcBef>
                  <a:spcPct val="0"/>
                </a:spcBef>
                <a:spcAft>
                  <a:spcPct val="0"/>
                </a:spcAft>
                <a:buClrTx/>
                <a:buSzTx/>
                <a:buFontTx/>
                <a:buNone/>
                <a:tabLst/>
              </a:pPr>
              <a:endParaRPr lang="hu-HU" sz="2000" b="1" dirty="0" err="1">
                <a:solidFill>
                  <a:schemeClr val="bg1"/>
                </a:solidFill>
              </a:endParaRPr>
            </a:p>
          </p:txBody>
        </p:sp>
      </p:grpSp>
      <p:sp>
        <p:nvSpPr>
          <p:cNvPr id="33" name="Szövegdoboz 32"/>
          <p:cNvSpPr txBox="1"/>
          <p:nvPr/>
        </p:nvSpPr>
        <p:spPr>
          <a:xfrm>
            <a:off x="7715272" y="5929330"/>
            <a:ext cx="837089" cy="369332"/>
          </a:xfrm>
          <a:prstGeom prst="rect">
            <a:avLst/>
          </a:prstGeom>
          <a:noFill/>
        </p:spPr>
        <p:txBody>
          <a:bodyPr wrap="none" rtlCol="0">
            <a:spAutoFit/>
          </a:bodyPr>
          <a:lstStyle/>
          <a:p>
            <a:r>
              <a:rPr lang="hu-HU" dirty="0"/>
              <a:t>~kliens</a:t>
            </a:r>
          </a:p>
        </p:txBody>
      </p:sp>
      <p:sp>
        <p:nvSpPr>
          <p:cNvPr id="34" name="Téglalap 33"/>
          <p:cNvSpPr/>
          <p:nvPr/>
        </p:nvSpPr>
        <p:spPr>
          <a:xfrm>
            <a:off x="1643042" y="5786454"/>
            <a:ext cx="4357718" cy="500066"/>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a:solidFill>
                  <a:schemeClr val="bg1"/>
                </a:solidFill>
              </a:rPr>
              <a:t>Fizikai eszköz</a:t>
            </a:r>
          </a:p>
        </p:txBody>
      </p:sp>
      <p:sp>
        <p:nvSpPr>
          <p:cNvPr id="35" name="Téglalap 34"/>
          <p:cNvSpPr/>
          <p:nvPr/>
        </p:nvSpPr>
        <p:spPr>
          <a:xfrm>
            <a:off x="1643042" y="5286388"/>
            <a:ext cx="2428892" cy="428628"/>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a:solidFill>
                  <a:schemeClr val="bg1"/>
                </a:solidFill>
              </a:rPr>
              <a:t>Partíció</a:t>
            </a:r>
          </a:p>
        </p:txBody>
      </p:sp>
      <p:sp>
        <p:nvSpPr>
          <p:cNvPr id="36" name="Téglalap 35"/>
          <p:cNvSpPr/>
          <p:nvPr/>
        </p:nvSpPr>
        <p:spPr>
          <a:xfrm>
            <a:off x="4143372" y="5286388"/>
            <a:ext cx="1785950" cy="428628"/>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a:solidFill>
                  <a:schemeClr val="bg1"/>
                </a:solidFill>
              </a:rPr>
              <a:t>Partíció</a:t>
            </a:r>
          </a:p>
        </p:txBody>
      </p:sp>
      <p:sp>
        <p:nvSpPr>
          <p:cNvPr id="37" name="Téglalap 36"/>
          <p:cNvSpPr/>
          <p:nvPr/>
        </p:nvSpPr>
        <p:spPr>
          <a:xfrm>
            <a:off x="1643042" y="4786322"/>
            <a:ext cx="2428892" cy="428628"/>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a:solidFill>
                  <a:schemeClr val="bg1"/>
                </a:solidFill>
              </a:rPr>
              <a:t>Logikai kötet(</a:t>
            </a:r>
            <a:r>
              <a:rPr lang="hu-HU" sz="2400" dirty="0" err="1">
                <a:solidFill>
                  <a:schemeClr val="bg1"/>
                </a:solidFill>
              </a:rPr>
              <a:t>ek</a:t>
            </a:r>
            <a:r>
              <a:rPr lang="hu-HU" sz="2400" dirty="0">
                <a:solidFill>
                  <a:schemeClr val="bg1"/>
                </a:solidFill>
              </a:rPr>
              <a:t>)</a:t>
            </a:r>
          </a:p>
        </p:txBody>
      </p:sp>
      <p:sp>
        <p:nvSpPr>
          <p:cNvPr id="38" name="Téglalap 37"/>
          <p:cNvSpPr/>
          <p:nvPr/>
        </p:nvSpPr>
        <p:spPr>
          <a:xfrm>
            <a:off x="1643042" y="4286256"/>
            <a:ext cx="2428892" cy="428628"/>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a:solidFill>
                  <a:schemeClr val="bg1"/>
                </a:solidFill>
              </a:rPr>
              <a:t>Fájlrendszer</a:t>
            </a:r>
          </a:p>
        </p:txBody>
      </p:sp>
      <p:cxnSp>
        <p:nvCxnSpPr>
          <p:cNvPr id="39" name="Egyenes összekötő nyíllal 38"/>
          <p:cNvCxnSpPr/>
          <p:nvPr/>
        </p:nvCxnSpPr>
        <p:spPr>
          <a:xfrm>
            <a:off x="4357686" y="4500570"/>
            <a:ext cx="2714644"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43" name="Szövegdoboz 42"/>
          <p:cNvSpPr txBox="1"/>
          <p:nvPr/>
        </p:nvSpPr>
        <p:spPr>
          <a:xfrm>
            <a:off x="4643438" y="4214818"/>
            <a:ext cx="2286016" cy="369332"/>
          </a:xfrm>
          <a:prstGeom prst="rect">
            <a:avLst/>
          </a:prstGeom>
          <a:noFill/>
        </p:spPr>
        <p:txBody>
          <a:bodyPr wrap="square" rtlCol="0">
            <a:spAutoFit/>
          </a:bodyPr>
          <a:lstStyle/>
          <a:p>
            <a:r>
              <a:rPr lang="hu-HU" dirty="0"/>
              <a:t>Pl.: </a:t>
            </a:r>
            <a:r>
              <a:rPr lang="hu-HU" dirty="0" err="1"/>
              <a:t>Samba</a:t>
            </a:r>
            <a:r>
              <a:rPr lang="hu-HU" dirty="0"/>
              <a:t>, NFS, FTP</a:t>
            </a:r>
          </a:p>
        </p:txBody>
      </p:sp>
      <p:cxnSp>
        <p:nvCxnSpPr>
          <p:cNvPr id="44" name="Egyenes összekötő nyíllal 43"/>
          <p:cNvCxnSpPr/>
          <p:nvPr/>
        </p:nvCxnSpPr>
        <p:spPr>
          <a:xfrm>
            <a:off x="4357686" y="5143512"/>
            <a:ext cx="2714644"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45" name="Szövegdoboz 44"/>
          <p:cNvSpPr txBox="1"/>
          <p:nvPr/>
        </p:nvSpPr>
        <p:spPr>
          <a:xfrm>
            <a:off x="4643438" y="4857760"/>
            <a:ext cx="1785950" cy="369332"/>
          </a:xfrm>
          <a:prstGeom prst="rect">
            <a:avLst/>
          </a:prstGeom>
          <a:noFill/>
        </p:spPr>
        <p:txBody>
          <a:bodyPr wrap="square" rtlCol="0">
            <a:spAutoFit/>
          </a:bodyPr>
          <a:lstStyle/>
          <a:p>
            <a:r>
              <a:rPr lang="hu-HU" dirty="0"/>
              <a:t>Pl.: </a:t>
            </a:r>
            <a:r>
              <a:rPr lang="hu-HU" dirty="0" err="1"/>
              <a:t>iSCSI</a:t>
            </a:r>
            <a:r>
              <a:rPr lang="hu-HU" dirty="0"/>
              <a:t>, </a:t>
            </a:r>
            <a:r>
              <a:rPr lang="hu-HU" dirty="0" err="1"/>
              <a:t>AoE</a:t>
            </a:r>
            <a:endParaRPr lang="hu-HU" dirty="0"/>
          </a:p>
        </p:txBody>
      </p:sp>
      <p:cxnSp>
        <p:nvCxnSpPr>
          <p:cNvPr id="48" name="Egyenes összekötő nyíllal 47"/>
          <p:cNvCxnSpPr/>
          <p:nvPr/>
        </p:nvCxnSpPr>
        <p:spPr>
          <a:xfrm flipV="1">
            <a:off x="6000760" y="5143512"/>
            <a:ext cx="1071570" cy="35719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9" name="Egyenes összekötő nyíllal 48"/>
          <p:cNvCxnSpPr/>
          <p:nvPr/>
        </p:nvCxnSpPr>
        <p:spPr>
          <a:xfrm flipV="1">
            <a:off x="6000760" y="5143512"/>
            <a:ext cx="1071570" cy="92869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VMware</a:t>
            </a:r>
            <a:r>
              <a:rPr lang="hu-HU" dirty="0"/>
              <a:t> </a:t>
            </a:r>
            <a:r>
              <a:rPr lang="hu-HU" dirty="0" err="1"/>
              <a:t>ESXi</a:t>
            </a:r>
            <a:endParaRPr lang="hu-HU" dirty="0"/>
          </a:p>
        </p:txBody>
      </p:sp>
      <p:sp>
        <p:nvSpPr>
          <p:cNvPr id="3" name="Tartalom helye 2"/>
          <p:cNvSpPr>
            <a:spLocks noGrp="1"/>
          </p:cNvSpPr>
          <p:nvPr>
            <p:ph idx="1"/>
          </p:nvPr>
        </p:nvSpPr>
        <p:spPr/>
        <p:txBody>
          <a:bodyPr>
            <a:normAutofit/>
          </a:bodyPr>
          <a:lstStyle/>
          <a:p>
            <a:r>
              <a:rPr lang="hu-HU" dirty="0" err="1"/>
              <a:t>VMware</a:t>
            </a:r>
            <a:r>
              <a:rPr lang="hu-HU" dirty="0"/>
              <a:t> </a:t>
            </a:r>
            <a:r>
              <a:rPr lang="hu-HU" dirty="0" err="1"/>
              <a:t>bare-metal</a:t>
            </a:r>
            <a:r>
              <a:rPr lang="hu-HU" dirty="0"/>
              <a:t> megoldása</a:t>
            </a:r>
          </a:p>
          <a:p>
            <a:pPr lvl="1"/>
            <a:r>
              <a:rPr lang="hu-HU" dirty="0"/>
              <a:t>Követelmény: 64 bites CPU </a:t>
            </a:r>
          </a:p>
          <a:p>
            <a:pPr lvl="1"/>
            <a:r>
              <a:rPr lang="hu-HU" dirty="0"/>
              <a:t>(Van ingyenes verziója is)</a:t>
            </a:r>
          </a:p>
          <a:p>
            <a:endParaRPr lang="hu-HU" dirty="0"/>
          </a:p>
          <a:p>
            <a:r>
              <a:rPr lang="hu-HU" dirty="0" err="1"/>
              <a:t>VMware</a:t>
            </a:r>
            <a:r>
              <a:rPr lang="hu-HU" dirty="0"/>
              <a:t> ESX utódja (új architektúra)</a:t>
            </a:r>
          </a:p>
          <a:p>
            <a:endParaRPr lang="hu-HU" dirty="0"/>
          </a:p>
          <a:p>
            <a:r>
              <a:rPr lang="hu-HU" dirty="0" err="1"/>
              <a:t>vSphere</a:t>
            </a:r>
            <a:r>
              <a:rPr lang="hu-HU" dirty="0"/>
              <a:t> 5 család része</a:t>
            </a:r>
          </a:p>
          <a:p>
            <a:pPr lvl="1"/>
            <a:r>
              <a:rPr lang="hu-HU" dirty="0" err="1"/>
              <a:t>vCenter</a:t>
            </a:r>
            <a:r>
              <a:rPr lang="hu-HU" dirty="0"/>
              <a:t> Server, </a:t>
            </a:r>
            <a:r>
              <a:rPr lang="hu-HU" dirty="0" err="1"/>
              <a:t>vMotion</a:t>
            </a:r>
            <a:r>
              <a:rPr lang="hu-HU" dirty="0"/>
              <a:t>, DRS, HA, FT…</a:t>
            </a:r>
          </a:p>
          <a:p>
            <a:pPr lvl="1"/>
            <a:r>
              <a:rPr lang="hu-HU" dirty="0"/>
              <a:t>lásd a későbbi előadást</a:t>
            </a:r>
          </a:p>
          <a:p>
            <a:endParaRPr lang="hu-HU" dirty="0"/>
          </a:p>
          <a:p>
            <a:endParaRPr lang="hu-HU" dirty="0"/>
          </a:p>
        </p:txBody>
      </p:sp>
      <p:pic>
        <p:nvPicPr>
          <p:cNvPr id="6" name="Kép 5">
            <a:extLst>
              <a:ext uri="{FF2B5EF4-FFF2-40B4-BE49-F238E27FC236}">
                <a16:creationId xmlns:a16="http://schemas.microsoft.com/office/drawing/2014/main" id="{33DA96CA-C967-44C3-84C5-390E4E40EE0D}"/>
              </a:ext>
            </a:extLst>
          </p:cNvPr>
          <p:cNvPicPr>
            <a:picLocks noChangeAspect="1"/>
          </p:cNvPicPr>
          <p:nvPr/>
        </p:nvPicPr>
        <p:blipFill>
          <a:blip r:embed="rId3"/>
          <a:stretch>
            <a:fillRect/>
          </a:stretch>
        </p:blipFill>
        <p:spPr>
          <a:xfrm>
            <a:off x="5500914" y="1607910"/>
            <a:ext cx="3285444" cy="990370"/>
          </a:xfrm>
          <a:prstGeom prst="rect">
            <a:avLst/>
          </a:prstGeom>
        </p:spPr>
      </p:pic>
    </p:spTree>
    <p:extLst>
      <p:ext uri="{BB962C8B-B14F-4D97-AF65-F5344CB8AC3E}">
        <p14:creationId xmlns:p14="http://schemas.microsoft.com/office/powerpoint/2010/main" val="1868167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Rétegek közötti interfészek</a:t>
            </a:r>
          </a:p>
        </p:txBody>
      </p:sp>
      <p:sp>
        <p:nvSpPr>
          <p:cNvPr id="4" name="Téglalap 3"/>
          <p:cNvSpPr/>
          <p:nvPr/>
        </p:nvSpPr>
        <p:spPr>
          <a:xfrm>
            <a:off x="857224" y="5429264"/>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a:solidFill>
                  <a:schemeClr val="bg1"/>
                </a:solidFill>
              </a:rPr>
              <a:t>Hardver</a:t>
            </a:r>
          </a:p>
        </p:txBody>
      </p:sp>
      <p:sp>
        <p:nvSpPr>
          <p:cNvPr id="5" name="Téglalap 4"/>
          <p:cNvSpPr/>
          <p:nvPr/>
        </p:nvSpPr>
        <p:spPr>
          <a:xfrm>
            <a:off x="857224" y="4643446"/>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a:solidFill>
                  <a:schemeClr val="bg1"/>
                </a:solidFill>
              </a:rPr>
              <a:t>Operációs rendszer</a:t>
            </a:r>
          </a:p>
        </p:txBody>
      </p:sp>
      <p:sp>
        <p:nvSpPr>
          <p:cNvPr id="6" name="Téglalap 5"/>
          <p:cNvSpPr/>
          <p:nvPr/>
        </p:nvSpPr>
        <p:spPr>
          <a:xfrm>
            <a:off x="857224" y="3857628"/>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a:solidFill>
                  <a:schemeClr val="bg1"/>
                </a:solidFill>
              </a:rPr>
              <a:t>Alkalmazások</a:t>
            </a:r>
          </a:p>
        </p:txBody>
      </p:sp>
      <p:sp>
        <p:nvSpPr>
          <p:cNvPr id="7" name="Téglalap 6"/>
          <p:cNvSpPr/>
          <p:nvPr/>
        </p:nvSpPr>
        <p:spPr>
          <a:xfrm>
            <a:off x="857224" y="3071810"/>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a:solidFill>
                  <a:schemeClr val="bg1"/>
                </a:solidFill>
              </a:rPr>
              <a:t>Szolgáltatások</a:t>
            </a:r>
          </a:p>
        </p:txBody>
      </p:sp>
      <p:cxnSp>
        <p:nvCxnSpPr>
          <p:cNvPr id="9" name="Egyenes összekötő 8"/>
          <p:cNvCxnSpPr/>
          <p:nvPr/>
        </p:nvCxnSpPr>
        <p:spPr>
          <a:xfrm>
            <a:off x="571472" y="4572008"/>
            <a:ext cx="3357586" cy="1588"/>
          </a:xfrm>
          <a:prstGeom prst="line">
            <a:avLst/>
          </a:prstGeom>
        </p:spPr>
        <p:style>
          <a:lnRef idx="3">
            <a:schemeClr val="accent4"/>
          </a:lnRef>
          <a:fillRef idx="0">
            <a:schemeClr val="accent4"/>
          </a:fillRef>
          <a:effectRef idx="2">
            <a:schemeClr val="accent4"/>
          </a:effectRef>
          <a:fontRef idx="minor">
            <a:schemeClr val="tx1"/>
          </a:fontRef>
        </p:style>
      </p:cxnSp>
      <p:sp>
        <p:nvSpPr>
          <p:cNvPr id="11" name="Lekerekített téglalap feliratnak 10"/>
          <p:cNvSpPr/>
          <p:nvPr/>
        </p:nvSpPr>
        <p:spPr>
          <a:xfrm>
            <a:off x="4572000" y="857232"/>
            <a:ext cx="4000528" cy="5429288"/>
          </a:xfrm>
          <a:prstGeom prst="wedgeRoundRectCallout">
            <a:avLst>
              <a:gd name="adj1" fmla="val -65536"/>
              <a:gd name="adj2" fmla="val 18504"/>
              <a:gd name="adj3" fmla="val 16667"/>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hu-HU" sz="2400" dirty="0">
              <a:solidFill>
                <a:schemeClr val="bg1"/>
              </a:solidFill>
            </a:endParaRPr>
          </a:p>
        </p:txBody>
      </p:sp>
      <p:sp>
        <p:nvSpPr>
          <p:cNvPr id="12" name="Szövegdoboz 11"/>
          <p:cNvSpPr txBox="1"/>
          <p:nvPr/>
        </p:nvSpPr>
        <p:spPr>
          <a:xfrm>
            <a:off x="4714876" y="1071546"/>
            <a:ext cx="3660233" cy="830997"/>
          </a:xfrm>
          <a:prstGeom prst="rect">
            <a:avLst/>
          </a:prstGeom>
          <a:noFill/>
        </p:spPr>
        <p:txBody>
          <a:bodyPr wrap="none" rtlCol="0">
            <a:spAutoFit/>
          </a:bodyPr>
          <a:lstStyle/>
          <a:p>
            <a:pPr algn="ctr"/>
            <a:r>
              <a:rPr lang="hu-HU" sz="2400" dirty="0"/>
              <a:t>Interfész az alkalmazások és</a:t>
            </a:r>
          </a:p>
          <a:p>
            <a:pPr algn="ctr"/>
            <a:r>
              <a:rPr lang="hu-HU" sz="2400" dirty="0"/>
              <a:t>a rendszermag között</a:t>
            </a:r>
          </a:p>
        </p:txBody>
      </p:sp>
      <p:sp>
        <p:nvSpPr>
          <p:cNvPr id="45" name="Téglalap 44"/>
          <p:cNvSpPr/>
          <p:nvPr/>
        </p:nvSpPr>
        <p:spPr>
          <a:xfrm>
            <a:off x="5143504" y="2000240"/>
            <a:ext cx="2714644" cy="1143008"/>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a:solidFill>
                  <a:schemeClr val="bg1"/>
                </a:solidFill>
              </a:rPr>
              <a:t>Rendszerhívások</a:t>
            </a:r>
          </a:p>
          <a:p>
            <a:pPr algn="ctr"/>
            <a:r>
              <a:rPr lang="hu-HU" sz="2400" dirty="0">
                <a:solidFill>
                  <a:schemeClr val="bg1"/>
                </a:solidFill>
              </a:rPr>
              <a:t>(System </a:t>
            </a:r>
            <a:r>
              <a:rPr lang="hu-HU" sz="2400" dirty="0" err="1">
                <a:solidFill>
                  <a:schemeClr val="bg1"/>
                </a:solidFill>
              </a:rPr>
              <a:t>calls</a:t>
            </a:r>
            <a:r>
              <a:rPr lang="hu-HU" sz="2400" dirty="0">
                <a:solidFill>
                  <a:schemeClr val="bg1"/>
                </a:solidFill>
              </a:rPr>
              <a:t>)</a:t>
            </a:r>
          </a:p>
        </p:txBody>
      </p:sp>
      <p:sp>
        <p:nvSpPr>
          <p:cNvPr id="47" name="Téglalap 46"/>
          <p:cNvSpPr/>
          <p:nvPr/>
        </p:nvSpPr>
        <p:spPr>
          <a:xfrm>
            <a:off x="5143504" y="3357562"/>
            <a:ext cx="2714644" cy="1143008"/>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a:solidFill>
                  <a:schemeClr val="bg1"/>
                </a:solidFill>
              </a:rPr>
              <a:t>Interfész Adatszerkezetek</a:t>
            </a:r>
          </a:p>
        </p:txBody>
      </p:sp>
      <p:sp>
        <p:nvSpPr>
          <p:cNvPr id="48" name="Téglalap 47"/>
          <p:cNvSpPr/>
          <p:nvPr/>
        </p:nvSpPr>
        <p:spPr>
          <a:xfrm>
            <a:off x="5143504" y="4714884"/>
            <a:ext cx="2714644" cy="1143008"/>
          </a:xfrm>
          <a:prstGeom prst="rect">
            <a:avLst/>
          </a:prstGeom>
          <a:solidFill>
            <a:srgbClr val="B83A55"/>
          </a:solidFill>
          <a:ln w="38100">
            <a:solidFill>
              <a:schemeClr val="tx1"/>
            </a:solidFill>
            <a:prstDash val="lgDash"/>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a:solidFill>
                  <a:schemeClr val="bg1"/>
                </a:solidFill>
              </a:rPr>
              <a:t>IPC mechanizmusok</a:t>
            </a:r>
          </a:p>
        </p:txBody>
      </p:sp>
      <p:sp>
        <p:nvSpPr>
          <p:cNvPr id="13" name="Dia számának helye 12"/>
          <p:cNvSpPr>
            <a:spLocks noGrp="1"/>
          </p:cNvSpPr>
          <p:nvPr>
            <p:ph type="sldNum" sz="quarter" idx="5"/>
          </p:nvPr>
        </p:nvSpPr>
        <p:spPr>
          <a:xfrm>
            <a:off x="3214678" y="6500834"/>
            <a:ext cx="2971800" cy="357166"/>
          </a:xfrm>
          <a:prstGeom prst="rect">
            <a:avLst/>
          </a:prstGeom>
        </p:spPr>
        <p:txBody>
          <a:bodyPr vert="horz" lIns="91440" tIns="45720" rIns="91440" bIns="45720" rtlCol="0" anchor="ctr"/>
          <a:lstStyle>
            <a:defPPr>
              <a:defRPr lang="hu-HU"/>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86C690-4F62-4AFC-8745-06DC9BF07935}" type="slidenum">
              <a:rPr lang="hu-HU" smtClean="0"/>
              <a:pPr/>
              <a:t>4</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P spid="4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FB41EA11-44E4-44BC-BCE2-A2115CB93251}"/>
              </a:ext>
            </a:extLst>
          </p:cNvPr>
          <p:cNvPicPr>
            <a:picLocks noChangeAspect="1"/>
          </p:cNvPicPr>
          <p:nvPr/>
        </p:nvPicPr>
        <p:blipFill>
          <a:blip r:embed="rId3"/>
          <a:stretch>
            <a:fillRect/>
          </a:stretch>
        </p:blipFill>
        <p:spPr>
          <a:xfrm>
            <a:off x="7220403" y="1864632"/>
            <a:ext cx="1564368" cy="1564368"/>
          </a:xfrm>
          <a:prstGeom prst="rect">
            <a:avLst/>
          </a:prstGeom>
        </p:spPr>
      </p:pic>
      <p:sp>
        <p:nvSpPr>
          <p:cNvPr id="2" name="Cím 1"/>
          <p:cNvSpPr>
            <a:spLocks noGrp="1"/>
          </p:cNvSpPr>
          <p:nvPr>
            <p:ph type="title"/>
          </p:nvPr>
        </p:nvSpPr>
        <p:spPr/>
        <p:txBody>
          <a:bodyPr/>
          <a:lstStyle/>
          <a:p>
            <a:r>
              <a:rPr lang="hu-HU" dirty="0"/>
              <a:t>Microsoft </a:t>
            </a:r>
            <a:r>
              <a:rPr lang="hu-HU" dirty="0" err="1"/>
              <a:t>Hyper-V</a:t>
            </a:r>
            <a:endParaRPr lang="hu-HU" dirty="0"/>
          </a:p>
        </p:txBody>
      </p:sp>
      <p:sp>
        <p:nvSpPr>
          <p:cNvPr id="3" name="Tartalom helye 2"/>
          <p:cNvSpPr>
            <a:spLocks noGrp="1"/>
          </p:cNvSpPr>
          <p:nvPr>
            <p:ph idx="1"/>
          </p:nvPr>
        </p:nvSpPr>
        <p:spPr/>
        <p:txBody>
          <a:bodyPr>
            <a:normAutofit/>
          </a:bodyPr>
          <a:lstStyle/>
          <a:p>
            <a:r>
              <a:rPr lang="hu-HU" dirty="0"/>
              <a:t>Microsoft </a:t>
            </a:r>
            <a:r>
              <a:rPr lang="hu-HU" dirty="0" err="1"/>
              <a:t>bare-metal</a:t>
            </a:r>
            <a:r>
              <a:rPr lang="hu-HU" dirty="0"/>
              <a:t> virtualizációs megoldása</a:t>
            </a:r>
          </a:p>
          <a:p>
            <a:pPr lvl="1"/>
            <a:r>
              <a:rPr lang="hu-HU" dirty="0"/>
              <a:t>Jelenleg: 3. verzió béta (Windows Server 2012)</a:t>
            </a:r>
          </a:p>
          <a:p>
            <a:endParaRPr lang="hu-HU" dirty="0"/>
          </a:p>
          <a:p>
            <a:r>
              <a:rPr lang="hu-HU" dirty="0"/>
              <a:t>Két változat:</a:t>
            </a:r>
          </a:p>
          <a:p>
            <a:pPr lvl="1"/>
            <a:r>
              <a:rPr lang="hu-HU" dirty="0"/>
              <a:t>Windows Serverben a </a:t>
            </a:r>
            <a:r>
              <a:rPr lang="hu-HU" dirty="0" err="1"/>
              <a:t>Hyper-V</a:t>
            </a:r>
            <a:r>
              <a:rPr lang="hu-HU" dirty="0"/>
              <a:t> szerep</a:t>
            </a:r>
          </a:p>
          <a:p>
            <a:pPr lvl="1"/>
            <a:r>
              <a:rPr lang="hu-HU" dirty="0"/>
              <a:t>MS </a:t>
            </a:r>
            <a:r>
              <a:rPr lang="hu-HU" dirty="0" err="1"/>
              <a:t>Hyper-V</a:t>
            </a:r>
            <a:r>
              <a:rPr lang="hu-HU" dirty="0"/>
              <a:t> Server (különálló, ingyenes, csak </a:t>
            </a:r>
            <a:r>
              <a:rPr lang="hu-HU" dirty="0" err="1"/>
              <a:t>Hyper-V</a:t>
            </a:r>
            <a:r>
              <a:rPr lang="hu-HU" dirty="0"/>
              <a:t>)</a:t>
            </a:r>
          </a:p>
          <a:p>
            <a:endParaRPr lang="hu-HU" dirty="0"/>
          </a:p>
          <a:p>
            <a:r>
              <a:rPr lang="hu-HU" dirty="0"/>
              <a:t>HW igény: </a:t>
            </a:r>
          </a:p>
          <a:p>
            <a:pPr lvl="1"/>
            <a:r>
              <a:rPr lang="hu-HU" dirty="0"/>
              <a:t>CPU: 64 bites, </a:t>
            </a:r>
            <a:r>
              <a:rPr lang="hu-HU" dirty="0" err="1"/>
              <a:t>HW-es</a:t>
            </a:r>
            <a:r>
              <a:rPr lang="hu-HU" dirty="0"/>
              <a:t> </a:t>
            </a:r>
            <a:r>
              <a:rPr lang="hu-HU" dirty="0" err="1"/>
              <a:t>virtualizációs</a:t>
            </a:r>
            <a:r>
              <a:rPr lang="hu-HU" dirty="0"/>
              <a:t> támogatás</a:t>
            </a:r>
          </a:p>
          <a:p>
            <a:endParaRPr lang="hu-HU" dirty="0"/>
          </a:p>
          <a:p>
            <a:endParaRPr lang="hu-HU" dirty="0"/>
          </a:p>
        </p:txBody>
      </p:sp>
    </p:spTree>
    <p:extLst>
      <p:ext uri="{BB962C8B-B14F-4D97-AF65-F5344CB8AC3E}">
        <p14:creationId xmlns:p14="http://schemas.microsoft.com/office/powerpoint/2010/main" val="17776963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Xen</a:t>
            </a:r>
            <a:endParaRPr lang="hu-HU" dirty="0"/>
          </a:p>
        </p:txBody>
      </p:sp>
      <p:sp>
        <p:nvSpPr>
          <p:cNvPr id="3" name="Tartalom helye 2"/>
          <p:cNvSpPr>
            <a:spLocks noGrp="1"/>
          </p:cNvSpPr>
          <p:nvPr>
            <p:ph idx="1"/>
          </p:nvPr>
        </p:nvSpPr>
        <p:spPr/>
        <p:txBody>
          <a:bodyPr>
            <a:normAutofit/>
          </a:bodyPr>
          <a:lstStyle/>
          <a:p>
            <a:r>
              <a:rPr lang="hu-HU" dirty="0"/>
              <a:t>University of Cambridge kutatási projekt</a:t>
            </a:r>
          </a:p>
          <a:p>
            <a:r>
              <a:rPr lang="hu-HU" dirty="0"/>
              <a:t>Jelenleg:</a:t>
            </a:r>
          </a:p>
          <a:p>
            <a:pPr lvl="1"/>
            <a:r>
              <a:rPr lang="hu-HU" dirty="0" err="1"/>
              <a:t>Xen.org</a:t>
            </a:r>
            <a:r>
              <a:rPr lang="hu-HU" dirty="0"/>
              <a:t>: nyílt forráskód, sok disztribúcióban elérhető</a:t>
            </a:r>
          </a:p>
          <a:p>
            <a:pPr lvl="1"/>
            <a:r>
              <a:rPr lang="hu-HU" dirty="0" err="1"/>
              <a:t>Citrix</a:t>
            </a:r>
            <a:r>
              <a:rPr lang="hu-HU" dirty="0"/>
              <a:t> </a:t>
            </a:r>
            <a:r>
              <a:rPr lang="hu-HU" dirty="0" err="1"/>
              <a:t>XenServer</a:t>
            </a:r>
            <a:r>
              <a:rPr lang="hu-HU" dirty="0"/>
              <a:t>: plusz funkciók, fizetős (is)</a:t>
            </a:r>
          </a:p>
          <a:p>
            <a:pPr lvl="1"/>
            <a:r>
              <a:rPr lang="hu-HU" dirty="0" err="1"/>
              <a:t>Xen</a:t>
            </a:r>
            <a:r>
              <a:rPr lang="hu-HU" dirty="0"/>
              <a:t> </a:t>
            </a:r>
            <a:r>
              <a:rPr lang="hu-HU" dirty="0" err="1"/>
              <a:t>Cloud</a:t>
            </a:r>
            <a:r>
              <a:rPr lang="hu-HU" dirty="0"/>
              <a:t> Platform (XCP): </a:t>
            </a:r>
            <a:r>
              <a:rPr lang="hu-HU" dirty="0" err="1"/>
              <a:t>XenServer</a:t>
            </a:r>
            <a:r>
              <a:rPr lang="hu-HU" dirty="0"/>
              <a:t> nyílt változata</a:t>
            </a:r>
          </a:p>
          <a:p>
            <a:pPr lvl="1"/>
            <a:r>
              <a:rPr lang="hu-HU" dirty="0"/>
              <a:t>Oracle VM, HUAWEI UV…</a:t>
            </a:r>
          </a:p>
          <a:p>
            <a:r>
              <a:rPr lang="hu-HU" dirty="0"/>
              <a:t>Követelmény:</a:t>
            </a:r>
          </a:p>
          <a:p>
            <a:pPr lvl="1"/>
            <a:r>
              <a:rPr lang="hu-HU" dirty="0" err="1"/>
              <a:t>Paravirtualizációs</a:t>
            </a:r>
            <a:r>
              <a:rPr lang="hu-HU" dirty="0"/>
              <a:t> kiegészítés része a Linux kernelnek</a:t>
            </a:r>
          </a:p>
          <a:p>
            <a:pPr lvl="1"/>
            <a:r>
              <a:rPr lang="hu-HU" dirty="0"/>
              <a:t>Windows vendéghez </a:t>
            </a:r>
            <a:r>
              <a:rPr lang="hu-HU" dirty="0" err="1"/>
              <a:t>HW-es</a:t>
            </a:r>
            <a:r>
              <a:rPr lang="hu-HU" dirty="0"/>
              <a:t> virtualizáció kell</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836712"/>
            <a:ext cx="139065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67058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a:extLst>
              <a:ext uri="{FF2B5EF4-FFF2-40B4-BE49-F238E27FC236}">
                <a16:creationId xmlns:a16="http://schemas.microsoft.com/office/drawing/2014/main" id="{3EF1A3B0-D9A1-4BA5-9F25-5D32C9263874}"/>
              </a:ext>
            </a:extLst>
          </p:cNvPr>
          <p:cNvSpPr>
            <a:spLocks noGrp="1"/>
          </p:cNvSpPr>
          <p:nvPr>
            <p:ph type="title"/>
          </p:nvPr>
        </p:nvSpPr>
        <p:spPr/>
        <p:txBody>
          <a:bodyPr/>
          <a:lstStyle/>
          <a:p>
            <a:r>
              <a:rPr lang="hu-HU" dirty="0"/>
              <a:t>Virtualizáció Alkalmazása DEVOPS környezetben</a:t>
            </a:r>
            <a:endParaRPr lang="en-US" dirty="0"/>
          </a:p>
        </p:txBody>
      </p:sp>
      <p:sp>
        <p:nvSpPr>
          <p:cNvPr id="6" name="Szöveg helye 5">
            <a:extLst>
              <a:ext uri="{FF2B5EF4-FFF2-40B4-BE49-F238E27FC236}">
                <a16:creationId xmlns:a16="http://schemas.microsoft.com/office/drawing/2014/main" id="{D05AC944-BB59-44EB-BAD4-4E875F04EDB4}"/>
              </a:ext>
            </a:extLst>
          </p:cNvPr>
          <p:cNvSpPr>
            <a:spLocks noGrp="1"/>
          </p:cNvSpPr>
          <p:nvPr>
            <p:ph type="body" idx="1"/>
          </p:nvPr>
        </p:nvSpPr>
        <p:spPr/>
        <p:txBody>
          <a:bodyPr/>
          <a:lstStyle/>
          <a:p>
            <a:endParaRPr lang="en-US"/>
          </a:p>
        </p:txBody>
      </p:sp>
      <p:sp>
        <p:nvSpPr>
          <p:cNvPr id="4" name="Dia számának helye 3">
            <a:extLst>
              <a:ext uri="{FF2B5EF4-FFF2-40B4-BE49-F238E27FC236}">
                <a16:creationId xmlns:a16="http://schemas.microsoft.com/office/drawing/2014/main" id="{E112C624-3AEA-4FE9-B555-B1321BE07A3B}"/>
              </a:ext>
            </a:extLst>
          </p:cNvPr>
          <p:cNvSpPr>
            <a:spLocks noGrp="1"/>
          </p:cNvSpPr>
          <p:nvPr>
            <p:ph type="sldNum" sz="quarter" idx="10"/>
          </p:nvPr>
        </p:nvSpPr>
        <p:spPr/>
        <p:txBody>
          <a:bodyPr/>
          <a:lstStyle/>
          <a:p>
            <a:fld id="{A7C85712-A09B-4560-9D1E-08050AA835BB}" type="slidenum">
              <a:rPr lang="hu-HU" smtClean="0"/>
              <a:pPr/>
              <a:t>42</a:t>
            </a:fld>
            <a:endParaRPr lang="hu-HU" dirty="0"/>
          </a:p>
        </p:txBody>
      </p:sp>
    </p:spTree>
    <p:extLst>
      <p:ext uri="{BB962C8B-B14F-4D97-AF65-F5344CB8AC3E}">
        <p14:creationId xmlns:p14="http://schemas.microsoft.com/office/powerpoint/2010/main" val="2355938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a:extLst>
              <a:ext uri="{FF2B5EF4-FFF2-40B4-BE49-F238E27FC236}">
                <a16:creationId xmlns:a16="http://schemas.microsoft.com/office/drawing/2014/main" id="{A5FC7FC3-02CB-4680-8911-26A7DF77607E}"/>
              </a:ext>
            </a:extLst>
          </p:cNvPr>
          <p:cNvSpPr>
            <a:spLocks noGrp="1"/>
          </p:cNvSpPr>
          <p:nvPr>
            <p:ph type="title"/>
          </p:nvPr>
        </p:nvSpPr>
        <p:spPr/>
        <p:txBody>
          <a:bodyPr/>
          <a:lstStyle/>
          <a:p>
            <a:r>
              <a:rPr lang="hu-HU" dirty="0"/>
              <a:t>Környezetek kialakítása</a:t>
            </a:r>
            <a:endParaRPr lang="en-US" dirty="0"/>
          </a:p>
        </p:txBody>
      </p:sp>
      <p:sp>
        <p:nvSpPr>
          <p:cNvPr id="6" name="Tartalom helye 5">
            <a:extLst>
              <a:ext uri="{FF2B5EF4-FFF2-40B4-BE49-F238E27FC236}">
                <a16:creationId xmlns:a16="http://schemas.microsoft.com/office/drawing/2014/main" id="{23DC1102-A832-4B19-AAEF-5B57EE644E58}"/>
              </a:ext>
            </a:extLst>
          </p:cNvPr>
          <p:cNvSpPr>
            <a:spLocks noGrp="1"/>
          </p:cNvSpPr>
          <p:nvPr>
            <p:ph idx="1"/>
          </p:nvPr>
        </p:nvSpPr>
        <p:spPr/>
        <p:txBody>
          <a:bodyPr/>
          <a:lstStyle/>
          <a:p>
            <a:r>
              <a:rPr lang="hu-HU" sz="2800" dirty="0"/>
              <a:t>Szabványos / egységes környezetek kialakítása</a:t>
            </a:r>
          </a:p>
          <a:p>
            <a:pPr lvl="1"/>
            <a:r>
              <a:rPr lang="hu-HU" sz="2400" dirty="0"/>
              <a:t>Fejlesztési célokra</a:t>
            </a:r>
          </a:p>
          <a:p>
            <a:pPr lvl="1"/>
            <a:r>
              <a:rPr lang="hu-HU" sz="2400" dirty="0"/>
              <a:t>CI folyamatban különböző reprodukálható lépések biztosítására</a:t>
            </a:r>
          </a:p>
          <a:p>
            <a:endParaRPr lang="hu-HU" sz="2800" dirty="0"/>
          </a:p>
          <a:p>
            <a:r>
              <a:rPr lang="hu-HU" sz="2800" dirty="0"/>
              <a:t>Heterogén környezetek kialakítása</a:t>
            </a:r>
          </a:p>
          <a:p>
            <a:pPr lvl="1"/>
            <a:r>
              <a:rPr lang="hu-HU" sz="2400" dirty="0"/>
              <a:t>Tesztelési célokra</a:t>
            </a:r>
          </a:p>
          <a:p>
            <a:endParaRPr lang="en-US" sz="2800" dirty="0"/>
          </a:p>
        </p:txBody>
      </p:sp>
      <p:sp>
        <p:nvSpPr>
          <p:cNvPr id="4" name="Dia számának helye 3">
            <a:extLst>
              <a:ext uri="{FF2B5EF4-FFF2-40B4-BE49-F238E27FC236}">
                <a16:creationId xmlns:a16="http://schemas.microsoft.com/office/drawing/2014/main" id="{E334CC83-77DA-43BD-B631-9027359511C7}"/>
              </a:ext>
            </a:extLst>
          </p:cNvPr>
          <p:cNvSpPr>
            <a:spLocks noGrp="1"/>
          </p:cNvSpPr>
          <p:nvPr>
            <p:ph type="sldNum" sz="quarter" idx="10"/>
          </p:nvPr>
        </p:nvSpPr>
        <p:spPr/>
        <p:txBody>
          <a:bodyPr/>
          <a:lstStyle/>
          <a:p>
            <a:fld id="{A7C85712-A09B-4560-9D1E-08050AA835BB}" type="slidenum">
              <a:rPr lang="hu-HU" smtClean="0"/>
              <a:pPr/>
              <a:t>43</a:t>
            </a:fld>
            <a:endParaRPr lang="hu-HU" dirty="0"/>
          </a:p>
        </p:txBody>
      </p:sp>
    </p:spTree>
    <p:extLst>
      <p:ext uri="{BB962C8B-B14F-4D97-AF65-F5344CB8AC3E}">
        <p14:creationId xmlns:p14="http://schemas.microsoft.com/office/powerpoint/2010/main" val="38059769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179420B-E5FE-4A57-88B1-6721DC61B464}"/>
              </a:ext>
            </a:extLst>
          </p:cNvPr>
          <p:cNvSpPr>
            <a:spLocks noGrp="1"/>
          </p:cNvSpPr>
          <p:nvPr>
            <p:ph type="title"/>
          </p:nvPr>
        </p:nvSpPr>
        <p:spPr/>
        <p:txBody>
          <a:bodyPr/>
          <a:lstStyle/>
          <a:p>
            <a:r>
              <a:rPr lang="hu-HU" dirty="0"/>
              <a:t>Csomagolás, telepítés</a:t>
            </a:r>
            <a:endParaRPr lang="en-US" dirty="0"/>
          </a:p>
        </p:txBody>
      </p:sp>
      <p:sp>
        <p:nvSpPr>
          <p:cNvPr id="3" name="Tartalom helye 2">
            <a:extLst>
              <a:ext uri="{FF2B5EF4-FFF2-40B4-BE49-F238E27FC236}">
                <a16:creationId xmlns:a16="http://schemas.microsoft.com/office/drawing/2014/main" id="{6FA8FDB5-6526-4542-986A-2A4A66AE3C19}"/>
              </a:ext>
            </a:extLst>
          </p:cNvPr>
          <p:cNvSpPr>
            <a:spLocks noGrp="1"/>
          </p:cNvSpPr>
          <p:nvPr>
            <p:ph idx="1"/>
          </p:nvPr>
        </p:nvSpPr>
        <p:spPr/>
        <p:txBody>
          <a:bodyPr/>
          <a:lstStyle/>
          <a:p>
            <a:r>
              <a:rPr lang="hu-HU" dirty="0"/>
              <a:t>Alkalmazások, rendszerek „szabványos” csomagolása</a:t>
            </a:r>
          </a:p>
          <a:p>
            <a:pPr lvl="1"/>
            <a:r>
              <a:rPr lang="hu-HU" dirty="0"/>
              <a:t>Függőségek</a:t>
            </a:r>
          </a:p>
          <a:p>
            <a:pPr lvl="1"/>
            <a:r>
              <a:rPr lang="hu-HU" dirty="0"/>
              <a:t>Konfiguráció</a:t>
            </a:r>
          </a:p>
          <a:p>
            <a:pPr lvl="1"/>
            <a:r>
              <a:rPr lang="hu-HU" dirty="0"/>
              <a:t>Integráció</a:t>
            </a:r>
          </a:p>
          <a:p>
            <a:r>
              <a:rPr lang="hu-HU" dirty="0"/>
              <a:t>Telepítés</a:t>
            </a:r>
          </a:p>
          <a:p>
            <a:pPr lvl="1"/>
            <a:r>
              <a:rPr lang="hu-HU" dirty="0"/>
              <a:t>Elemi építőelem</a:t>
            </a:r>
          </a:p>
          <a:p>
            <a:pPr lvl="1"/>
            <a:r>
              <a:rPr lang="hu-HU" dirty="0"/>
              <a:t>Könnyű telepítési lépés</a:t>
            </a:r>
          </a:p>
          <a:p>
            <a:pPr lvl="1"/>
            <a:endParaRPr lang="en-US" dirty="0"/>
          </a:p>
        </p:txBody>
      </p:sp>
      <p:sp>
        <p:nvSpPr>
          <p:cNvPr id="4" name="Dia számának helye 3">
            <a:extLst>
              <a:ext uri="{FF2B5EF4-FFF2-40B4-BE49-F238E27FC236}">
                <a16:creationId xmlns:a16="http://schemas.microsoft.com/office/drawing/2014/main" id="{41B8FEC9-7012-4B22-B49D-CDE7292012F7}"/>
              </a:ext>
            </a:extLst>
          </p:cNvPr>
          <p:cNvSpPr>
            <a:spLocks noGrp="1"/>
          </p:cNvSpPr>
          <p:nvPr>
            <p:ph type="sldNum" sz="quarter" idx="10"/>
          </p:nvPr>
        </p:nvSpPr>
        <p:spPr/>
        <p:txBody>
          <a:bodyPr/>
          <a:lstStyle/>
          <a:p>
            <a:fld id="{A7C85712-A09B-4560-9D1E-08050AA835BB}" type="slidenum">
              <a:rPr lang="hu-HU" smtClean="0"/>
              <a:pPr/>
              <a:t>44</a:t>
            </a:fld>
            <a:endParaRPr lang="hu-HU" dirty="0"/>
          </a:p>
        </p:txBody>
      </p:sp>
    </p:spTree>
    <p:extLst>
      <p:ext uri="{BB962C8B-B14F-4D97-AF65-F5344CB8AC3E}">
        <p14:creationId xmlns:p14="http://schemas.microsoft.com/office/powerpoint/2010/main" val="38832080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8B02741-A820-422B-98CF-E4EDEB624B6C}"/>
              </a:ext>
            </a:extLst>
          </p:cNvPr>
          <p:cNvSpPr>
            <a:spLocks noGrp="1"/>
          </p:cNvSpPr>
          <p:nvPr>
            <p:ph type="title"/>
          </p:nvPr>
        </p:nvSpPr>
        <p:spPr/>
        <p:txBody>
          <a:bodyPr/>
          <a:lstStyle/>
          <a:p>
            <a:r>
              <a:rPr lang="hu-HU" dirty="0"/>
              <a:t>Sablonok és Példányok</a:t>
            </a:r>
            <a:endParaRPr lang="en-US" dirty="0"/>
          </a:p>
        </p:txBody>
      </p:sp>
      <p:sp>
        <p:nvSpPr>
          <p:cNvPr id="3" name="Tartalom helye 2">
            <a:extLst>
              <a:ext uri="{FF2B5EF4-FFF2-40B4-BE49-F238E27FC236}">
                <a16:creationId xmlns:a16="http://schemas.microsoft.com/office/drawing/2014/main" id="{DC40816F-D855-464C-957B-8413B0D28C67}"/>
              </a:ext>
            </a:extLst>
          </p:cNvPr>
          <p:cNvSpPr>
            <a:spLocks noGrp="1"/>
          </p:cNvSpPr>
          <p:nvPr>
            <p:ph idx="1"/>
          </p:nvPr>
        </p:nvSpPr>
        <p:spPr/>
        <p:txBody>
          <a:bodyPr/>
          <a:lstStyle/>
          <a:p>
            <a:r>
              <a:rPr lang="hu-HU" dirty="0"/>
              <a:t>Sablon (image)</a:t>
            </a:r>
          </a:p>
          <a:p>
            <a:pPr lvl="1"/>
            <a:r>
              <a:rPr lang="hu-HU" dirty="0"/>
              <a:t>Statikus állapot</a:t>
            </a:r>
          </a:p>
          <a:p>
            <a:pPr lvl="1"/>
            <a:r>
              <a:rPr lang="hu-HU" dirty="0"/>
              <a:t>OS, alkalmazások, és konfiguráció</a:t>
            </a:r>
          </a:p>
          <a:p>
            <a:pPr lvl="1"/>
            <a:r>
              <a:rPr lang="hu-HU" dirty="0"/>
              <a:t>Jellemzően: lemezkép forma</a:t>
            </a:r>
          </a:p>
          <a:p>
            <a:endParaRPr lang="hu-HU" dirty="0"/>
          </a:p>
          <a:p>
            <a:r>
              <a:rPr lang="hu-HU" dirty="0"/>
              <a:t>Példány (</a:t>
            </a:r>
            <a:r>
              <a:rPr lang="hu-HU" dirty="0" err="1"/>
              <a:t>instance</a:t>
            </a:r>
            <a:r>
              <a:rPr lang="hu-HU" dirty="0"/>
              <a:t>)</a:t>
            </a:r>
          </a:p>
          <a:p>
            <a:pPr lvl="1"/>
            <a:r>
              <a:rPr lang="hu-HU" dirty="0"/>
              <a:t>Egy sablon alapján futó virtuális gép (dinamikus állapot)</a:t>
            </a:r>
          </a:p>
          <a:p>
            <a:pPr lvl="1"/>
            <a:r>
              <a:rPr lang="hu-HU" dirty="0"/>
              <a:t>Futó OS, folyamatok, I/O műveletek</a:t>
            </a:r>
            <a:endParaRPr lang="en-US" dirty="0"/>
          </a:p>
        </p:txBody>
      </p:sp>
      <p:sp>
        <p:nvSpPr>
          <p:cNvPr id="4" name="Dia számának helye 3">
            <a:extLst>
              <a:ext uri="{FF2B5EF4-FFF2-40B4-BE49-F238E27FC236}">
                <a16:creationId xmlns:a16="http://schemas.microsoft.com/office/drawing/2014/main" id="{DB4D1A78-8346-4D5E-87F4-9007F8B215C1}"/>
              </a:ext>
            </a:extLst>
          </p:cNvPr>
          <p:cNvSpPr>
            <a:spLocks noGrp="1"/>
          </p:cNvSpPr>
          <p:nvPr>
            <p:ph type="sldNum" sz="quarter" idx="10"/>
          </p:nvPr>
        </p:nvSpPr>
        <p:spPr/>
        <p:txBody>
          <a:bodyPr/>
          <a:lstStyle/>
          <a:p>
            <a:fld id="{A7C85712-A09B-4560-9D1E-08050AA835BB}" type="slidenum">
              <a:rPr lang="hu-HU" smtClean="0"/>
              <a:pPr/>
              <a:t>45</a:t>
            </a:fld>
            <a:endParaRPr lang="hu-HU" dirty="0"/>
          </a:p>
        </p:txBody>
      </p:sp>
    </p:spTree>
    <p:extLst>
      <p:ext uri="{BB962C8B-B14F-4D97-AF65-F5344CB8AC3E}">
        <p14:creationId xmlns:p14="http://schemas.microsoft.com/office/powerpoint/2010/main" val="2641846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D3E9A3A-2544-4636-8D29-7D5BBFB537FA}"/>
              </a:ext>
            </a:extLst>
          </p:cNvPr>
          <p:cNvSpPr>
            <a:spLocks noGrp="1"/>
          </p:cNvSpPr>
          <p:nvPr>
            <p:ph type="title"/>
          </p:nvPr>
        </p:nvSpPr>
        <p:spPr/>
        <p:txBody>
          <a:bodyPr/>
          <a:lstStyle/>
          <a:p>
            <a:r>
              <a:rPr lang="hu-HU" dirty="0"/>
              <a:t>Kitekintés – felhőszolgáltatások - IaaS</a:t>
            </a:r>
            <a:endParaRPr lang="en-US" dirty="0"/>
          </a:p>
        </p:txBody>
      </p:sp>
      <p:sp>
        <p:nvSpPr>
          <p:cNvPr id="3" name="Tartalom helye 2">
            <a:extLst>
              <a:ext uri="{FF2B5EF4-FFF2-40B4-BE49-F238E27FC236}">
                <a16:creationId xmlns:a16="http://schemas.microsoft.com/office/drawing/2014/main" id="{CD41B8F1-E565-4F98-BF5F-D114A7D8A5F5}"/>
              </a:ext>
            </a:extLst>
          </p:cNvPr>
          <p:cNvSpPr>
            <a:spLocks noGrp="1"/>
          </p:cNvSpPr>
          <p:nvPr>
            <p:ph idx="1"/>
          </p:nvPr>
        </p:nvSpPr>
        <p:spPr/>
        <p:txBody>
          <a:bodyPr/>
          <a:lstStyle/>
          <a:p>
            <a:r>
              <a:rPr lang="hu-HU" dirty="0"/>
              <a:t>Virtuális gépek „bérlése”, mint szolgáltatás</a:t>
            </a:r>
          </a:p>
          <a:p>
            <a:pPr lvl="1"/>
            <a:r>
              <a:rPr lang="hu-HU" dirty="0"/>
              <a:t>AWS EC2: </a:t>
            </a:r>
            <a:r>
              <a:rPr lang="hu-HU" dirty="0" err="1"/>
              <a:t>Xen</a:t>
            </a:r>
            <a:endParaRPr lang="hu-HU" dirty="0"/>
          </a:p>
          <a:p>
            <a:pPr lvl="1"/>
            <a:r>
              <a:rPr lang="hu-HU" dirty="0"/>
              <a:t>Microsoft </a:t>
            </a:r>
            <a:r>
              <a:rPr lang="hu-HU" dirty="0" err="1"/>
              <a:t>Azure</a:t>
            </a:r>
            <a:r>
              <a:rPr lang="hu-HU" dirty="0"/>
              <a:t>: </a:t>
            </a:r>
            <a:r>
              <a:rPr lang="hu-HU" dirty="0" err="1"/>
              <a:t>Hyper</a:t>
            </a:r>
            <a:r>
              <a:rPr lang="hu-HU" dirty="0"/>
              <a:t>-V</a:t>
            </a:r>
          </a:p>
          <a:p>
            <a:pPr lvl="1"/>
            <a:r>
              <a:rPr lang="hu-HU" dirty="0"/>
              <a:t>BME Cloud: KVM+QEMU </a:t>
            </a:r>
            <a:endParaRPr lang="en-US" dirty="0"/>
          </a:p>
        </p:txBody>
      </p:sp>
      <p:sp>
        <p:nvSpPr>
          <p:cNvPr id="4" name="Dia számának helye 3">
            <a:extLst>
              <a:ext uri="{FF2B5EF4-FFF2-40B4-BE49-F238E27FC236}">
                <a16:creationId xmlns:a16="http://schemas.microsoft.com/office/drawing/2014/main" id="{2619357C-C25A-4B9D-9D3E-3BEB5267558A}"/>
              </a:ext>
            </a:extLst>
          </p:cNvPr>
          <p:cNvSpPr>
            <a:spLocks noGrp="1"/>
          </p:cNvSpPr>
          <p:nvPr>
            <p:ph type="sldNum" sz="quarter" idx="10"/>
          </p:nvPr>
        </p:nvSpPr>
        <p:spPr/>
        <p:txBody>
          <a:bodyPr/>
          <a:lstStyle/>
          <a:p>
            <a:fld id="{A7C85712-A09B-4560-9D1E-08050AA835BB}" type="slidenum">
              <a:rPr lang="hu-HU" smtClean="0"/>
              <a:pPr/>
              <a:t>46</a:t>
            </a:fld>
            <a:endParaRPr lang="hu-HU" dirty="0"/>
          </a:p>
        </p:txBody>
      </p:sp>
    </p:spTree>
    <p:extLst>
      <p:ext uri="{BB962C8B-B14F-4D97-AF65-F5344CB8AC3E}">
        <p14:creationId xmlns:p14="http://schemas.microsoft.com/office/powerpoint/2010/main" val="22149463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24AF9A4-B950-4306-B726-9D2209D29C89}"/>
              </a:ext>
            </a:extLst>
          </p:cNvPr>
          <p:cNvSpPr>
            <a:spLocks noGrp="1"/>
          </p:cNvSpPr>
          <p:nvPr>
            <p:ph type="title"/>
          </p:nvPr>
        </p:nvSpPr>
        <p:spPr/>
        <p:txBody>
          <a:bodyPr/>
          <a:lstStyle/>
          <a:p>
            <a:r>
              <a:rPr lang="hu-HU" dirty="0"/>
              <a:t>Virtuális gép építő eszközök - </a:t>
            </a:r>
            <a:r>
              <a:rPr lang="hu-HU" dirty="0" err="1"/>
              <a:t>Vagrant</a:t>
            </a:r>
            <a:endParaRPr lang="en-US" dirty="0"/>
          </a:p>
        </p:txBody>
      </p:sp>
      <p:sp>
        <p:nvSpPr>
          <p:cNvPr id="3" name="Tartalom helye 2">
            <a:extLst>
              <a:ext uri="{FF2B5EF4-FFF2-40B4-BE49-F238E27FC236}">
                <a16:creationId xmlns:a16="http://schemas.microsoft.com/office/drawing/2014/main" id="{14F3DA12-CB14-49BE-97D6-D1A1D02CDB94}"/>
              </a:ext>
            </a:extLst>
          </p:cNvPr>
          <p:cNvSpPr>
            <a:spLocks noGrp="1"/>
          </p:cNvSpPr>
          <p:nvPr>
            <p:ph idx="1"/>
          </p:nvPr>
        </p:nvSpPr>
        <p:spPr/>
        <p:txBody>
          <a:bodyPr/>
          <a:lstStyle/>
          <a:p>
            <a:r>
              <a:rPr lang="hu-HU" dirty="0"/>
              <a:t>Keretrendszer és leírónyelv (</a:t>
            </a:r>
            <a:r>
              <a:rPr lang="hu-HU" dirty="0" err="1"/>
              <a:t>Vagrantfile</a:t>
            </a:r>
            <a:r>
              <a:rPr lang="hu-HU" dirty="0"/>
              <a:t>) reprodukálható VM környezetek kialakítására</a:t>
            </a:r>
          </a:p>
          <a:p>
            <a:r>
              <a:rPr lang="hu-HU" dirty="0"/>
              <a:t>Fejlesztési környezetek menedzselése, megosztása</a:t>
            </a:r>
          </a:p>
          <a:p>
            <a:r>
              <a:rPr lang="hu-HU" dirty="0"/>
              <a:t>Platform független megoldás. Működik</a:t>
            </a:r>
          </a:p>
          <a:p>
            <a:pPr lvl="1"/>
            <a:r>
              <a:rPr lang="hu-HU" dirty="0"/>
              <a:t>Különböző OS-en</a:t>
            </a:r>
          </a:p>
          <a:p>
            <a:pPr lvl="1"/>
            <a:r>
              <a:rPr lang="hu-HU" dirty="0"/>
              <a:t>Különböző virtualizációs technológiákkal</a:t>
            </a:r>
          </a:p>
          <a:p>
            <a:endParaRPr lang="hu-HU" dirty="0"/>
          </a:p>
        </p:txBody>
      </p:sp>
      <p:sp>
        <p:nvSpPr>
          <p:cNvPr id="4" name="Dia számának helye 3">
            <a:extLst>
              <a:ext uri="{FF2B5EF4-FFF2-40B4-BE49-F238E27FC236}">
                <a16:creationId xmlns:a16="http://schemas.microsoft.com/office/drawing/2014/main" id="{67D4165B-053C-4422-A1B6-6CE6CB71B4CE}"/>
              </a:ext>
            </a:extLst>
          </p:cNvPr>
          <p:cNvSpPr>
            <a:spLocks noGrp="1"/>
          </p:cNvSpPr>
          <p:nvPr>
            <p:ph type="sldNum" sz="quarter" idx="10"/>
          </p:nvPr>
        </p:nvSpPr>
        <p:spPr/>
        <p:txBody>
          <a:bodyPr/>
          <a:lstStyle/>
          <a:p>
            <a:fld id="{A7C85712-A09B-4560-9D1E-08050AA835BB}" type="slidenum">
              <a:rPr lang="hu-HU" smtClean="0"/>
              <a:pPr/>
              <a:t>47</a:t>
            </a:fld>
            <a:endParaRPr lang="hu-HU" dirty="0"/>
          </a:p>
        </p:txBody>
      </p:sp>
      <p:pic>
        <p:nvPicPr>
          <p:cNvPr id="6" name="Kép 5">
            <a:extLst>
              <a:ext uri="{FF2B5EF4-FFF2-40B4-BE49-F238E27FC236}">
                <a16:creationId xmlns:a16="http://schemas.microsoft.com/office/drawing/2014/main" id="{F9957986-E38E-4660-9500-C81689FE5D59}"/>
              </a:ext>
            </a:extLst>
          </p:cNvPr>
          <p:cNvPicPr>
            <a:picLocks noChangeAspect="1"/>
          </p:cNvPicPr>
          <p:nvPr/>
        </p:nvPicPr>
        <p:blipFill>
          <a:blip r:embed="rId2"/>
          <a:stretch>
            <a:fillRect/>
          </a:stretch>
        </p:blipFill>
        <p:spPr>
          <a:xfrm>
            <a:off x="1062226" y="4092700"/>
            <a:ext cx="2066548" cy="2063500"/>
          </a:xfrm>
          <a:prstGeom prst="rect">
            <a:avLst/>
          </a:prstGeom>
        </p:spPr>
      </p:pic>
      <p:sp>
        <p:nvSpPr>
          <p:cNvPr id="7" name="Nyíl: jobbra mutató 6">
            <a:extLst>
              <a:ext uri="{FF2B5EF4-FFF2-40B4-BE49-F238E27FC236}">
                <a16:creationId xmlns:a16="http://schemas.microsoft.com/office/drawing/2014/main" id="{848998ED-3076-4EE5-9323-234B00352C79}"/>
              </a:ext>
            </a:extLst>
          </p:cNvPr>
          <p:cNvSpPr/>
          <p:nvPr/>
        </p:nvSpPr>
        <p:spPr>
          <a:xfrm>
            <a:off x="3714750" y="4810125"/>
            <a:ext cx="1714500" cy="704850"/>
          </a:xfrm>
          <a:prstGeom prst="rightArrow">
            <a:avLst/>
          </a:prstGeom>
          <a:solidFill>
            <a:schemeClr val="bg2"/>
          </a:solidFill>
          <a:ln w="38100">
            <a:solidFill>
              <a:schemeClr val="accent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err="1">
              <a:solidFill>
                <a:schemeClr val="tx2"/>
              </a:solidFill>
            </a:endParaRPr>
          </a:p>
        </p:txBody>
      </p:sp>
      <p:sp>
        <p:nvSpPr>
          <p:cNvPr id="8" name="Téglalap: lekerekített 7">
            <a:extLst>
              <a:ext uri="{FF2B5EF4-FFF2-40B4-BE49-F238E27FC236}">
                <a16:creationId xmlns:a16="http://schemas.microsoft.com/office/drawing/2014/main" id="{4ECC9746-C62B-470F-BBF2-6853BDCE7F29}"/>
              </a:ext>
            </a:extLst>
          </p:cNvPr>
          <p:cNvSpPr/>
          <p:nvPr/>
        </p:nvSpPr>
        <p:spPr>
          <a:xfrm>
            <a:off x="6115050" y="4700587"/>
            <a:ext cx="2305050" cy="923925"/>
          </a:xfrm>
          <a:prstGeom prst="roundRect">
            <a:avLst/>
          </a:prstGeom>
          <a:solidFill>
            <a:schemeClr val="bg2"/>
          </a:solidFill>
          <a:ln w="38100">
            <a:solidFill>
              <a:schemeClr val="accent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hu-HU" sz="2400" dirty="0">
                <a:solidFill>
                  <a:schemeClr val="tx2"/>
                </a:solidFill>
              </a:rPr>
              <a:t>VM példány</a:t>
            </a:r>
            <a:endParaRPr lang="en-US" sz="2400" dirty="0" err="1">
              <a:solidFill>
                <a:schemeClr val="tx2"/>
              </a:solidFill>
            </a:endParaRPr>
          </a:p>
        </p:txBody>
      </p:sp>
    </p:spTree>
    <p:extLst>
      <p:ext uri="{BB962C8B-B14F-4D97-AF65-F5344CB8AC3E}">
        <p14:creationId xmlns:p14="http://schemas.microsoft.com/office/powerpoint/2010/main" val="9830120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0A18917-1E38-454F-9331-D4B7D1B04757}"/>
              </a:ext>
            </a:extLst>
          </p:cNvPr>
          <p:cNvSpPr>
            <a:spLocks noGrp="1"/>
          </p:cNvSpPr>
          <p:nvPr>
            <p:ph type="title"/>
          </p:nvPr>
        </p:nvSpPr>
        <p:spPr/>
        <p:txBody>
          <a:bodyPr/>
          <a:lstStyle/>
          <a:p>
            <a:r>
              <a:rPr lang="hu-HU" dirty="0"/>
              <a:t>Virtuális gép építő eszközök - </a:t>
            </a:r>
            <a:r>
              <a:rPr lang="hu-HU" dirty="0" err="1"/>
              <a:t>Vagrant</a:t>
            </a:r>
            <a:endParaRPr lang="en-US" dirty="0"/>
          </a:p>
        </p:txBody>
      </p:sp>
      <p:sp>
        <p:nvSpPr>
          <p:cNvPr id="3" name="Tartalom helye 2">
            <a:extLst>
              <a:ext uri="{FF2B5EF4-FFF2-40B4-BE49-F238E27FC236}">
                <a16:creationId xmlns:a16="http://schemas.microsoft.com/office/drawing/2014/main" id="{16BBDF7B-7955-498C-92D5-87BA555681DE}"/>
              </a:ext>
            </a:extLst>
          </p:cNvPr>
          <p:cNvSpPr>
            <a:spLocks noGrp="1"/>
          </p:cNvSpPr>
          <p:nvPr>
            <p:ph idx="1"/>
          </p:nvPr>
        </p:nvSpPr>
        <p:spPr/>
        <p:txBody>
          <a:bodyPr/>
          <a:lstStyle/>
          <a:p>
            <a:endParaRPr lang="en-US"/>
          </a:p>
        </p:txBody>
      </p:sp>
      <p:sp>
        <p:nvSpPr>
          <p:cNvPr id="4" name="Dia számának helye 3">
            <a:extLst>
              <a:ext uri="{FF2B5EF4-FFF2-40B4-BE49-F238E27FC236}">
                <a16:creationId xmlns:a16="http://schemas.microsoft.com/office/drawing/2014/main" id="{C5BF2B44-65B5-48E4-A9D7-899532720D1A}"/>
              </a:ext>
            </a:extLst>
          </p:cNvPr>
          <p:cNvSpPr>
            <a:spLocks noGrp="1"/>
          </p:cNvSpPr>
          <p:nvPr>
            <p:ph type="sldNum" sz="quarter" idx="10"/>
          </p:nvPr>
        </p:nvSpPr>
        <p:spPr/>
        <p:txBody>
          <a:bodyPr/>
          <a:lstStyle/>
          <a:p>
            <a:fld id="{A7C85712-A09B-4560-9D1E-08050AA835BB}" type="slidenum">
              <a:rPr lang="hu-HU" smtClean="0"/>
              <a:pPr/>
              <a:t>48</a:t>
            </a:fld>
            <a:endParaRPr lang="hu-HU" dirty="0"/>
          </a:p>
        </p:txBody>
      </p:sp>
      <p:pic>
        <p:nvPicPr>
          <p:cNvPr id="5" name="Kép 4">
            <a:extLst>
              <a:ext uri="{FF2B5EF4-FFF2-40B4-BE49-F238E27FC236}">
                <a16:creationId xmlns:a16="http://schemas.microsoft.com/office/drawing/2014/main" id="{E2745FC6-9AB2-4C18-9F75-0226263E8584}"/>
              </a:ext>
            </a:extLst>
          </p:cNvPr>
          <p:cNvPicPr>
            <a:picLocks noChangeAspect="1"/>
          </p:cNvPicPr>
          <p:nvPr/>
        </p:nvPicPr>
        <p:blipFill>
          <a:blip r:embed="rId2"/>
          <a:stretch>
            <a:fillRect/>
          </a:stretch>
        </p:blipFill>
        <p:spPr>
          <a:xfrm>
            <a:off x="762000" y="754695"/>
            <a:ext cx="7620000" cy="5715000"/>
          </a:xfrm>
          <a:prstGeom prst="rect">
            <a:avLst/>
          </a:prstGeom>
        </p:spPr>
      </p:pic>
    </p:spTree>
    <p:extLst>
      <p:ext uri="{BB962C8B-B14F-4D97-AF65-F5344CB8AC3E}">
        <p14:creationId xmlns:p14="http://schemas.microsoft.com/office/powerpoint/2010/main" val="21242703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3BFA5EC-A93A-4475-B343-8A93C71CF5C6}"/>
              </a:ext>
            </a:extLst>
          </p:cNvPr>
          <p:cNvSpPr>
            <a:spLocks noGrp="1"/>
          </p:cNvSpPr>
          <p:nvPr>
            <p:ph type="title"/>
          </p:nvPr>
        </p:nvSpPr>
        <p:spPr/>
        <p:txBody>
          <a:bodyPr/>
          <a:lstStyle/>
          <a:p>
            <a:r>
              <a:rPr lang="hu-HU" dirty="0"/>
              <a:t>Virtuális gép építő eszközök - </a:t>
            </a:r>
            <a:r>
              <a:rPr lang="hu-HU" dirty="0" err="1"/>
              <a:t>Vagrant</a:t>
            </a:r>
            <a:endParaRPr lang="en-US" dirty="0"/>
          </a:p>
        </p:txBody>
      </p:sp>
      <p:sp>
        <p:nvSpPr>
          <p:cNvPr id="3" name="Tartalom helye 2">
            <a:extLst>
              <a:ext uri="{FF2B5EF4-FFF2-40B4-BE49-F238E27FC236}">
                <a16:creationId xmlns:a16="http://schemas.microsoft.com/office/drawing/2014/main" id="{2857CFF7-23BD-44E5-8BB9-80CDC31CA81F}"/>
              </a:ext>
            </a:extLst>
          </p:cNvPr>
          <p:cNvSpPr>
            <a:spLocks noGrp="1"/>
          </p:cNvSpPr>
          <p:nvPr>
            <p:ph idx="1"/>
          </p:nvPr>
        </p:nvSpPr>
        <p:spPr/>
        <p:txBody>
          <a:bodyPr/>
          <a:lstStyle/>
          <a:p>
            <a:endParaRPr lang="en-US" dirty="0"/>
          </a:p>
        </p:txBody>
      </p:sp>
      <p:sp>
        <p:nvSpPr>
          <p:cNvPr id="4" name="Dia számának helye 3">
            <a:extLst>
              <a:ext uri="{FF2B5EF4-FFF2-40B4-BE49-F238E27FC236}">
                <a16:creationId xmlns:a16="http://schemas.microsoft.com/office/drawing/2014/main" id="{E6C726E2-B6F8-4E79-AA07-7FB2D49F6BE6}"/>
              </a:ext>
            </a:extLst>
          </p:cNvPr>
          <p:cNvSpPr>
            <a:spLocks noGrp="1"/>
          </p:cNvSpPr>
          <p:nvPr>
            <p:ph type="sldNum" sz="quarter" idx="10"/>
          </p:nvPr>
        </p:nvSpPr>
        <p:spPr/>
        <p:txBody>
          <a:bodyPr/>
          <a:lstStyle/>
          <a:p>
            <a:fld id="{A7C85712-A09B-4560-9D1E-08050AA835BB}" type="slidenum">
              <a:rPr lang="hu-HU" smtClean="0"/>
              <a:pPr/>
              <a:t>49</a:t>
            </a:fld>
            <a:endParaRPr lang="hu-HU" dirty="0"/>
          </a:p>
        </p:txBody>
      </p:sp>
      <p:pic>
        <p:nvPicPr>
          <p:cNvPr id="5" name="Kép 4">
            <a:extLst>
              <a:ext uri="{FF2B5EF4-FFF2-40B4-BE49-F238E27FC236}">
                <a16:creationId xmlns:a16="http://schemas.microsoft.com/office/drawing/2014/main" id="{557CBE8C-18C2-497C-982A-C12A5D267810}"/>
              </a:ext>
            </a:extLst>
          </p:cNvPr>
          <p:cNvPicPr>
            <a:picLocks noChangeAspect="1"/>
          </p:cNvPicPr>
          <p:nvPr/>
        </p:nvPicPr>
        <p:blipFill>
          <a:blip r:embed="rId2"/>
          <a:stretch>
            <a:fillRect/>
          </a:stretch>
        </p:blipFill>
        <p:spPr>
          <a:xfrm>
            <a:off x="371823" y="803908"/>
            <a:ext cx="3171477" cy="5570414"/>
          </a:xfrm>
          <a:prstGeom prst="rect">
            <a:avLst/>
          </a:prstGeom>
        </p:spPr>
      </p:pic>
      <p:pic>
        <p:nvPicPr>
          <p:cNvPr id="6" name="Kép 5">
            <a:extLst>
              <a:ext uri="{FF2B5EF4-FFF2-40B4-BE49-F238E27FC236}">
                <a16:creationId xmlns:a16="http://schemas.microsoft.com/office/drawing/2014/main" id="{16BBFAAB-D8BA-4502-95AA-BDE452BA2F17}"/>
              </a:ext>
            </a:extLst>
          </p:cNvPr>
          <p:cNvPicPr>
            <a:picLocks noChangeAspect="1"/>
          </p:cNvPicPr>
          <p:nvPr/>
        </p:nvPicPr>
        <p:blipFill>
          <a:blip r:embed="rId3"/>
          <a:stretch>
            <a:fillRect/>
          </a:stretch>
        </p:blipFill>
        <p:spPr>
          <a:xfrm>
            <a:off x="4314825" y="1122140"/>
            <a:ext cx="3914775" cy="2466975"/>
          </a:xfrm>
          <a:prstGeom prst="rect">
            <a:avLst/>
          </a:prstGeom>
        </p:spPr>
      </p:pic>
      <p:pic>
        <p:nvPicPr>
          <p:cNvPr id="7" name="Kép 6">
            <a:extLst>
              <a:ext uri="{FF2B5EF4-FFF2-40B4-BE49-F238E27FC236}">
                <a16:creationId xmlns:a16="http://schemas.microsoft.com/office/drawing/2014/main" id="{8277EE49-AF69-418D-8A4C-C4102C638C89}"/>
              </a:ext>
            </a:extLst>
          </p:cNvPr>
          <p:cNvPicPr>
            <a:picLocks noChangeAspect="1"/>
          </p:cNvPicPr>
          <p:nvPr/>
        </p:nvPicPr>
        <p:blipFill>
          <a:blip r:embed="rId4"/>
          <a:stretch>
            <a:fillRect/>
          </a:stretch>
        </p:blipFill>
        <p:spPr>
          <a:xfrm>
            <a:off x="3614362" y="4129326"/>
            <a:ext cx="5386763" cy="1733671"/>
          </a:xfrm>
          <a:prstGeom prst="rect">
            <a:avLst/>
          </a:prstGeom>
        </p:spPr>
      </p:pic>
    </p:spTree>
    <p:extLst>
      <p:ext uri="{BB962C8B-B14F-4D97-AF65-F5344CB8AC3E}">
        <p14:creationId xmlns:p14="http://schemas.microsoft.com/office/powerpoint/2010/main" val="3919373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Rétegek közötti interfészek</a:t>
            </a:r>
          </a:p>
        </p:txBody>
      </p:sp>
      <p:sp>
        <p:nvSpPr>
          <p:cNvPr id="4" name="Téglalap 3"/>
          <p:cNvSpPr/>
          <p:nvPr/>
        </p:nvSpPr>
        <p:spPr>
          <a:xfrm>
            <a:off x="857224" y="5429264"/>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a:solidFill>
                  <a:schemeClr val="bg1"/>
                </a:solidFill>
              </a:rPr>
              <a:t>Hardver</a:t>
            </a:r>
          </a:p>
        </p:txBody>
      </p:sp>
      <p:sp>
        <p:nvSpPr>
          <p:cNvPr id="5" name="Téglalap 4"/>
          <p:cNvSpPr/>
          <p:nvPr/>
        </p:nvSpPr>
        <p:spPr>
          <a:xfrm>
            <a:off x="857224" y="4643446"/>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a:solidFill>
                  <a:schemeClr val="bg1"/>
                </a:solidFill>
              </a:rPr>
              <a:t>Operációs rendszer</a:t>
            </a:r>
          </a:p>
        </p:txBody>
      </p:sp>
      <p:sp>
        <p:nvSpPr>
          <p:cNvPr id="7" name="Téglalap 6"/>
          <p:cNvSpPr/>
          <p:nvPr/>
        </p:nvSpPr>
        <p:spPr>
          <a:xfrm>
            <a:off x="857224" y="3071810"/>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a:solidFill>
                  <a:schemeClr val="bg1"/>
                </a:solidFill>
              </a:rPr>
              <a:t>Szolgáltatások</a:t>
            </a:r>
          </a:p>
        </p:txBody>
      </p:sp>
      <p:sp>
        <p:nvSpPr>
          <p:cNvPr id="11" name="Lekerekített téglalap feliratnak 10"/>
          <p:cNvSpPr/>
          <p:nvPr/>
        </p:nvSpPr>
        <p:spPr>
          <a:xfrm>
            <a:off x="4572000" y="857232"/>
            <a:ext cx="4000528" cy="5429288"/>
          </a:xfrm>
          <a:prstGeom prst="wedgeRoundRectCallout">
            <a:avLst>
              <a:gd name="adj1" fmla="val -69193"/>
              <a:gd name="adj2" fmla="val 12665"/>
              <a:gd name="adj3" fmla="val 16667"/>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hu-HU" sz="2400" dirty="0">
              <a:solidFill>
                <a:schemeClr val="bg1"/>
              </a:solidFill>
            </a:endParaRPr>
          </a:p>
        </p:txBody>
      </p:sp>
      <p:sp>
        <p:nvSpPr>
          <p:cNvPr id="12" name="Szövegdoboz 11"/>
          <p:cNvSpPr txBox="1"/>
          <p:nvPr/>
        </p:nvSpPr>
        <p:spPr>
          <a:xfrm>
            <a:off x="4714876" y="857232"/>
            <a:ext cx="3762633" cy="1200329"/>
          </a:xfrm>
          <a:prstGeom prst="rect">
            <a:avLst/>
          </a:prstGeom>
          <a:noFill/>
        </p:spPr>
        <p:txBody>
          <a:bodyPr wrap="none" rtlCol="0">
            <a:spAutoFit/>
          </a:bodyPr>
          <a:lstStyle/>
          <a:p>
            <a:pPr algn="ctr"/>
            <a:r>
              <a:rPr lang="hu-HU" sz="2400" dirty="0"/>
              <a:t>Interfész az alkalmazások </a:t>
            </a:r>
            <a:br>
              <a:rPr lang="hu-HU" sz="2400" dirty="0"/>
            </a:br>
            <a:r>
              <a:rPr lang="hu-HU" sz="2400" dirty="0"/>
              <a:t>szintjén, illetve az OS magas</a:t>
            </a:r>
            <a:br>
              <a:rPr lang="hu-HU" sz="2400" dirty="0"/>
            </a:br>
            <a:r>
              <a:rPr lang="hu-HU" sz="2400" dirty="0"/>
              <a:t>szintű szolgáltatásai között</a:t>
            </a:r>
          </a:p>
        </p:txBody>
      </p:sp>
      <p:sp>
        <p:nvSpPr>
          <p:cNvPr id="45" name="Téglalap 44"/>
          <p:cNvSpPr/>
          <p:nvPr/>
        </p:nvSpPr>
        <p:spPr>
          <a:xfrm>
            <a:off x="5143504" y="2143116"/>
            <a:ext cx="2714644" cy="1143008"/>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a:solidFill>
                  <a:schemeClr val="bg1"/>
                </a:solidFill>
              </a:rPr>
              <a:t>Könyvtár hívások</a:t>
            </a:r>
          </a:p>
          <a:p>
            <a:pPr algn="ctr"/>
            <a:r>
              <a:rPr lang="hu-HU" sz="2400" dirty="0">
                <a:solidFill>
                  <a:schemeClr val="bg1"/>
                </a:solidFill>
              </a:rPr>
              <a:t>(</a:t>
            </a:r>
            <a:r>
              <a:rPr lang="hu-HU" sz="2400" dirty="0" err="1">
                <a:solidFill>
                  <a:schemeClr val="bg1"/>
                </a:solidFill>
              </a:rPr>
              <a:t>call</a:t>
            </a:r>
            <a:r>
              <a:rPr lang="hu-HU" sz="2400" dirty="0">
                <a:solidFill>
                  <a:schemeClr val="bg1"/>
                </a:solidFill>
              </a:rPr>
              <a:t>)</a:t>
            </a:r>
          </a:p>
        </p:txBody>
      </p:sp>
      <p:sp>
        <p:nvSpPr>
          <p:cNvPr id="47" name="Téglalap 46"/>
          <p:cNvSpPr/>
          <p:nvPr/>
        </p:nvSpPr>
        <p:spPr>
          <a:xfrm>
            <a:off x="5143504" y="3429000"/>
            <a:ext cx="2714644" cy="1143008"/>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a:solidFill>
                  <a:schemeClr val="bg1"/>
                </a:solidFill>
              </a:rPr>
              <a:t>Futtatókörnyezetek</a:t>
            </a:r>
          </a:p>
        </p:txBody>
      </p:sp>
      <p:sp>
        <p:nvSpPr>
          <p:cNvPr id="13" name="Téglalap 12"/>
          <p:cNvSpPr/>
          <p:nvPr/>
        </p:nvSpPr>
        <p:spPr>
          <a:xfrm>
            <a:off x="857224" y="3857628"/>
            <a:ext cx="2857520" cy="642942"/>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a:solidFill>
                  <a:schemeClr val="bg1"/>
                </a:solidFill>
              </a:rPr>
              <a:t>Alkalmazások</a:t>
            </a:r>
          </a:p>
        </p:txBody>
      </p:sp>
      <p:sp>
        <p:nvSpPr>
          <p:cNvPr id="14" name="Téglalap 13"/>
          <p:cNvSpPr/>
          <p:nvPr/>
        </p:nvSpPr>
        <p:spPr>
          <a:xfrm>
            <a:off x="5143504" y="4714884"/>
            <a:ext cx="2714644" cy="1143008"/>
          </a:xfrm>
          <a:prstGeom prst="rect">
            <a:avLst/>
          </a:prstGeom>
          <a:solidFill>
            <a:srgbClr val="B83A55"/>
          </a:solidFill>
          <a:ln w="38100">
            <a:solidFill>
              <a:schemeClr val="tx1"/>
            </a:solidFill>
            <a:prstDash val="lgDash"/>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err="1">
                <a:solidFill>
                  <a:schemeClr val="bg1"/>
                </a:solidFill>
              </a:rPr>
              <a:t>Konfig</a:t>
            </a:r>
            <a:r>
              <a:rPr lang="hu-HU" sz="2400" dirty="0">
                <a:solidFill>
                  <a:schemeClr val="bg1"/>
                </a:solidFill>
              </a:rPr>
              <a:t> fájlok, </a:t>
            </a:r>
            <a:r>
              <a:rPr lang="hu-HU" sz="2400" dirty="0" err="1">
                <a:solidFill>
                  <a:schemeClr val="bg1"/>
                </a:solidFill>
              </a:rPr>
              <a:t>Registry</a:t>
            </a:r>
            <a:r>
              <a:rPr lang="hu-HU" sz="2400" dirty="0">
                <a:solidFill>
                  <a:schemeClr val="bg1"/>
                </a:solidFill>
              </a:rPr>
              <a:t>, </a:t>
            </a:r>
            <a:r>
              <a:rPr lang="hu-HU" sz="2400" dirty="0" err="1">
                <a:solidFill>
                  <a:schemeClr val="bg1"/>
                </a:solidFill>
              </a:rPr>
              <a:t>stb</a:t>
            </a:r>
            <a:r>
              <a:rPr lang="hu-HU" sz="2400" dirty="0">
                <a:solidFill>
                  <a:schemeClr val="bg1"/>
                </a:solidFill>
              </a:rPr>
              <a:t>…</a:t>
            </a:r>
          </a:p>
        </p:txBody>
      </p:sp>
      <p:sp>
        <p:nvSpPr>
          <p:cNvPr id="15" name="Dia számának helye 14"/>
          <p:cNvSpPr>
            <a:spLocks noGrp="1"/>
          </p:cNvSpPr>
          <p:nvPr>
            <p:ph type="sldNum" sz="quarter" idx="5"/>
          </p:nvPr>
        </p:nvSpPr>
        <p:spPr>
          <a:xfrm>
            <a:off x="3214678" y="6500834"/>
            <a:ext cx="2971800" cy="357166"/>
          </a:xfrm>
          <a:prstGeom prst="rect">
            <a:avLst/>
          </a:prstGeom>
        </p:spPr>
        <p:txBody>
          <a:bodyPr vert="horz" lIns="91440" tIns="45720" rIns="91440" bIns="45720" rtlCol="0" anchor="ctr"/>
          <a:lstStyle>
            <a:defPPr>
              <a:defRPr lang="hu-HU"/>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86C690-4F62-4AFC-8745-06DC9BF07935}" type="slidenum">
              <a:rPr lang="hu-HU" smtClean="0"/>
              <a:pPr/>
              <a:t>5</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P spid="1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3C943FA-D2CA-4C69-9396-BFD8391C54D0}"/>
              </a:ext>
            </a:extLst>
          </p:cNvPr>
          <p:cNvSpPr>
            <a:spLocks noGrp="1"/>
          </p:cNvSpPr>
          <p:nvPr>
            <p:ph type="title"/>
          </p:nvPr>
        </p:nvSpPr>
        <p:spPr/>
        <p:txBody>
          <a:bodyPr/>
          <a:lstStyle/>
          <a:p>
            <a:r>
              <a:rPr lang="hu-HU" dirty="0"/>
              <a:t>Virtuális gép építő eszközök - </a:t>
            </a:r>
            <a:r>
              <a:rPr lang="hu-HU" dirty="0" err="1"/>
              <a:t>Packer</a:t>
            </a:r>
            <a:endParaRPr lang="en-US" dirty="0"/>
          </a:p>
        </p:txBody>
      </p:sp>
      <p:sp>
        <p:nvSpPr>
          <p:cNvPr id="3" name="Tartalom helye 2">
            <a:extLst>
              <a:ext uri="{FF2B5EF4-FFF2-40B4-BE49-F238E27FC236}">
                <a16:creationId xmlns:a16="http://schemas.microsoft.com/office/drawing/2014/main" id="{D751C4D8-2D7C-435F-AA1F-27D0D4C45A48}"/>
              </a:ext>
            </a:extLst>
          </p:cNvPr>
          <p:cNvSpPr>
            <a:spLocks noGrp="1"/>
          </p:cNvSpPr>
          <p:nvPr>
            <p:ph idx="1"/>
          </p:nvPr>
        </p:nvSpPr>
        <p:spPr/>
        <p:txBody>
          <a:bodyPr/>
          <a:lstStyle/>
          <a:p>
            <a:r>
              <a:rPr lang="hu-HU" dirty="0"/>
              <a:t>Keretrendszer és leírónyelv (</a:t>
            </a:r>
            <a:r>
              <a:rPr lang="hu-HU" dirty="0" err="1"/>
              <a:t>Packerfile</a:t>
            </a:r>
            <a:r>
              <a:rPr lang="hu-HU" dirty="0"/>
              <a:t>) egységes VM sablonok létrehozására</a:t>
            </a:r>
          </a:p>
          <a:p>
            <a:r>
              <a:rPr lang="hu-HU" dirty="0"/>
              <a:t>VM sablon készítésének deklaratív leírása</a:t>
            </a:r>
          </a:p>
          <a:p>
            <a:r>
              <a:rPr lang="hu-HU" dirty="0"/>
              <a:t>Platform független megoldás:</a:t>
            </a:r>
          </a:p>
          <a:p>
            <a:pPr lvl="1"/>
            <a:r>
              <a:rPr lang="hu-HU" dirty="0" err="1"/>
              <a:t>Desktop</a:t>
            </a:r>
            <a:r>
              <a:rPr lang="hu-HU" dirty="0"/>
              <a:t>: </a:t>
            </a:r>
            <a:r>
              <a:rPr lang="hu-HU" dirty="0" err="1"/>
              <a:t>VirtualBOX</a:t>
            </a:r>
            <a:r>
              <a:rPr lang="hu-HU" dirty="0"/>
              <a:t>, </a:t>
            </a:r>
            <a:r>
              <a:rPr lang="hu-HU" dirty="0" err="1"/>
              <a:t>VMware</a:t>
            </a:r>
            <a:r>
              <a:rPr lang="hu-HU" dirty="0"/>
              <a:t>, …</a:t>
            </a:r>
          </a:p>
          <a:p>
            <a:pPr lvl="1"/>
            <a:r>
              <a:rPr lang="hu-HU" dirty="0"/>
              <a:t>Cloud: AWS, </a:t>
            </a:r>
            <a:r>
              <a:rPr lang="hu-HU" dirty="0" err="1"/>
              <a:t>Azure</a:t>
            </a:r>
            <a:r>
              <a:rPr lang="hu-HU" dirty="0"/>
              <a:t>, DO, …</a:t>
            </a:r>
          </a:p>
          <a:p>
            <a:endParaRPr lang="en-US" dirty="0"/>
          </a:p>
        </p:txBody>
      </p:sp>
      <p:sp>
        <p:nvSpPr>
          <p:cNvPr id="4" name="Dia számának helye 3">
            <a:extLst>
              <a:ext uri="{FF2B5EF4-FFF2-40B4-BE49-F238E27FC236}">
                <a16:creationId xmlns:a16="http://schemas.microsoft.com/office/drawing/2014/main" id="{6B21AE26-96CB-4E2E-BA17-8061E92CE426}"/>
              </a:ext>
            </a:extLst>
          </p:cNvPr>
          <p:cNvSpPr>
            <a:spLocks noGrp="1"/>
          </p:cNvSpPr>
          <p:nvPr>
            <p:ph type="sldNum" sz="quarter" idx="10"/>
          </p:nvPr>
        </p:nvSpPr>
        <p:spPr/>
        <p:txBody>
          <a:bodyPr/>
          <a:lstStyle/>
          <a:p>
            <a:fld id="{A7C85712-A09B-4560-9D1E-08050AA835BB}" type="slidenum">
              <a:rPr lang="hu-HU" smtClean="0"/>
              <a:pPr/>
              <a:t>50</a:t>
            </a:fld>
            <a:endParaRPr lang="hu-HU" dirty="0"/>
          </a:p>
        </p:txBody>
      </p:sp>
      <p:sp>
        <p:nvSpPr>
          <p:cNvPr id="5" name="Nyíl: jobbra mutató 4">
            <a:extLst>
              <a:ext uri="{FF2B5EF4-FFF2-40B4-BE49-F238E27FC236}">
                <a16:creationId xmlns:a16="http://schemas.microsoft.com/office/drawing/2014/main" id="{10452242-53A6-4AB9-AF3B-6EAC055B6838}"/>
              </a:ext>
            </a:extLst>
          </p:cNvPr>
          <p:cNvSpPr/>
          <p:nvPr/>
        </p:nvSpPr>
        <p:spPr>
          <a:xfrm>
            <a:off x="3714750" y="4810125"/>
            <a:ext cx="1714500" cy="704850"/>
          </a:xfrm>
          <a:prstGeom prst="rightArrow">
            <a:avLst/>
          </a:prstGeom>
          <a:solidFill>
            <a:schemeClr val="bg2"/>
          </a:solidFill>
          <a:ln w="38100">
            <a:solidFill>
              <a:schemeClr val="accent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err="1">
              <a:solidFill>
                <a:schemeClr val="tx2"/>
              </a:solidFill>
            </a:endParaRPr>
          </a:p>
        </p:txBody>
      </p:sp>
      <p:sp>
        <p:nvSpPr>
          <p:cNvPr id="6" name="Téglalap: lekerekített 5">
            <a:extLst>
              <a:ext uri="{FF2B5EF4-FFF2-40B4-BE49-F238E27FC236}">
                <a16:creationId xmlns:a16="http://schemas.microsoft.com/office/drawing/2014/main" id="{0B89B7AF-9021-40AB-A4C2-3A550E7FE201}"/>
              </a:ext>
            </a:extLst>
          </p:cNvPr>
          <p:cNvSpPr/>
          <p:nvPr/>
        </p:nvSpPr>
        <p:spPr>
          <a:xfrm>
            <a:off x="6115050" y="4700587"/>
            <a:ext cx="2305050" cy="923925"/>
          </a:xfrm>
          <a:prstGeom prst="roundRect">
            <a:avLst/>
          </a:prstGeom>
          <a:solidFill>
            <a:schemeClr val="bg2"/>
          </a:solidFill>
          <a:ln w="38100">
            <a:solidFill>
              <a:schemeClr val="accent1"/>
            </a:solidFill>
          </a:ln>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hu-HU" sz="2400" dirty="0">
                <a:solidFill>
                  <a:schemeClr val="tx2"/>
                </a:solidFill>
              </a:rPr>
              <a:t>VM sablon</a:t>
            </a:r>
            <a:endParaRPr lang="en-US" sz="2400" dirty="0" err="1">
              <a:solidFill>
                <a:schemeClr val="tx2"/>
              </a:solidFill>
            </a:endParaRPr>
          </a:p>
        </p:txBody>
      </p:sp>
      <p:pic>
        <p:nvPicPr>
          <p:cNvPr id="8" name="Kép 7">
            <a:extLst>
              <a:ext uri="{FF2B5EF4-FFF2-40B4-BE49-F238E27FC236}">
                <a16:creationId xmlns:a16="http://schemas.microsoft.com/office/drawing/2014/main" id="{08B13643-AF65-4A72-B7C6-4F09D9A349B5}"/>
              </a:ext>
            </a:extLst>
          </p:cNvPr>
          <p:cNvPicPr>
            <a:picLocks noChangeAspect="1"/>
          </p:cNvPicPr>
          <p:nvPr/>
        </p:nvPicPr>
        <p:blipFill>
          <a:blip r:embed="rId2"/>
          <a:stretch>
            <a:fillRect/>
          </a:stretch>
        </p:blipFill>
        <p:spPr>
          <a:xfrm>
            <a:off x="828675" y="4010024"/>
            <a:ext cx="2305050" cy="2305050"/>
          </a:xfrm>
          <a:prstGeom prst="rect">
            <a:avLst/>
          </a:prstGeom>
        </p:spPr>
      </p:pic>
    </p:spTree>
    <p:extLst>
      <p:ext uri="{BB962C8B-B14F-4D97-AF65-F5344CB8AC3E}">
        <p14:creationId xmlns:p14="http://schemas.microsoft.com/office/powerpoint/2010/main" val="38671015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C010540-432C-4BFA-86DE-F85EA9D1AE5D}"/>
              </a:ext>
            </a:extLst>
          </p:cNvPr>
          <p:cNvSpPr>
            <a:spLocks noGrp="1"/>
          </p:cNvSpPr>
          <p:nvPr>
            <p:ph type="title"/>
          </p:nvPr>
        </p:nvSpPr>
        <p:spPr/>
        <p:txBody>
          <a:bodyPr/>
          <a:lstStyle/>
          <a:p>
            <a:r>
              <a:rPr lang="hu-HU" dirty="0"/>
              <a:t>Virtuális gép építő eszközök - </a:t>
            </a:r>
            <a:r>
              <a:rPr lang="hu-HU" dirty="0" err="1"/>
              <a:t>Packer</a:t>
            </a:r>
            <a:endParaRPr lang="en-US" dirty="0"/>
          </a:p>
        </p:txBody>
      </p:sp>
      <p:sp>
        <p:nvSpPr>
          <p:cNvPr id="3" name="Tartalom helye 2">
            <a:extLst>
              <a:ext uri="{FF2B5EF4-FFF2-40B4-BE49-F238E27FC236}">
                <a16:creationId xmlns:a16="http://schemas.microsoft.com/office/drawing/2014/main" id="{4E7D9FF7-3785-4FD1-9D38-C3D5D042EF74}"/>
              </a:ext>
            </a:extLst>
          </p:cNvPr>
          <p:cNvSpPr>
            <a:spLocks noGrp="1"/>
          </p:cNvSpPr>
          <p:nvPr>
            <p:ph idx="1"/>
          </p:nvPr>
        </p:nvSpPr>
        <p:spPr/>
        <p:txBody>
          <a:bodyPr/>
          <a:lstStyle/>
          <a:p>
            <a:r>
              <a:rPr lang="hu-HU" dirty="0"/>
              <a:t>Villámgyors infrastruktúra telepítés:</a:t>
            </a:r>
          </a:p>
          <a:p>
            <a:pPr lvl="1"/>
            <a:r>
              <a:rPr lang="hu-HU" dirty="0"/>
              <a:t>Előre elkészített VM sablonokból telepítés nélkül másodpercek alatt futó VM példányok hozhatók létre.</a:t>
            </a:r>
          </a:p>
          <a:p>
            <a:r>
              <a:rPr lang="hu-HU" dirty="0"/>
              <a:t>Szolgáltató-függetlenség, hordozhatóság:</a:t>
            </a:r>
          </a:p>
          <a:p>
            <a:pPr lvl="1"/>
            <a:r>
              <a:rPr lang="hu-HU" dirty="0"/>
              <a:t>A </a:t>
            </a:r>
            <a:r>
              <a:rPr lang="hu-HU" dirty="0" err="1"/>
              <a:t>Packer</a:t>
            </a:r>
            <a:r>
              <a:rPr lang="hu-HU" dirty="0"/>
              <a:t> egyező VM sablonokat készít minden szolgáltatóhoz kapcsolódó technikához.</a:t>
            </a:r>
            <a:r>
              <a:rPr lang="en-US" dirty="0"/>
              <a:t> </a:t>
            </a:r>
            <a:endParaRPr lang="hu-HU" dirty="0"/>
          </a:p>
        </p:txBody>
      </p:sp>
      <p:sp>
        <p:nvSpPr>
          <p:cNvPr id="4" name="Dia számának helye 3">
            <a:extLst>
              <a:ext uri="{FF2B5EF4-FFF2-40B4-BE49-F238E27FC236}">
                <a16:creationId xmlns:a16="http://schemas.microsoft.com/office/drawing/2014/main" id="{7C76D1CE-6FA5-4906-B9B3-F5B54D426BDC}"/>
              </a:ext>
            </a:extLst>
          </p:cNvPr>
          <p:cNvSpPr>
            <a:spLocks noGrp="1"/>
          </p:cNvSpPr>
          <p:nvPr>
            <p:ph type="sldNum" sz="quarter" idx="10"/>
          </p:nvPr>
        </p:nvSpPr>
        <p:spPr/>
        <p:txBody>
          <a:bodyPr/>
          <a:lstStyle/>
          <a:p>
            <a:fld id="{A7C85712-A09B-4560-9D1E-08050AA835BB}" type="slidenum">
              <a:rPr lang="hu-HU" smtClean="0"/>
              <a:pPr/>
              <a:t>51</a:t>
            </a:fld>
            <a:endParaRPr lang="hu-HU" dirty="0"/>
          </a:p>
        </p:txBody>
      </p:sp>
    </p:spTree>
    <p:extLst>
      <p:ext uri="{BB962C8B-B14F-4D97-AF65-F5344CB8AC3E}">
        <p14:creationId xmlns:p14="http://schemas.microsoft.com/office/powerpoint/2010/main" val="5802403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91770F64-3131-4794-B6F7-81623A3BFB6D}"/>
              </a:ext>
            </a:extLst>
          </p:cNvPr>
          <p:cNvPicPr>
            <a:picLocks noChangeAspect="1"/>
          </p:cNvPicPr>
          <p:nvPr/>
        </p:nvPicPr>
        <p:blipFill>
          <a:blip r:embed="rId2"/>
          <a:stretch>
            <a:fillRect/>
          </a:stretch>
        </p:blipFill>
        <p:spPr>
          <a:xfrm>
            <a:off x="0" y="720725"/>
            <a:ext cx="4572000" cy="4518630"/>
          </a:xfrm>
          <a:prstGeom prst="rect">
            <a:avLst/>
          </a:prstGeom>
        </p:spPr>
      </p:pic>
      <p:pic>
        <p:nvPicPr>
          <p:cNvPr id="6" name="Kép 5">
            <a:extLst>
              <a:ext uri="{FF2B5EF4-FFF2-40B4-BE49-F238E27FC236}">
                <a16:creationId xmlns:a16="http://schemas.microsoft.com/office/drawing/2014/main" id="{EF421531-76D5-4EC2-9B26-D46C2FD17786}"/>
              </a:ext>
            </a:extLst>
          </p:cNvPr>
          <p:cNvPicPr>
            <a:picLocks noChangeAspect="1"/>
          </p:cNvPicPr>
          <p:nvPr/>
        </p:nvPicPr>
        <p:blipFill>
          <a:blip r:embed="rId3"/>
          <a:stretch>
            <a:fillRect/>
          </a:stretch>
        </p:blipFill>
        <p:spPr>
          <a:xfrm>
            <a:off x="4319362" y="1683657"/>
            <a:ext cx="4824637" cy="4815568"/>
          </a:xfrm>
          <a:prstGeom prst="rect">
            <a:avLst/>
          </a:prstGeom>
        </p:spPr>
      </p:pic>
      <p:sp>
        <p:nvSpPr>
          <p:cNvPr id="2" name="Cím 1">
            <a:extLst>
              <a:ext uri="{FF2B5EF4-FFF2-40B4-BE49-F238E27FC236}">
                <a16:creationId xmlns:a16="http://schemas.microsoft.com/office/drawing/2014/main" id="{B1FDC5A7-DC1A-42AB-BF2C-2CC81CE50A33}"/>
              </a:ext>
            </a:extLst>
          </p:cNvPr>
          <p:cNvSpPr>
            <a:spLocks noGrp="1"/>
          </p:cNvSpPr>
          <p:nvPr>
            <p:ph type="title"/>
          </p:nvPr>
        </p:nvSpPr>
        <p:spPr/>
        <p:txBody>
          <a:bodyPr/>
          <a:lstStyle/>
          <a:p>
            <a:r>
              <a:rPr lang="hu-HU" dirty="0"/>
              <a:t>Virtuális gép építő eszközök - </a:t>
            </a:r>
            <a:r>
              <a:rPr lang="hu-HU" dirty="0" err="1"/>
              <a:t>Packer</a:t>
            </a:r>
            <a:endParaRPr lang="en-US" dirty="0"/>
          </a:p>
        </p:txBody>
      </p:sp>
      <p:sp>
        <p:nvSpPr>
          <p:cNvPr id="3" name="Tartalom helye 2">
            <a:extLst>
              <a:ext uri="{FF2B5EF4-FFF2-40B4-BE49-F238E27FC236}">
                <a16:creationId xmlns:a16="http://schemas.microsoft.com/office/drawing/2014/main" id="{1EB82D6F-7E64-424E-A9AA-D4181445FE92}"/>
              </a:ext>
            </a:extLst>
          </p:cNvPr>
          <p:cNvSpPr>
            <a:spLocks noGrp="1"/>
          </p:cNvSpPr>
          <p:nvPr>
            <p:ph idx="1"/>
          </p:nvPr>
        </p:nvSpPr>
        <p:spPr/>
        <p:txBody>
          <a:bodyPr/>
          <a:lstStyle/>
          <a:p>
            <a:endParaRPr lang="en-US" dirty="0"/>
          </a:p>
        </p:txBody>
      </p:sp>
      <p:sp>
        <p:nvSpPr>
          <p:cNvPr id="4" name="Dia számának helye 3">
            <a:extLst>
              <a:ext uri="{FF2B5EF4-FFF2-40B4-BE49-F238E27FC236}">
                <a16:creationId xmlns:a16="http://schemas.microsoft.com/office/drawing/2014/main" id="{80AEDF07-67E7-4F98-B6B1-25229B32F21A}"/>
              </a:ext>
            </a:extLst>
          </p:cNvPr>
          <p:cNvSpPr>
            <a:spLocks noGrp="1"/>
          </p:cNvSpPr>
          <p:nvPr>
            <p:ph type="sldNum" sz="quarter" idx="10"/>
          </p:nvPr>
        </p:nvSpPr>
        <p:spPr/>
        <p:txBody>
          <a:bodyPr/>
          <a:lstStyle/>
          <a:p>
            <a:fld id="{A7C85712-A09B-4560-9D1E-08050AA835BB}" type="slidenum">
              <a:rPr lang="hu-HU" smtClean="0"/>
              <a:pPr/>
              <a:t>52</a:t>
            </a:fld>
            <a:endParaRPr lang="hu-HU" dirty="0"/>
          </a:p>
        </p:txBody>
      </p:sp>
    </p:spTree>
    <p:extLst>
      <p:ext uri="{BB962C8B-B14F-4D97-AF65-F5344CB8AC3E}">
        <p14:creationId xmlns:p14="http://schemas.microsoft.com/office/powerpoint/2010/main" val="31486023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B603BE0-CE86-4819-B581-84228BCCC944}"/>
              </a:ext>
            </a:extLst>
          </p:cNvPr>
          <p:cNvSpPr>
            <a:spLocks noGrp="1"/>
          </p:cNvSpPr>
          <p:nvPr>
            <p:ph type="title"/>
          </p:nvPr>
        </p:nvSpPr>
        <p:spPr/>
        <p:txBody>
          <a:bodyPr/>
          <a:lstStyle/>
          <a:p>
            <a:endParaRPr lang="en-US"/>
          </a:p>
        </p:txBody>
      </p:sp>
      <p:sp>
        <p:nvSpPr>
          <p:cNvPr id="3" name="Tartalom helye 2">
            <a:extLst>
              <a:ext uri="{FF2B5EF4-FFF2-40B4-BE49-F238E27FC236}">
                <a16:creationId xmlns:a16="http://schemas.microsoft.com/office/drawing/2014/main" id="{BFA8FE42-529E-493D-88AD-E4DBC1ABEF5F}"/>
              </a:ext>
            </a:extLst>
          </p:cNvPr>
          <p:cNvSpPr>
            <a:spLocks noGrp="1"/>
          </p:cNvSpPr>
          <p:nvPr>
            <p:ph idx="1"/>
          </p:nvPr>
        </p:nvSpPr>
        <p:spPr/>
        <p:txBody>
          <a:bodyPr/>
          <a:lstStyle/>
          <a:p>
            <a:endParaRPr lang="en-US"/>
          </a:p>
        </p:txBody>
      </p:sp>
      <p:sp>
        <p:nvSpPr>
          <p:cNvPr id="4" name="Dia számának helye 3">
            <a:extLst>
              <a:ext uri="{FF2B5EF4-FFF2-40B4-BE49-F238E27FC236}">
                <a16:creationId xmlns:a16="http://schemas.microsoft.com/office/drawing/2014/main" id="{9D309A9B-FD7D-4106-8DC5-4685B627A15C}"/>
              </a:ext>
            </a:extLst>
          </p:cNvPr>
          <p:cNvSpPr>
            <a:spLocks noGrp="1"/>
          </p:cNvSpPr>
          <p:nvPr>
            <p:ph type="sldNum" sz="quarter" idx="10"/>
          </p:nvPr>
        </p:nvSpPr>
        <p:spPr/>
        <p:txBody>
          <a:bodyPr/>
          <a:lstStyle/>
          <a:p>
            <a:fld id="{A7C85712-A09B-4560-9D1E-08050AA835BB}" type="slidenum">
              <a:rPr lang="hu-HU" smtClean="0"/>
              <a:pPr/>
              <a:t>53</a:t>
            </a:fld>
            <a:endParaRPr lang="hu-HU" dirty="0"/>
          </a:p>
        </p:txBody>
      </p:sp>
      <p:pic>
        <p:nvPicPr>
          <p:cNvPr id="5" name="Kép 4">
            <a:extLst>
              <a:ext uri="{FF2B5EF4-FFF2-40B4-BE49-F238E27FC236}">
                <a16:creationId xmlns:a16="http://schemas.microsoft.com/office/drawing/2014/main" id="{6C6B5C8E-60EC-4D42-9FCB-222DE62D5E1C}"/>
              </a:ext>
            </a:extLst>
          </p:cNvPr>
          <p:cNvPicPr>
            <a:picLocks noChangeAspect="1"/>
          </p:cNvPicPr>
          <p:nvPr/>
        </p:nvPicPr>
        <p:blipFill>
          <a:blip r:embed="rId2"/>
          <a:stretch>
            <a:fillRect/>
          </a:stretch>
        </p:blipFill>
        <p:spPr>
          <a:xfrm>
            <a:off x="2047875" y="1016793"/>
            <a:ext cx="5048250" cy="5210175"/>
          </a:xfrm>
          <a:prstGeom prst="rect">
            <a:avLst/>
          </a:prstGeom>
        </p:spPr>
      </p:pic>
    </p:spTree>
    <p:extLst>
      <p:ext uri="{BB962C8B-B14F-4D97-AF65-F5344CB8AC3E}">
        <p14:creationId xmlns:p14="http://schemas.microsoft.com/office/powerpoint/2010/main" val="2221866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820E212-2A4A-4B27-B261-423F65DE3364}"/>
              </a:ext>
            </a:extLst>
          </p:cNvPr>
          <p:cNvSpPr>
            <a:spLocks noGrp="1"/>
          </p:cNvSpPr>
          <p:nvPr>
            <p:ph type="title"/>
          </p:nvPr>
        </p:nvSpPr>
        <p:spPr/>
        <p:txBody>
          <a:bodyPr/>
          <a:lstStyle/>
          <a:p>
            <a:r>
              <a:rPr lang="hu-HU" dirty="0"/>
              <a:t>Hivatkozások</a:t>
            </a:r>
            <a:endParaRPr lang="en-US" dirty="0"/>
          </a:p>
        </p:txBody>
      </p:sp>
      <p:sp>
        <p:nvSpPr>
          <p:cNvPr id="3" name="Tartalom helye 2">
            <a:extLst>
              <a:ext uri="{FF2B5EF4-FFF2-40B4-BE49-F238E27FC236}">
                <a16:creationId xmlns:a16="http://schemas.microsoft.com/office/drawing/2014/main" id="{25BC584C-7798-44D4-87F6-E8F2C5D6CC2C}"/>
              </a:ext>
            </a:extLst>
          </p:cNvPr>
          <p:cNvSpPr>
            <a:spLocks noGrp="1"/>
          </p:cNvSpPr>
          <p:nvPr>
            <p:ph idx="1"/>
          </p:nvPr>
        </p:nvSpPr>
        <p:spPr/>
        <p:txBody>
          <a:bodyPr/>
          <a:lstStyle/>
          <a:p>
            <a:r>
              <a:rPr lang="hu-HU" sz="2800" dirty="0">
                <a:hlinkClick r:id="rId2"/>
              </a:rPr>
              <a:t>https://www.packer.io/</a:t>
            </a:r>
          </a:p>
          <a:p>
            <a:r>
              <a:rPr lang="hu-HU" sz="2800" dirty="0">
                <a:hlinkClick r:id="rId3"/>
              </a:rPr>
              <a:t>https://www.vagrantup.com/</a:t>
            </a:r>
            <a:endParaRPr lang="hu-HU" sz="2800" dirty="0"/>
          </a:p>
          <a:p>
            <a:r>
              <a:rPr lang="hu-HU" sz="2800" dirty="0">
                <a:hlinkClick r:id="rId4"/>
              </a:rPr>
              <a:t>https://www.virtualbox.org/</a:t>
            </a:r>
            <a:endParaRPr lang="hu-HU" sz="2800" dirty="0"/>
          </a:p>
          <a:p>
            <a:endParaRPr lang="hu-HU" sz="2800" dirty="0"/>
          </a:p>
          <a:p>
            <a:r>
              <a:rPr lang="hu-HU" sz="2800" dirty="0">
                <a:hlinkClick r:id="rId5"/>
              </a:rPr>
              <a:t>http://inf.mit.bme.hu/edu/courses/virttech/materials</a:t>
            </a:r>
            <a:r>
              <a:rPr lang="hu-HU" sz="2800" dirty="0"/>
              <a:t>  </a:t>
            </a:r>
          </a:p>
          <a:p>
            <a:endParaRPr lang="hu-HU" sz="2800" dirty="0"/>
          </a:p>
          <a:p>
            <a:endParaRPr lang="hu-HU" dirty="0"/>
          </a:p>
          <a:p>
            <a:endParaRPr lang="en-US" dirty="0"/>
          </a:p>
        </p:txBody>
      </p:sp>
      <p:sp>
        <p:nvSpPr>
          <p:cNvPr id="4" name="Dia számának helye 3">
            <a:extLst>
              <a:ext uri="{FF2B5EF4-FFF2-40B4-BE49-F238E27FC236}">
                <a16:creationId xmlns:a16="http://schemas.microsoft.com/office/drawing/2014/main" id="{41F235A1-27C4-4AE2-8729-767BCF4E7917}"/>
              </a:ext>
            </a:extLst>
          </p:cNvPr>
          <p:cNvSpPr>
            <a:spLocks noGrp="1"/>
          </p:cNvSpPr>
          <p:nvPr>
            <p:ph type="sldNum" sz="quarter" idx="10"/>
          </p:nvPr>
        </p:nvSpPr>
        <p:spPr/>
        <p:txBody>
          <a:bodyPr/>
          <a:lstStyle/>
          <a:p>
            <a:fld id="{A7C85712-A09B-4560-9D1E-08050AA835BB}" type="slidenum">
              <a:rPr lang="hu-HU" smtClean="0"/>
              <a:pPr/>
              <a:t>54</a:t>
            </a:fld>
            <a:endParaRPr lang="hu-HU" dirty="0"/>
          </a:p>
        </p:txBody>
      </p:sp>
    </p:spTree>
    <p:extLst>
      <p:ext uri="{BB962C8B-B14F-4D97-AF65-F5344CB8AC3E}">
        <p14:creationId xmlns:p14="http://schemas.microsoft.com/office/powerpoint/2010/main" val="4225322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Rétegek közötti interfészek</a:t>
            </a:r>
          </a:p>
        </p:txBody>
      </p:sp>
      <p:sp>
        <p:nvSpPr>
          <p:cNvPr id="4" name="Téglalap 3"/>
          <p:cNvSpPr/>
          <p:nvPr/>
        </p:nvSpPr>
        <p:spPr>
          <a:xfrm>
            <a:off x="857224" y="5429264"/>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a:solidFill>
                  <a:schemeClr val="bg1"/>
                </a:solidFill>
              </a:rPr>
              <a:t>Hardver</a:t>
            </a:r>
          </a:p>
        </p:txBody>
      </p:sp>
      <p:sp>
        <p:nvSpPr>
          <p:cNvPr id="5" name="Téglalap 4"/>
          <p:cNvSpPr/>
          <p:nvPr/>
        </p:nvSpPr>
        <p:spPr>
          <a:xfrm>
            <a:off x="857224" y="4643446"/>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a:solidFill>
                  <a:schemeClr val="bg1"/>
                </a:solidFill>
              </a:rPr>
              <a:t>Operációs rendszer</a:t>
            </a:r>
          </a:p>
        </p:txBody>
      </p:sp>
      <p:sp>
        <p:nvSpPr>
          <p:cNvPr id="7" name="Téglalap 6"/>
          <p:cNvSpPr/>
          <p:nvPr/>
        </p:nvSpPr>
        <p:spPr>
          <a:xfrm>
            <a:off x="857224" y="3071810"/>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a:solidFill>
                  <a:schemeClr val="bg1"/>
                </a:solidFill>
              </a:rPr>
              <a:t>Szolgáltatások</a:t>
            </a:r>
          </a:p>
        </p:txBody>
      </p:sp>
      <p:sp>
        <p:nvSpPr>
          <p:cNvPr id="11" name="Lekerekített téglalap feliratnak 10"/>
          <p:cNvSpPr/>
          <p:nvPr/>
        </p:nvSpPr>
        <p:spPr>
          <a:xfrm>
            <a:off x="4572000" y="857232"/>
            <a:ext cx="4000528" cy="5429288"/>
          </a:xfrm>
          <a:prstGeom prst="wedgeRoundRectCallout">
            <a:avLst>
              <a:gd name="adj1" fmla="val -65841"/>
              <a:gd name="adj2" fmla="val 4805"/>
              <a:gd name="adj3" fmla="val 16667"/>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hu-HU" sz="2400" dirty="0">
              <a:solidFill>
                <a:schemeClr val="bg1"/>
              </a:solidFill>
            </a:endParaRPr>
          </a:p>
        </p:txBody>
      </p:sp>
      <p:sp>
        <p:nvSpPr>
          <p:cNvPr id="12" name="Szövegdoboz 11"/>
          <p:cNvSpPr txBox="1"/>
          <p:nvPr/>
        </p:nvSpPr>
        <p:spPr>
          <a:xfrm>
            <a:off x="5286380" y="1000108"/>
            <a:ext cx="2609176" cy="830997"/>
          </a:xfrm>
          <a:prstGeom prst="rect">
            <a:avLst/>
          </a:prstGeom>
          <a:noFill/>
        </p:spPr>
        <p:txBody>
          <a:bodyPr wrap="none" rtlCol="0">
            <a:spAutoFit/>
          </a:bodyPr>
          <a:lstStyle/>
          <a:p>
            <a:pPr algn="ctr"/>
            <a:r>
              <a:rPr lang="hu-HU" sz="2400" dirty="0"/>
              <a:t>Interfész a nyújtott </a:t>
            </a:r>
            <a:br>
              <a:rPr lang="hu-HU" sz="2400" dirty="0"/>
            </a:br>
            <a:r>
              <a:rPr lang="hu-HU" sz="2400" dirty="0"/>
              <a:t>szolgáltatások felé</a:t>
            </a:r>
          </a:p>
        </p:txBody>
      </p:sp>
      <p:sp>
        <p:nvSpPr>
          <p:cNvPr id="45" name="Téglalap 44"/>
          <p:cNvSpPr/>
          <p:nvPr/>
        </p:nvSpPr>
        <p:spPr>
          <a:xfrm>
            <a:off x="5143504" y="2071678"/>
            <a:ext cx="2714644" cy="1143008"/>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a:solidFill>
                  <a:schemeClr val="bg1"/>
                </a:solidFill>
              </a:rPr>
              <a:t>Hálózati protokollok</a:t>
            </a:r>
          </a:p>
        </p:txBody>
      </p:sp>
      <p:sp>
        <p:nvSpPr>
          <p:cNvPr id="47" name="Téglalap 46"/>
          <p:cNvSpPr/>
          <p:nvPr/>
        </p:nvSpPr>
        <p:spPr>
          <a:xfrm>
            <a:off x="5143504" y="3357562"/>
            <a:ext cx="2714644" cy="1143008"/>
          </a:xfrm>
          <a:prstGeom prst="rect">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a:solidFill>
                  <a:schemeClr val="bg1"/>
                </a:solidFill>
              </a:rPr>
              <a:t>Felhasználói felület</a:t>
            </a:r>
          </a:p>
        </p:txBody>
      </p:sp>
      <p:sp>
        <p:nvSpPr>
          <p:cNvPr id="14" name="Téglalap 13"/>
          <p:cNvSpPr/>
          <p:nvPr/>
        </p:nvSpPr>
        <p:spPr>
          <a:xfrm>
            <a:off x="5143504" y="4643446"/>
            <a:ext cx="2714644" cy="1143008"/>
          </a:xfrm>
          <a:prstGeom prst="rect">
            <a:avLst/>
          </a:prstGeom>
          <a:solidFill>
            <a:srgbClr val="B83A55"/>
          </a:solidFill>
          <a:ln w="38100">
            <a:solidFill>
              <a:schemeClr val="tx1"/>
            </a:solidFill>
            <a:prstDash val="lgDash"/>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err="1">
                <a:solidFill>
                  <a:schemeClr val="bg1"/>
                </a:solidFill>
              </a:rPr>
              <a:t>stb</a:t>
            </a:r>
            <a:r>
              <a:rPr lang="hu-HU" sz="2400" dirty="0">
                <a:solidFill>
                  <a:schemeClr val="bg1"/>
                </a:solidFill>
              </a:rPr>
              <a:t>…</a:t>
            </a:r>
          </a:p>
        </p:txBody>
      </p:sp>
      <p:cxnSp>
        <p:nvCxnSpPr>
          <p:cNvPr id="15" name="Egyenes összekötő 14"/>
          <p:cNvCxnSpPr/>
          <p:nvPr/>
        </p:nvCxnSpPr>
        <p:spPr>
          <a:xfrm>
            <a:off x="571472" y="3786190"/>
            <a:ext cx="3357586" cy="1588"/>
          </a:xfrm>
          <a:prstGeom prst="line">
            <a:avLst/>
          </a:prstGeom>
        </p:spPr>
        <p:style>
          <a:lnRef idx="3">
            <a:schemeClr val="accent4"/>
          </a:lnRef>
          <a:fillRef idx="0">
            <a:schemeClr val="accent4"/>
          </a:fillRef>
          <a:effectRef idx="2">
            <a:schemeClr val="accent4"/>
          </a:effectRef>
          <a:fontRef idx="minor">
            <a:schemeClr val="tx1"/>
          </a:fontRef>
        </p:style>
      </p:cxnSp>
      <p:sp>
        <p:nvSpPr>
          <p:cNvPr id="16" name="Téglalap 15"/>
          <p:cNvSpPr/>
          <p:nvPr/>
        </p:nvSpPr>
        <p:spPr>
          <a:xfrm>
            <a:off x="857224" y="3857628"/>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a:solidFill>
                  <a:schemeClr val="bg1"/>
                </a:solidFill>
              </a:rPr>
              <a:t>Alkalmazások</a:t>
            </a:r>
          </a:p>
        </p:txBody>
      </p:sp>
      <p:sp>
        <p:nvSpPr>
          <p:cNvPr id="13" name="Dia számának helye 12"/>
          <p:cNvSpPr>
            <a:spLocks noGrp="1"/>
          </p:cNvSpPr>
          <p:nvPr>
            <p:ph type="sldNum" sz="quarter" idx="5"/>
          </p:nvPr>
        </p:nvSpPr>
        <p:spPr>
          <a:xfrm>
            <a:off x="3214678" y="6500834"/>
            <a:ext cx="2971800" cy="357166"/>
          </a:xfrm>
          <a:prstGeom prst="rect">
            <a:avLst/>
          </a:prstGeom>
        </p:spPr>
        <p:txBody>
          <a:bodyPr vert="horz" lIns="91440" tIns="45720" rIns="91440" bIns="45720" rtlCol="0" anchor="ctr"/>
          <a:lstStyle>
            <a:defPPr>
              <a:defRPr lang="hu-HU"/>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86C690-4F62-4AFC-8745-06DC9BF07935}" type="slidenum">
              <a:rPr lang="hu-HU" smtClean="0"/>
              <a:pPr/>
              <a:t>6</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A virtualizáció különböző fajtái</a:t>
            </a:r>
          </a:p>
        </p:txBody>
      </p:sp>
      <p:sp>
        <p:nvSpPr>
          <p:cNvPr id="4" name="Téglalap 3"/>
          <p:cNvSpPr/>
          <p:nvPr/>
        </p:nvSpPr>
        <p:spPr>
          <a:xfrm>
            <a:off x="857224" y="5429264"/>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a:solidFill>
                  <a:schemeClr val="bg1"/>
                </a:solidFill>
              </a:rPr>
              <a:t>Hardver</a:t>
            </a:r>
          </a:p>
        </p:txBody>
      </p:sp>
      <p:sp>
        <p:nvSpPr>
          <p:cNvPr id="5" name="Téglalap 4"/>
          <p:cNvSpPr/>
          <p:nvPr/>
        </p:nvSpPr>
        <p:spPr>
          <a:xfrm>
            <a:off x="857224" y="4643446"/>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a:solidFill>
                  <a:schemeClr val="bg1"/>
                </a:solidFill>
              </a:rPr>
              <a:t>Operációs rendszer</a:t>
            </a:r>
          </a:p>
        </p:txBody>
      </p:sp>
      <p:sp>
        <p:nvSpPr>
          <p:cNvPr id="6" name="Téglalap 5"/>
          <p:cNvSpPr/>
          <p:nvPr/>
        </p:nvSpPr>
        <p:spPr>
          <a:xfrm>
            <a:off x="857224" y="3857628"/>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a:solidFill>
                  <a:schemeClr val="bg1"/>
                </a:solidFill>
              </a:rPr>
              <a:t>Alkalmazások</a:t>
            </a:r>
          </a:p>
        </p:txBody>
      </p:sp>
      <p:sp>
        <p:nvSpPr>
          <p:cNvPr id="7" name="Téglalap 6"/>
          <p:cNvSpPr/>
          <p:nvPr/>
        </p:nvSpPr>
        <p:spPr>
          <a:xfrm>
            <a:off x="857224" y="3071810"/>
            <a:ext cx="2857520" cy="64294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hu-HU" sz="2400" dirty="0">
                <a:solidFill>
                  <a:schemeClr val="bg1"/>
                </a:solidFill>
              </a:rPr>
              <a:t>Szolgáltatások</a:t>
            </a:r>
          </a:p>
        </p:txBody>
      </p:sp>
      <p:cxnSp>
        <p:nvCxnSpPr>
          <p:cNvPr id="8" name="Egyenes összekötő 7"/>
          <p:cNvCxnSpPr/>
          <p:nvPr/>
        </p:nvCxnSpPr>
        <p:spPr>
          <a:xfrm>
            <a:off x="642910" y="5357826"/>
            <a:ext cx="4214842" cy="1588"/>
          </a:xfrm>
          <a:prstGeom prst="line">
            <a:avLst/>
          </a:prstGeom>
          <a:ln>
            <a:prstDash val="lgDash"/>
          </a:ln>
        </p:spPr>
        <p:style>
          <a:lnRef idx="3">
            <a:schemeClr val="accent4"/>
          </a:lnRef>
          <a:fillRef idx="0">
            <a:schemeClr val="accent4"/>
          </a:fillRef>
          <a:effectRef idx="2">
            <a:schemeClr val="accent4"/>
          </a:effectRef>
          <a:fontRef idx="minor">
            <a:schemeClr val="tx1"/>
          </a:fontRef>
        </p:style>
      </p:cxnSp>
      <p:pic>
        <p:nvPicPr>
          <p:cNvPr id="1026" name="Picture 2" descr="C:\Documents and Settings\xmi\Local Settings\Temporary Internet Files\Content.IE5\W1U3W5UZ\MCj03256620000[1].wmf"/>
          <p:cNvPicPr>
            <a:picLocks noChangeAspect="1" noChangeArrowheads="1"/>
          </p:cNvPicPr>
          <p:nvPr/>
        </p:nvPicPr>
        <p:blipFill>
          <a:blip r:embed="rId3" cstate="print"/>
          <a:srcRect/>
          <a:stretch>
            <a:fillRect/>
          </a:stretch>
        </p:blipFill>
        <p:spPr bwMode="auto">
          <a:xfrm rot="3332781">
            <a:off x="3938110" y="4952233"/>
            <a:ext cx="777414" cy="870789"/>
          </a:xfrm>
          <a:prstGeom prst="rect">
            <a:avLst/>
          </a:prstGeom>
          <a:noFill/>
          <a:ln>
            <a:noFill/>
          </a:ln>
        </p:spPr>
      </p:pic>
      <p:sp>
        <p:nvSpPr>
          <p:cNvPr id="12" name="Lekerekített téglalap feliratnak 11"/>
          <p:cNvSpPr/>
          <p:nvPr/>
        </p:nvSpPr>
        <p:spPr>
          <a:xfrm>
            <a:off x="5357818" y="5214950"/>
            <a:ext cx="3571900" cy="928694"/>
          </a:xfrm>
          <a:prstGeom prst="wedgeRoundRectCallout">
            <a:avLst>
              <a:gd name="adj1" fmla="val -63841"/>
              <a:gd name="adj2" fmla="val -32866"/>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a:solidFill>
                  <a:schemeClr val="bg1"/>
                </a:solidFill>
              </a:rPr>
              <a:t>„Platform virtualizáció”</a:t>
            </a:r>
          </a:p>
        </p:txBody>
      </p:sp>
      <p:cxnSp>
        <p:nvCxnSpPr>
          <p:cNvPr id="13" name="Egyenes összekötő 12"/>
          <p:cNvCxnSpPr/>
          <p:nvPr/>
        </p:nvCxnSpPr>
        <p:spPr>
          <a:xfrm>
            <a:off x="642910" y="4572008"/>
            <a:ext cx="4214842" cy="1588"/>
          </a:xfrm>
          <a:prstGeom prst="line">
            <a:avLst/>
          </a:prstGeom>
          <a:ln>
            <a:prstDash val="lgDash"/>
          </a:ln>
        </p:spPr>
        <p:style>
          <a:lnRef idx="3">
            <a:schemeClr val="accent4"/>
          </a:lnRef>
          <a:fillRef idx="0">
            <a:schemeClr val="accent4"/>
          </a:fillRef>
          <a:effectRef idx="2">
            <a:schemeClr val="accent4"/>
          </a:effectRef>
          <a:fontRef idx="minor">
            <a:schemeClr val="tx1"/>
          </a:fontRef>
        </p:style>
      </p:cxnSp>
      <p:pic>
        <p:nvPicPr>
          <p:cNvPr id="14" name="Picture 2" descr="C:\Documents and Settings\xmi\Local Settings\Temporary Internet Files\Content.IE5\W1U3W5UZ\MCj03256620000[1].wmf"/>
          <p:cNvPicPr>
            <a:picLocks noChangeAspect="1" noChangeArrowheads="1"/>
          </p:cNvPicPr>
          <p:nvPr/>
        </p:nvPicPr>
        <p:blipFill>
          <a:blip r:embed="rId3" cstate="print"/>
          <a:srcRect/>
          <a:stretch>
            <a:fillRect/>
          </a:stretch>
        </p:blipFill>
        <p:spPr bwMode="auto">
          <a:xfrm rot="3332781">
            <a:off x="3975640" y="4163739"/>
            <a:ext cx="777414" cy="870789"/>
          </a:xfrm>
          <a:prstGeom prst="rect">
            <a:avLst/>
          </a:prstGeom>
          <a:noFill/>
          <a:ln>
            <a:noFill/>
          </a:ln>
        </p:spPr>
      </p:pic>
      <p:sp>
        <p:nvSpPr>
          <p:cNvPr id="15" name="Lekerekített téglalap feliratnak 14"/>
          <p:cNvSpPr/>
          <p:nvPr/>
        </p:nvSpPr>
        <p:spPr>
          <a:xfrm>
            <a:off x="5372662" y="3714752"/>
            <a:ext cx="3571900" cy="1143008"/>
          </a:xfrm>
          <a:prstGeom prst="wedgeRoundRectCallout">
            <a:avLst>
              <a:gd name="adj1" fmla="val -68021"/>
              <a:gd name="adj2" fmla="val 26749"/>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a:solidFill>
                  <a:schemeClr val="bg1"/>
                </a:solidFill>
              </a:rPr>
              <a:t>„Operációs rendszer szintű virtualizáció”</a:t>
            </a:r>
          </a:p>
          <a:p>
            <a:pPr algn="ctr"/>
            <a:r>
              <a:rPr lang="hu-HU" sz="2400" dirty="0">
                <a:solidFill>
                  <a:schemeClr val="bg1"/>
                </a:solidFill>
              </a:rPr>
              <a:t>(</a:t>
            </a:r>
            <a:r>
              <a:rPr lang="hu-HU" sz="2400" dirty="0" err="1">
                <a:solidFill>
                  <a:schemeClr val="bg1"/>
                </a:solidFill>
              </a:rPr>
              <a:t>container</a:t>
            </a:r>
            <a:r>
              <a:rPr lang="hu-HU" sz="2400" dirty="0">
                <a:solidFill>
                  <a:schemeClr val="bg1"/>
                </a:solidFill>
              </a:rPr>
              <a:t>, </a:t>
            </a:r>
            <a:r>
              <a:rPr lang="hu-HU" sz="2400" dirty="0" err="1">
                <a:solidFill>
                  <a:schemeClr val="bg1"/>
                </a:solidFill>
              </a:rPr>
              <a:t>jail</a:t>
            </a:r>
            <a:r>
              <a:rPr lang="hu-HU" sz="2400" dirty="0">
                <a:solidFill>
                  <a:schemeClr val="bg1"/>
                </a:solidFill>
              </a:rPr>
              <a:t>)</a:t>
            </a:r>
          </a:p>
        </p:txBody>
      </p:sp>
      <p:sp>
        <p:nvSpPr>
          <p:cNvPr id="17" name="Lekerekített téglalap feliratnak 16"/>
          <p:cNvSpPr/>
          <p:nvPr/>
        </p:nvSpPr>
        <p:spPr>
          <a:xfrm>
            <a:off x="5372662" y="2257754"/>
            <a:ext cx="3571900" cy="1143008"/>
          </a:xfrm>
          <a:prstGeom prst="wedgeRoundRectCallout">
            <a:avLst>
              <a:gd name="adj1" fmla="val -84515"/>
              <a:gd name="adj2" fmla="val 123642"/>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a:solidFill>
                  <a:schemeClr val="bg1"/>
                </a:solidFill>
              </a:rPr>
              <a:t>„Alkalmazás virtualizáció”</a:t>
            </a:r>
          </a:p>
        </p:txBody>
      </p:sp>
      <p:sp>
        <p:nvSpPr>
          <p:cNvPr id="18" name="Lekerekített téglalap feliratnak 17"/>
          <p:cNvSpPr/>
          <p:nvPr/>
        </p:nvSpPr>
        <p:spPr>
          <a:xfrm>
            <a:off x="5357818" y="1022656"/>
            <a:ext cx="3571900" cy="928694"/>
          </a:xfrm>
          <a:prstGeom prst="wedgeRoundRectCallout">
            <a:avLst>
              <a:gd name="adj1" fmla="val -115654"/>
              <a:gd name="adj2" fmla="val 171982"/>
              <a:gd name="adj3" fmla="val 16667"/>
            </a:avLst>
          </a:prstGeom>
          <a:solidFill>
            <a:srgbClr val="B83A55"/>
          </a:solidFill>
          <a:ln w="38100">
            <a:solidFill>
              <a:schemeClr val="tx1"/>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2400" dirty="0">
                <a:solidFill>
                  <a:schemeClr val="bg1"/>
                </a:solidFill>
              </a:rPr>
              <a:t>„</a:t>
            </a:r>
            <a:r>
              <a:rPr lang="hu-HU" sz="2400" dirty="0" err="1">
                <a:solidFill>
                  <a:schemeClr val="bg1"/>
                </a:solidFill>
              </a:rPr>
              <a:t>Desktop</a:t>
            </a:r>
            <a:r>
              <a:rPr lang="hu-HU" sz="2400" dirty="0">
                <a:solidFill>
                  <a:schemeClr val="bg1"/>
                </a:solidFill>
              </a:rPr>
              <a:t> virtualizáció”</a:t>
            </a:r>
          </a:p>
          <a:p>
            <a:pPr algn="ctr"/>
            <a:r>
              <a:rPr lang="hu-HU" sz="2400" dirty="0">
                <a:solidFill>
                  <a:schemeClr val="bg1"/>
                </a:solidFill>
              </a:rPr>
              <a:t>(VDI)</a:t>
            </a:r>
          </a:p>
        </p:txBody>
      </p:sp>
      <p:pic>
        <p:nvPicPr>
          <p:cNvPr id="19" name="Picture 2" descr="C:\Documents and Settings\xmi\Local Settings\Temporary Internet Files\Content.IE5\W1U3W5UZ\MCj03256620000[1].wmf"/>
          <p:cNvPicPr>
            <a:picLocks noChangeAspect="1" noChangeArrowheads="1"/>
          </p:cNvPicPr>
          <p:nvPr/>
        </p:nvPicPr>
        <p:blipFill>
          <a:blip r:embed="rId3" cstate="print"/>
          <a:srcRect/>
          <a:stretch>
            <a:fillRect/>
          </a:stretch>
        </p:blipFill>
        <p:spPr bwMode="auto">
          <a:xfrm rot="3332781">
            <a:off x="3619211" y="3846199"/>
            <a:ext cx="777414" cy="870789"/>
          </a:xfrm>
          <a:prstGeom prst="rect">
            <a:avLst/>
          </a:prstGeom>
          <a:noFill/>
          <a:ln>
            <a:noFill/>
          </a:ln>
        </p:spPr>
      </p:pic>
      <p:sp>
        <p:nvSpPr>
          <p:cNvPr id="20" name="Dia számának helye 19"/>
          <p:cNvSpPr>
            <a:spLocks noGrp="1"/>
          </p:cNvSpPr>
          <p:nvPr>
            <p:ph type="sldNum" sz="quarter" idx="5"/>
          </p:nvPr>
        </p:nvSpPr>
        <p:spPr>
          <a:xfrm>
            <a:off x="3214678" y="6500834"/>
            <a:ext cx="2971800" cy="357166"/>
          </a:xfrm>
          <a:prstGeom prst="rect">
            <a:avLst/>
          </a:prstGeom>
        </p:spPr>
        <p:txBody>
          <a:bodyPr vert="horz" lIns="91440" tIns="45720" rIns="91440" bIns="45720" rtlCol="0" anchor="ctr"/>
          <a:lstStyle>
            <a:defPPr>
              <a:defRPr lang="hu-HU"/>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86C690-4F62-4AFC-8745-06DC9BF07935}" type="slidenum">
              <a:rPr lang="hu-HU" smtClean="0"/>
              <a:pPr/>
              <a:t>7</a:t>
            </a:fld>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EA31483-02D2-4205-91CC-63520675CD2A}"/>
              </a:ext>
            </a:extLst>
          </p:cNvPr>
          <p:cNvSpPr>
            <a:spLocks noGrp="1"/>
          </p:cNvSpPr>
          <p:nvPr>
            <p:ph type="title"/>
          </p:nvPr>
        </p:nvSpPr>
        <p:spPr/>
        <p:txBody>
          <a:bodyPr/>
          <a:lstStyle/>
          <a:p>
            <a:r>
              <a:rPr lang="hu-HU" dirty="0"/>
              <a:t>A virtualizáció különböző fajtái</a:t>
            </a:r>
            <a:endParaRPr lang="en-US" dirty="0"/>
          </a:p>
        </p:txBody>
      </p:sp>
      <p:sp>
        <p:nvSpPr>
          <p:cNvPr id="3" name="Tartalom helye 2">
            <a:extLst>
              <a:ext uri="{FF2B5EF4-FFF2-40B4-BE49-F238E27FC236}">
                <a16:creationId xmlns:a16="http://schemas.microsoft.com/office/drawing/2014/main" id="{D713E1C2-F9B9-45DB-AE68-6212445B23C2}"/>
              </a:ext>
            </a:extLst>
          </p:cNvPr>
          <p:cNvSpPr>
            <a:spLocks noGrp="1"/>
          </p:cNvSpPr>
          <p:nvPr>
            <p:ph idx="1"/>
          </p:nvPr>
        </p:nvSpPr>
        <p:spPr/>
        <p:txBody>
          <a:bodyPr/>
          <a:lstStyle/>
          <a:p>
            <a:r>
              <a:rPr lang="hu-HU" dirty="0"/>
              <a:t>Hálózat virtualizáció</a:t>
            </a:r>
          </a:p>
          <a:p>
            <a:r>
              <a:rPr lang="hu-HU" dirty="0"/>
              <a:t>Storage virtualizáció</a:t>
            </a:r>
          </a:p>
          <a:p>
            <a:r>
              <a:rPr lang="hu-HU" dirty="0"/>
              <a:t>Platform virtualizáció</a:t>
            </a:r>
          </a:p>
          <a:p>
            <a:r>
              <a:rPr lang="hu-HU" dirty="0"/>
              <a:t>Operációs rendszer szintű virtualizáció</a:t>
            </a:r>
          </a:p>
          <a:p>
            <a:r>
              <a:rPr lang="hu-HU" dirty="0" err="1"/>
              <a:t>Desktop</a:t>
            </a:r>
            <a:r>
              <a:rPr lang="hu-HU" dirty="0"/>
              <a:t> virtualizáció (VDI)</a:t>
            </a:r>
          </a:p>
          <a:p>
            <a:r>
              <a:rPr lang="hu-HU" dirty="0"/>
              <a:t>Alkalmazás virtualizáció</a:t>
            </a:r>
          </a:p>
          <a:p>
            <a:endParaRPr lang="en-US" dirty="0"/>
          </a:p>
        </p:txBody>
      </p:sp>
      <p:sp>
        <p:nvSpPr>
          <p:cNvPr id="4" name="Dia számának helye 3">
            <a:extLst>
              <a:ext uri="{FF2B5EF4-FFF2-40B4-BE49-F238E27FC236}">
                <a16:creationId xmlns:a16="http://schemas.microsoft.com/office/drawing/2014/main" id="{5ABD3AC7-9875-472A-ACF6-557033228702}"/>
              </a:ext>
            </a:extLst>
          </p:cNvPr>
          <p:cNvSpPr>
            <a:spLocks noGrp="1"/>
          </p:cNvSpPr>
          <p:nvPr>
            <p:ph type="sldNum" sz="quarter" idx="10"/>
          </p:nvPr>
        </p:nvSpPr>
        <p:spPr/>
        <p:txBody>
          <a:bodyPr/>
          <a:lstStyle/>
          <a:p>
            <a:fld id="{A7C85712-A09B-4560-9D1E-08050AA835BB}" type="slidenum">
              <a:rPr lang="hu-HU" smtClean="0"/>
              <a:pPr/>
              <a:t>8</a:t>
            </a:fld>
            <a:endParaRPr lang="hu-HU" dirty="0"/>
          </a:p>
        </p:txBody>
      </p:sp>
    </p:spTree>
    <p:extLst>
      <p:ext uri="{BB962C8B-B14F-4D97-AF65-F5344CB8AC3E}">
        <p14:creationId xmlns:p14="http://schemas.microsoft.com/office/powerpoint/2010/main" val="3091624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a:extLst>
              <a:ext uri="{FF2B5EF4-FFF2-40B4-BE49-F238E27FC236}">
                <a16:creationId xmlns:a16="http://schemas.microsoft.com/office/drawing/2014/main" id="{6D12DF16-5FEF-44EF-98BC-35F8EDCDF7CD}"/>
              </a:ext>
            </a:extLst>
          </p:cNvPr>
          <p:cNvSpPr>
            <a:spLocks noGrp="1"/>
          </p:cNvSpPr>
          <p:nvPr>
            <p:ph type="title"/>
          </p:nvPr>
        </p:nvSpPr>
        <p:spPr/>
        <p:txBody>
          <a:bodyPr/>
          <a:lstStyle/>
          <a:p>
            <a:r>
              <a:rPr lang="hu-HU" dirty="0"/>
              <a:t>Platform virtualizáció</a:t>
            </a:r>
            <a:endParaRPr lang="en-US" dirty="0"/>
          </a:p>
        </p:txBody>
      </p:sp>
      <p:sp>
        <p:nvSpPr>
          <p:cNvPr id="6" name="Szöveg helye 5">
            <a:extLst>
              <a:ext uri="{FF2B5EF4-FFF2-40B4-BE49-F238E27FC236}">
                <a16:creationId xmlns:a16="http://schemas.microsoft.com/office/drawing/2014/main" id="{25900164-5C8B-4E0C-A88C-19D508F20756}"/>
              </a:ext>
            </a:extLst>
          </p:cNvPr>
          <p:cNvSpPr>
            <a:spLocks noGrp="1"/>
          </p:cNvSpPr>
          <p:nvPr>
            <p:ph type="body" idx="1"/>
          </p:nvPr>
        </p:nvSpPr>
        <p:spPr/>
        <p:txBody>
          <a:bodyPr/>
          <a:lstStyle/>
          <a:p>
            <a:endParaRPr lang="en-US"/>
          </a:p>
        </p:txBody>
      </p:sp>
      <p:sp>
        <p:nvSpPr>
          <p:cNvPr id="4" name="Dia számának helye 3">
            <a:extLst>
              <a:ext uri="{FF2B5EF4-FFF2-40B4-BE49-F238E27FC236}">
                <a16:creationId xmlns:a16="http://schemas.microsoft.com/office/drawing/2014/main" id="{6705EBE9-004B-49BC-A4D1-F2EA2D570BBD}"/>
              </a:ext>
            </a:extLst>
          </p:cNvPr>
          <p:cNvSpPr>
            <a:spLocks noGrp="1"/>
          </p:cNvSpPr>
          <p:nvPr>
            <p:ph type="sldNum" sz="quarter" idx="10"/>
          </p:nvPr>
        </p:nvSpPr>
        <p:spPr/>
        <p:txBody>
          <a:bodyPr/>
          <a:lstStyle/>
          <a:p>
            <a:fld id="{A7C85712-A09B-4560-9D1E-08050AA835BB}" type="slidenum">
              <a:rPr lang="hu-HU" smtClean="0"/>
              <a:pPr/>
              <a:t>9</a:t>
            </a:fld>
            <a:endParaRPr lang="hu-HU" dirty="0"/>
          </a:p>
        </p:txBody>
      </p:sp>
    </p:spTree>
    <p:extLst>
      <p:ext uri="{BB962C8B-B14F-4D97-AF65-F5344CB8AC3E}">
        <p14:creationId xmlns:p14="http://schemas.microsoft.com/office/powerpoint/2010/main" val="4163162119"/>
      </p:ext>
    </p:extLst>
  </p:cSld>
  <p:clrMapOvr>
    <a:masterClrMapping/>
  </p:clrMapOvr>
</p:sld>
</file>

<file path=ppt/theme/theme1.xml><?xml version="1.0" encoding="utf-8"?>
<a:theme xmlns:a="http://schemas.openxmlformats.org/drawingml/2006/main" name="FTSRG presentation">
  <a:themeElements>
    <a:clrScheme name="1. egyéni séma">
      <a:dk1>
        <a:srgbClr val="000000"/>
      </a:dk1>
      <a:lt1>
        <a:srgbClr val="FFFFFF"/>
      </a:lt1>
      <a:dk2>
        <a:srgbClr val="FFFFFF"/>
      </a:dk2>
      <a:lt2>
        <a:srgbClr val="B83A55"/>
      </a:lt2>
      <a:accent1>
        <a:srgbClr val="762536"/>
      </a:accent1>
      <a:accent2>
        <a:srgbClr val="00B0F0"/>
      </a:accent2>
      <a:accent3>
        <a:srgbClr val="007D00"/>
      </a:accent3>
      <a:accent4>
        <a:srgbClr val="002060"/>
      </a:accent4>
      <a:accent5>
        <a:srgbClr val="FFC000"/>
      </a:accent5>
      <a:accent6>
        <a:srgbClr val="929598"/>
      </a:accent6>
      <a:hlink>
        <a:srgbClr val="0038AE"/>
      </a:hlink>
      <a:folHlink>
        <a:srgbClr val="0038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38100">
          <a:solidFill>
            <a:schemeClr val="accent1"/>
          </a:solidFill>
        </a:ln>
        <a:effectLst>
          <a:outerShdw blurRad="50800" dist="38100" dir="5400000" algn="t" rotWithShape="0">
            <a:prstClr val="black">
              <a:alpha val="40000"/>
            </a:prst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err="1">
            <a:solidFill>
              <a:schemeClr val="tx2"/>
            </a:solidFill>
          </a:defRPr>
        </a:defPPr>
      </a:lstStyle>
      <a:style>
        <a:lnRef idx="2">
          <a:schemeClr val="accent4">
            <a:shade val="50000"/>
          </a:schemeClr>
        </a:lnRef>
        <a:fillRef idx="1">
          <a:schemeClr val="accent4"/>
        </a:fillRef>
        <a:effectRef idx="0">
          <a:schemeClr val="accent4"/>
        </a:effectRef>
        <a:fontRef idx="minor">
          <a:schemeClr val="lt1"/>
        </a:fontRef>
      </a:style>
    </a:spDef>
  </a:objectDefaults>
  <a:extraClrSchemeLst>
    <a:extraClrScheme>
      <a:clrScheme name="bme_ftsrg_hun_micskeiz_new_v6 1">
        <a:dk1>
          <a:srgbClr val="621E0F"/>
        </a:dk1>
        <a:lt1>
          <a:srgbClr val="FFFFFF"/>
        </a:lt1>
        <a:dk2>
          <a:srgbClr val="000000"/>
        </a:dk2>
        <a:lt2>
          <a:srgbClr val="FFFFFF"/>
        </a:lt2>
        <a:accent1>
          <a:srgbClr val="F9DD2F"/>
        </a:accent1>
        <a:accent2>
          <a:srgbClr val="E67300"/>
        </a:accent2>
        <a:accent3>
          <a:srgbClr val="AAAAAA"/>
        </a:accent3>
        <a:accent4>
          <a:srgbClr val="DADADA"/>
        </a:accent4>
        <a:accent5>
          <a:srgbClr val="FBEBAD"/>
        </a:accent5>
        <a:accent6>
          <a:srgbClr val="D06800"/>
        </a:accent6>
        <a:hlink>
          <a:srgbClr val="0038AE"/>
        </a:hlink>
        <a:folHlink>
          <a:srgbClr val="0038AE"/>
        </a:folHlink>
      </a:clrScheme>
      <a:clrMap bg1="dk2" tx1="lt1" bg2="dk1" tx2="lt2" accent1="accent1" accent2="accent2" accent3="accent3" accent4="accent4" accent5="accent5" accent6="accent6" hlink="hlink" folHlink="folHlink"/>
    </a:extraClrScheme>
    <a:extraClrScheme>
      <a:clrScheme name="bme_ftsrg_hun_micskeiz_new_v6 2">
        <a:dk1>
          <a:srgbClr val="0099FF"/>
        </a:dk1>
        <a:lt1>
          <a:srgbClr val="FFFFFF"/>
        </a:lt1>
        <a:dk2>
          <a:srgbClr val="000000"/>
        </a:dk2>
        <a:lt2>
          <a:srgbClr val="FFFF99"/>
        </a:lt2>
        <a:accent1>
          <a:srgbClr val="762536"/>
        </a:accent1>
        <a:accent2>
          <a:srgbClr val="81511D"/>
        </a:accent2>
        <a:accent3>
          <a:srgbClr val="AAAAAA"/>
        </a:accent3>
        <a:accent4>
          <a:srgbClr val="DADADA"/>
        </a:accent4>
        <a:accent5>
          <a:srgbClr val="BDACAE"/>
        </a:accent5>
        <a:accent6>
          <a:srgbClr val="744919"/>
        </a:accent6>
        <a:hlink>
          <a:srgbClr val="002060"/>
        </a:hlink>
        <a:folHlink>
          <a:srgbClr val="002060"/>
        </a:folHlink>
      </a:clrScheme>
      <a:clrMap bg1="dk2" tx1="lt1" bg2="dk1" tx2="lt2" accent1="accent1" accent2="accent2" accent3="accent3" accent4="accent4" accent5="accent5" accent6="accent6" hlink="hlink" folHlink="folHlink"/>
    </a:extraClrScheme>
    <a:extraClrScheme>
      <a:clrScheme name="bme_ftsrg_hun_micskeiz_new_v6 3">
        <a:dk1>
          <a:srgbClr val="000000"/>
        </a:dk1>
        <a:lt1>
          <a:srgbClr val="FFFFFF"/>
        </a:lt1>
        <a:dk2>
          <a:srgbClr val="000000"/>
        </a:dk2>
        <a:lt2>
          <a:srgbClr val="FFFFFF"/>
        </a:lt2>
        <a:accent1>
          <a:srgbClr val="FF3300"/>
        </a:accent1>
        <a:accent2>
          <a:srgbClr val="00B686"/>
        </a:accent2>
        <a:accent3>
          <a:srgbClr val="AAAAAA"/>
        </a:accent3>
        <a:accent4>
          <a:srgbClr val="DADADA"/>
        </a:accent4>
        <a:accent5>
          <a:srgbClr val="FFADAA"/>
        </a:accent5>
        <a:accent6>
          <a:srgbClr val="00A579"/>
        </a:accent6>
        <a:hlink>
          <a:srgbClr val="0098CE"/>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TSRG print">
  <a:themeElements>
    <a:clrScheme name="3. egyéni séma">
      <a:dk1>
        <a:srgbClr val="000000"/>
      </a:dk1>
      <a:lt1>
        <a:srgbClr val="FFFFFF"/>
      </a:lt1>
      <a:dk2>
        <a:srgbClr val="000000"/>
      </a:dk2>
      <a:lt2>
        <a:srgbClr val="FFFFFF"/>
      </a:lt2>
      <a:accent1>
        <a:srgbClr val="000000"/>
      </a:accent1>
      <a:accent2>
        <a:srgbClr val="929598"/>
      </a:accent2>
      <a:accent3>
        <a:srgbClr val="929598"/>
      </a:accent3>
      <a:accent4>
        <a:srgbClr val="929598"/>
      </a:accent4>
      <a:accent5>
        <a:srgbClr val="929598"/>
      </a:accent5>
      <a:accent6>
        <a:srgbClr val="929598"/>
      </a:accent6>
      <a:hlink>
        <a:srgbClr val="0038AE"/>
      </a:hlink>
      <a:folHlink>
        <a:srgbClr val="0038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38100">
          <a:solidFill>
            <a:schemeClr val="accent1"/>
          </a:solidFill>
        </a:ln>
        <a:effectLst>
          <a:outerShdw blurRad="50800" dist="38100" dir="5400000" algn="t" rotWithShape="0">
            <a:prstClr val="black">
              <a:alpha val="40000"/>
            </a:prst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tx2"/>
            </a:solidFill>
          </a:defRPr>
        </a:defPPr>
      </a:lstStyle>
      <a:style>
        <a:lnRef idx="2">
          <a:schemeClr val="accent4">
            <a:shade val="50000"/>
          </a:schemeClr>
        </a:lnRef>
        <a:fillRef idx="1">
          <a:schemeClr val="accent4"/>
        </a:fillRef>
        <a:effectRef idx="0">
          <a:schemeClr val="accent4"/>
        </a:effectRef>
        <a:fontRef idx="minor">
          <a:schemeClr val="lt1"/>
        </a:fontRef>
      </a:style>
    </a:spDef>
  </a:objectDefaults>
  <a:extraClrSchemeLst>
    <a:extraClrScheme>
      <a:clrScheme name="bme_ftsrg_hun_micskeiz_new_v6 1">
        <a:dk1>
          <a:srgbClr val="621E0F"/>
        </a:dk1>
        <a:lt1>
          <a:srgbClr val="FFFFFF"/>
        </a:lt1>
        <a:dk2>
          <a:srgbClr val="000000"/>
        </a:dk2>
        <a:lt2>
          <a:srgbClr val="FFFFFF"/>
        </a:lt2>
        <a:accent1>
          <a:srgbClr val="F9DD2F"/>
        </a:accent1>
        <a:accent2>
          <a:srgbClr val="E67300"/>
        </a:accent2>
        <a:accent3>
          <a:srgbClr val="AAAAAA"/>
        </a:accent3>
        <a:accent4>
          <a:srgbClr val="DADADA"/>
        </a:accent4>
        <a:accent5>
          <a:srgbClr val="FBEBAD"/>
        </a:accent5>
        <a:accent6>
          <a:srgbClr val="D06800"/>
        </a:accent6>
        <a:hlink>
          <a:srgbClr val="0038AE"/>
        </a:hlink>
        <a:folHlink>
          <a:srgbClr val="0038AE"/>
        </a:folHlink>
      </a:clrScheme>
      <a:clrMap bg1="dk2" tx1="lt1" bg2="dk1" tx2="lt2" accent1="accent1" accent2="accent2" accent3="accent3" accent4="accent4" accent5="accent5" accent6="accent6" hlink="hlink" folHlink="folHlink"/>
    </a:extraClrScheme>
    <a:extraClrScheme>
      <a:clrScheme name="bme_ftsrg_hun_micskeiz_new_v6 2">
        <a:dk1>
          <a:srgbClr val="0099FF"/>
        </a:dk1>
        <a:lt1>
          <a:srgbClr val="FFFFFF"/>
        </a:lt1>
        <a:dk2>
          <a:srgbClr val="000000"/>
        </a:dk2>
        <a:lt2>
          <a:srgbClr val="FFFF99"/>
        </a:lt2>
        <a:accent1>
          <a:srgbClr val="762536"/>
        </a:accent1>
        <a:accent2>
          <a:srgbClr val="81511D"/>
        </a:accent2>
        <a:accent3>
          <a:srgbClr val="AAAAAA"/>
        </a:accent3>
        <a:accent4>
          <a:srgbClr val="DADADA"/>
        </a:accent4>
        <a:accent5>
          <a:srgbClr val="BDACAE"/>
        </a:accent5>
        <a:accent6>
          <a:srgbClr val="744919"/>
        </a:accent6>
        <a:hlink>
          <a:srgbClr val="002060"/>
        </a:hlink>
        <a:folHlink>
          <a:srgbClr val="002060"/>
        </a:folHlink>
      </a:clrScheme>
      <a:clrMap bg1="dk2" tx1="lt1" bg2="dk1" tx2="lt2" accent1="accent1" accent2="accent2" accent3="accent3" accent4="accent4" accent5="accent5" accent6="accent6" hlink="hlink" folHlink="folHlink"/>
    </a:extraClrScheme>
    <a:extraClrScheme>
      <a:clrScheme name="bme_ftsrg_hun_micskeiz_new_v6 3">
        <a:dk1>
          <a:srgbClr val="000000"/>
        </a:dk1>
        <a:lt1>
          <a:srgbClr val="FFFFFF"/>
        </a:lt1>
        <a:dk2>
          <a:srgbClr val="000000"/>
        </a:dk2>
        <a:lt2>
          <a:srgbClr val="FFFFFF"/>
        </a:lt2>
        <a:accent1>
          <a:srgbClr val="FF3300"/>
        </a:accent1>
        <a:accent2>
          <a:srgbClr val="00B686"/>
        </a:accent2>
        <a:accent3>
          <a:srgbClr val="AAAAAA"/>
        </a:accent3>
        <a:accent4>
          <a:srgbClr val="DADADA"/>
        </a:accent4>
        <a:accent5>
          <a:srgbClr val="FFADAA"/>
        </a:accent5>
        <a:accent6>
          <a:srgbClr val="00A579"/>
        </a:accent6>
        <a:hlink>
          <a:srgbClr val="0098CE"/>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20544</TotalTime>
  <Words>2838</Words>
  <Application>Microsoft Office PowerPoint</Application>
  <PresentationFormat>Diavetítés a képernyőre (4:3 oldalarány)</PresentationFormat>
  <Paragraphs>546</Paragraphs>
  <Slides>54</Slides>
  <Notes>25</Notes>
  <HiddenSlides>0</HiddenSlides>
  <MMClips>0</MMClips>
  <ScaleCrop>false</ScaleCrop>
  <HeadingPairs>
    <vt:vector size="8" baseType="variant">
      <vt:variant>
        <vt:lpstr>Használt betűtípusok</vt:lpstr>
      </vt:variant>
      <vt:variant>
        <vt:i4>4</vt:i4>
      </vt:variant>
      <vt:variant>
        <vt:lpstr>Téma</vt:lpstr>
      </vt:variant>
      <vt:variant>
        <vt:i4>2</vt:i4>
      </vt:variant>
      <vt:variant>
        <vt:lpstr>Beágyazott OLE kiszolgálók</vt:lpstr>
      </vt:variant>
      <vt:variant>
        <vt:i4>1</vt:i4>
      </vt:variant>
      <vt:variant>
        <vt:lpstr>Diacímek</vt:lpstr>
      </vt:variant>
      <vt:variant>
        <vt:i4>54</vt:i4>
      </vt:variant>
    </vt:vector>
  </HeadingPairs>
  <TitlesOfParts>
    <vt:vector size="61" baseType="lpstr">
      <vt:lpstr>Arial</vt:lpstr>
      <vt:lpstr>Calibri</vt:lpstr>
      <vt:lpstr>Courier New</vt:lpstr>
      <vt:lpstr>Wingdings</vt:lpstr>
      <vt:lpstr>FTSRG presentation</vt:lpstr>
      <vt:lpstr>FTSRG print</vt:lpstr>
      <vt:lpstr>Visio</vt:lpstr>
      <vt:lpstr>DevOps – Virtualizációs technológiák</vt:lpstr>
      <vt:lpstr>Mi is az a virtualizáció?</vt:lpstr>
      <vt:lpstr>Rétegek közötti interfészek</vt:lpstr>
      <vt:lpstr>Rétegek közötti interfészek</vt:lpstr>
      <vt:lpstr>Rétegek közötti interfészek</vt:lpstr>
      <vt:lpstr>Rétegek közötti interfészek</vt:lpstr>
      <vt:lpstr>A virtualizáció különböző fajtái</vt:lpstr>
      <vt:lpstr>A virtualizáció különböző fajtái</vt:lpstr>
      <vt:lpstr>Platform virtualizáció</vt:lpstr>
      <vt:lpstr>Platform virtualizáció</vt:lpstr>
      <vt:lpstr>Platform virtualizáció architektúrái</vt:lpstr>
      <vt:lpstr>A két fő architektúra jellemzői</vt:lpstr>
      <vt:lpstr>Mire lesz ez jó nekünk – alkalmazási területek</vt:lpstr>
      <vt:lpstr>Mire lesz ez jó nekünk – alkalmazási területek</vt:lpstr>
      <vt:lpstr>Platform virtualizáció Hosted architektúra</vt:lpstr>
      <vt:lpstr>Mire a jó a virtualizáció a kliensen?</vt:lpstr>
      <vt:lpstr>Mire a jó a virtualizáció a kliensen?</vt:lpstr>
      <vt:lpstr>Mire a jó a virtualizáció a kliensen?</vt:lpstr>
      <vt:lpstr>Kliens oldali virtualizációs megoldások</vt:lpstr>
      <vt:lpstr>Virtuális hardver </vt:lpstr>
      <vt:lpstr>VMware: UUID</vt:lpstr>
      <vt:lpstr>VMware fájltípusok</vt:lpstr>
      <vt:lpstr>Virtual PC konfigurációs fájl</vt:lpstr>
      <vt:lpstr>Open Virtualization Format (OVF)</vt:lpstr>
      <vt:lpstr>Virtuális lemezek tipikus beállításai</vt:lpstr>
      <vt:lpstr>Pillanatképek kezelése</vt:lpstr>
      <vt:lpstr>VMware Snapshot Manager</vt:lpstr>
      <vt:lpstr>Klónok háborúja</vt:lpstr>
      <vt:lpstr>Virtuális hálózatok tipikus beállításai</vt:lpstr>
      <vt:lpstr>Komplex hálózati topológia összerakása</vt:lpstr>
      <vt:lpstr>Példa - komplex hálózat (logikai nézet)</vt:lpstr>
      <vt:lpstr>Példa - komplex hálózat („fizikai” nézet)</vt:lpstr>
      <vt:lpstr>Platform virtualizáció Bare-metal architektúra</vt:lpstr>
      <vt:lpstr>Szerver virtualizációs megoldások</vt:lpstr>
      <vt:lpstr>Távoli hozzáférés lehetőségek (1)</vt:lpstr>
      <vt:lpstr>Távoli hozzáférés lehetőségek (2)</vt:lpstr>
      <vt:lpstr>Távoli hozzáférés lehetőségek (3)</vt:lpstr>
      <vt:lpstr>Háttértár virtualizáció</vt:lpstr>
      <vt:lpstr>VMware ESXi</vt:lpstr>
      <vt:lpstr>Microsoft Hyper-V</vt:lpstr>
      <vt:lpstr>Xen</vt:lpstr>
      <vt:lpstr>Virtualizáció Alkalmazása DEVOPS környezetben</vt:lpstr>
      <vt:lpstr>Környezetek kialakítása</vt:lpstr>
      <vt:lpstr>Csomagolás, telepítés</vt:lpstr>
      <vt:lpstr>Sablonok és Példányok</vt:lpstr>
      <vt:lpstr>Kitekintés – felhőszolgáltatások - IaaS</vt:lpstr>
      <vt:lpstr>Virtuális gép építő eszközök - Vagrant</vt:lpstr>
      <vt:lpstr>Virtuális gép építő eszközök - Vagrant</vt:lpstr>
      <vt:lpstr>Virtuális gép építő eszközök - Vagrant</vt:lpstr>
      <vt:lpstr>Virtuális gép építő eszközök - Packer</vt:lpstr>
      <vt:lpstr>Virtuális gép építő eszközök - Packer</vt:lpstr>
      <vt:lpstr>Virtuális gép építő eszközök - Packer</vt:lpstr>
      <vt:lpstr>PowerPoint-bemutató</vt:lpstr>
      <vt:lpstr>Hivatkozások</vt:lpstr>
    </vt:vector>
  </TitlesOfParts>
  <Company>Budapesti Műszaki és Gazdaságtudományi Egyetem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Ellenőrzési technikák a szoftverfejlesztési életciklusban</dc:title>
  <dc:subject>Integrációs és ellenőrzési technikák (vimiac04)</dc:subject>
  <dc:creator>Micskei Zoltán</dc:creator>
  <cp:lastModifiedBy>Szatmári Zoltán</cp:lastModifiedBy>
  <cp:revision>2311</cp:revision>
  <dcterms:created xsi:type="dcterms:W3CDTF">2013-06-08T09:47:17Z</dcterms:created>
  <dcterms:modified xsi:type="dcterms:W3CDTF">2019-10-03T21:57:12Z</dcterms:modified>
</cp:coreProperties>
</file>