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28"/>
  </p:notesMasterIdLst>
  <p:handoutMasterIdLst>
    <p:handoutMasterId r:id="rId29"/>
  </p:handoutMasterIdLst>
  <p:sldIdLst>
    <p:sldId id="304" r:id="rId3"/>
    <p:sldId id="411" r:id="rId4"/>
    <p:sldId id="317" r:id="rId5"/>
    <p:sldId id="319" r:id="rId6"/>
    <p:sldId id="320" r:id="rId7"/>
    <p:sldId id="321" r:id="rId8"/>
    <p:sldId id="322" r:id="rId9"/>
    <p:sldId id="407" r:id="rId10"/>
    <p:sldId id="323" r:id="rId11"/>
    <p:sldId id="324" r:id="rId12"/>
    <p:sldId id="325" r:id="rId13"/>
    <p:sldId id="334" r:id="rId14"/>
    <p:sldId id="326" r:id="rId15"/>
    <p:sldId id="335" r:id="rId16"/>
    <p:sldId id="336" r:id="rId17"/>
    <p:sldId id="339" r:id="rId18"/>
    <p:sldId id="410" r:id="rId19"/>
    <p:sldId id="343" r:id="rId20"/>
    <p:sldId id="345" r:id="rId21"/>
    <p:sldId id="358" r:id="rId22"/>
    <p:sldId id="359" r:id="rId23"/>
    <p:sldId id="412" r:id="rId24"/>
    <p:sldId id="413" r:id="rId25"/>
    <p:sldId id="414" r:id="rId26"/>
    <p:sldId id="39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557C84F6-86CF-2840-82A3-197FE4901845}">
          <p14:sldIdLst>
            <p14:sldId id="304"/>
            <p14:sldId id="411"/>
            <p14:sldId id="317"/>
            <p14:sldId id="319"/>
            <p14:sldId id="320"/>
            <p14:sldId id="321"/>
            <p14:sldId id="322"/>
            <p14:sldId id="407"/>
            <p14:sldId id="323"/>
            <p14:sldId id="324"/>
            <p14:sldId id="325"/>
            <p14:sldId id="334"/>
            <p14:sldId id="326"/>
            <p14:sldId id="335"/>
            <p14:sldId id="336"/>
            <p14:sldId id="339"/>
          </p14:sldIdLst>
        </p14:section>
        <p14:section name="Összefoglalás" id="{9AA29645-7A3B-440C-B658-ED4EB7178A13}">
          <p14:sldIdLst>
            <p14:sldId id="410"/>
            <p14:sldId id="343"/>
            <p14:sldId id="345"/>
            <p14:sldId id="358"/>
            <p14:sldId id="359"/>
            <p14:sldId id="412"/>
            <p14:sldId id="413"/>
            <p14:sldId id="414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536"/>
    <a:srgbClr val="F8F8F8"/>
    <a:srgbClr val="FFFFFF"/>
    <a:srgbClr val="621E0F"/>
    <a:srgbClr val="7F182D"/>
    <a:srgbClr val="67201A"/>
    <a:srgbClr val="62983D"/>
    <a:srgbClr val="2D5171"/>
    <a:srgbClr val="204CC4"/>
    <a:srgbClr val="2E2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20" autoAdjust="0"/>
    <p:restoredTop sz="81329" autoAdjust="0"/>
  </p:normalViewPr>
  <p:slideViewPr>
    <p:cSldViewPr snapToGrid="0">
      <p:cViewPr varScale="1">
        <p:scale>
          <a:sx n="75" d="100"/>
          <a:sy n="75" d="100"/>
        </p:scale>
        <p:origin x="1434" y="8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798" y="84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0DF98-73A7-40A6-8A84-2EB5B4F2C4CC}" type="datetimeFigureOut">
              <a:rPr lang="hu-HU" smtClean="0"/>
              <a:t>2019.10.18.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CCB88-D127-4977-BCAE-B3A8451B90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35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0191-0BE1-0142-AFC1-0297AE024A0E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A3C59-3253-3B42-8BE0-F6D0BA6B04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67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675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Forrás: http://www.zdnet.com/blog/btl/oracles-cloud-vs-amazon-web-services-will-security-be-the-difference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0759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Kiegészítő kompetenciák: Adatközpontot jól üzemeltetni nehéz. Jó keresőmotort írni is. Lehet, hogy nem tudunk.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„</a:t>
            </a:r>
            <a:r>
              <a:rPr lang="hu-HU" dirty="0" err="1"/>
              <a:t>Core</a:t>
            </a:r>
            <a:r>
              <a:rPr lang="hu-HU" dirty="0"/>
              <a:t> and </a:t>
            </a:r>
            <a:r>
              <a:rPr lang="hu-HU" dirty="0" err="1"/>
              <a:t>context</a:t>
            </a:r>
            <a:r>
              <a:rPr lang="hu-HU" dirty="0"/>
              <a:t>”: A nem differenciáló tevékenységek kiszervezése (</a:t>
            </a:r>
            <a:r>
              <a:rPr lang="hu-HU" dirty="0" err="1"/>
              <a:t>IaaS</a:t>
            </a:r>
            <a:r>
              <a:rPr lang="hu-HU" dirty="0"/>
              <a:t>…</a:t>
            </a:r>
            <a:r>
              <a:rPr lang="hu-HU" dirty="0" err="1"/>
              <a:t>SaaS</a:t>
            </a:r>
            <a:r>
              <a:rPr lang="hu-HU" dirty="0"/>
              <a:t>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Cash flow: </a:t>
            </a:r>
            <a:r>
              <a:rPr lang="hu-HU" dirty="0" err="1"/>
              <a:t>Startup</a:t>
            </a:r>
            <a:r>
              <a:rPr lang="hu-HU" dirty="0"/>
              <a:t>!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BC/DR: </a:t>
            </a:r>
            <a:r>
              <a:rPr lang="hu-HU" dirty="0" err="1"/>
              <a:t>Secondary</a:t>
            </a:r>
            <a:r>
              <a:rPr lang="hu-HU" dirty="0"/>
              <a:t> site” helyett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„Sebesség”: Jellemzően gyorsabb működésbe lépés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818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750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NIST. „</a:t>
            </a:r>
            <a:r>
              <a:rPr lang="en-US" dirty="0"/>
              <a:t>A NIST Definition of Cloud </a:t>
            </a:r>
            <a:r>
              <a:rPr lang="en-US" dirty="0" err="1"/>
              <a:t>Computin</a:t>
            </a:r>
            <a:r>
              <a:rPr lang="hu-HU" dirty="0"/>
              <a:t>g”, SP 800-145, </a:t>
            </a:r>
            <a:r>
              <a:rPr lang="hu-HU" dirty="0" err="1"/>
              <a:t>Sept</a:t>
            </a:r>
            <a:r>
              <a:rPr lang="hu-HU" dirty="0"/>
              <a:t>. 2011,</a:t>
            </a:r>
            <a:r>
              <a:rPr lang="hu-HU" baseline="0" dirty="0"/>
              <a:t> URL: http://csrc.nist.gov/publications/nistpubs/800-145/SP800-145.pdf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527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669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</a:t>
            </a:r>
            <a:r>
              <a:rPr lang="hu-HU" baseline="0" dirty="0"/>
              <a:t> finom felbontású taxonómia a két általánosan elfogadott közül az egyik; az NIST </a:t>
            </a:r>
            <a:r>
              <a:rPr lang="hu-HU" baseline="0" dirty="0" err="1"/>
              <a:t>draft</a:t>
            </a:r>
            <a:r>
              <a:rPr lang="hu-HU" baseline="0" dirty="0"/>
              <a:t> az </a:t>
            </a:r>
            <a:r>
              <a:rPr lang="hu-HU" baseline="0" dirty="0" err="1"/>
              <a:t>SaaS</a:t>
            </a:r>
            <a:r>
              <a:rPr lang="hu-HU" baseline="0" dirty="0"/>
              <a:t> – </a:t>
            </a:r>
            <a:r>
              <a:rPr lang="hu-HU" baseline="0" dirty="0" err="1"/>
              <a:t>PaaS</a:t>
            </a:r>
            <a:r>
              <a:rPr lang="hu-HU" baseline="0" dirty="0"/>
              <a:t> – </a:t>
            </a:r>
            <a:r>
              <a:rPr lang="hu-HU" baseline="0" dirty="0" err="1"/>
              <a:t>IaaS</a:t>
            </a:r>
            <a:r>
              <a:rPr lang="hu-HU" baseline="0" dirty="0"/>
              <a:t> rétegeket különbözteti meg.</a:t>
            </a:r>
            <a:endParaRPr lang="hu-HU" dirty="0"/>
          </a:p>
          <a:p>
            <a:endParaRPr lang="hu-HU" dirty="0"/>
          </a:p>
          <a:p>
            <a:r>
              <a:rPr lang="hu-HU" dirty="0"/>
              <a:t>A rövidítések feloldása:</a:t>
            </a:r>
          </a:p>
          <a:p>
            <a:r>
              <a:rPr lang="hu-HU" dirty="0"/>
              <a:t>Software </a:t>
            </a:r>
            <a:r>
              <a:rPr lang="hu-HU" dirty="0" err="1"/>
              <a:t>as</a:t>
            </a:r>
            <a:r>
              <a:rPr lang="hu-HU" dirty="0"/>
              <a:t> a Service</a:t>
            </a:r>
          </a:p>
          <a:p>
            <a:r>
              <a:rPr lang="hu-HU" dirty="0"/>
              <a:t>Platform </a:t>
            </a:r>
            <a:r>
              <a:rPr lang="hu-HU" dirty="0" err="1"/>
              <a:t>as</a:t>
            </a:r>
            <a:r>
              <a:rPr lang="hu-HU" dirty="0"/>
              <a:t> a Service</a:t>
            </a:r>
          </a:p>
          <a:p>
            <a:r>
              <a:rPr lang="hu-HU" dirty="0" err="1"/>
              <a:t>Infrastructure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Service</a:t>
            </a:r>
          </a:p>
          <a:p>
            <a:r>
              <a:rPr lang="hu-HU" dirty="0"/>
              <a:t>Data-Storage </a:t>
            </a:r>
            <a:r>
              <a:rPr lang="hu-HU" dirty="0" err="1"/>
              <a:t>as</a:t>
            </a:r>
            <a:r>
              <a:rPr lang="hu-HU" dirty="0"/>
              <a:t> a Service</a:t>
            </a:r>
          </a:p>
          <a:p>
            <a:r>
              <a:rPr lang="hu-HU" dirty="0" err="1"/>
              <a:t>Communication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Service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72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</a:t>
            </a:r>
            <a:r>
              <a:rPr lang="hu-HU" baseline="0" dirty="0"/>
              <a:t> finom felbontású taxonómia a két általánosan elfogadott közül az egyik; az NIST </a:t>
            </a:r>
            <a:r>
              <a:rPr lang="hu-HU" baseline="0" dirty="0" err="1"/>
              <a:t>draft</a:t>
            </a:r>
            <a:r>
              <a:rPr lang="hu-HU" baseline="0" dirty="0"/>
              <a:t> az </a:t>
            </a:r>
            <a:r>
              <a:rPr lang="hu-HU" baseline="0" dirty="0" err="1"/>
              <a:t>SaaS</a:t>
            </a:r>
            <a:r>
              <a:rPr lang="hu-HU" baseline="0" dirty="0"/>
              <a:t> – </a:t>
            </a:r>
            <a:r>
              <a:rPr lang="hu-HU" baseline="0" dirty="0" err="1"/>
              <a:t>PaaS</a:t>
            </a:r>
            <a:r>
              <a:rPr lang="hu-HU" baseline="0" dirty="0"/>
              <a:t> – </a:t>
            </a:r>
            <a:r>
              <a:rPr lang="hu-HU" baseline="0" dirty="0" err="1"/>
              <a:t>IaaS</a:t>
            </a:r>
            <a:r>
              <a:rPr lang="hu-HU" baseline="0" dirty="0"/>
              <a:t> rétegeket különbözteti meg.</a:t>
            </a:r>
            <a:endParaRPr lang="hu-HU" dirty="0"/>
          </a:p>
          <a:p>
            <a:endParaRPr lang="hu-HU" dirty="0"/>
          </a:p>
          <a:p>
            <a:r>
              <a:rPr lang="hu-HU" dirty="0"/>
              <a:t>A rövidítések feloldása:</a:t>
            </a:r>
          </a:p>
          <a:p>
            <a:r>
              <a:rPr lang="hu-HU" dirty="0"/>
              <a:t>Software </a:t>
            </a:r>
            <a:r>
              <a:rPr lang="hu-HU" dirty="0" err="1"/>
              <a:t>as</a:t>
            </a:r>
            <a:r>
              <a:rPr lang="hu-HU" dirty="0"/>
              <a:t> a Service</a:t>
            </a:r>
          </a:p>
          <a:p>
            <a:r>
              <a:rPr lang="hu-HU" dirty="0"/>
              <a:t>Platform </a:t>
            </a:r>
            <a:r>
              <a:rPr lang="hu-HU" dirty="0" err="1"/>
              <a:t>as</a:t>
            </a:r>
            <a:r>
              <a:rPr lang="hu-HU" dirty="0"/>
              <a:t> a Service</a:t>
            </a:r>
          </a:p>
          <a:p>
            <a:r>
              <a:rPr lang="hu-HU" dirty="0" err="1"/>
              <a:t>Infrastructure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Service</a:t>
            </a:r>
          </a:p>
          <a:p>
            <a:r>
              <a:rPr lang="hu-HU" dirty="0"/>
              <a:t>Data-Storage </a:t>
            </a:r>
            <a:r>
              <a:rPr lang="hu-HU" dirty="0" err="1"/>
              <a:t>as</a:t>
            </a:r>
            <a:r>
              <a:rPr lang="hu-HU" dirty="0"/>
              <a:t> a Service</a:t>
            </a:r>
          </a:p>
          <a:p>
            <a:r>
              <a:rPr lang="hu-HU" dirty="0" err="1"/>
              <a:t>Communication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Service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05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5962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4621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214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7463" y="6413500"/>
            <a:ext cx="364966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+mn-cs"/>
              </a:rPr>
              <a:t>Budapest University of Technology and Economics</a:t>
            </a:r>
            <a:br>
              <a:rPr lang="hu-HU" sz="1000" b="1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US" sz="1000" b="1" dirty="0">
                <a:solidFill>
                  <a:schemeClr val="bg1"/>
                </a:solidFill>
                <a:latin typeface="+mn-lt"/>
                <a:cs typeface="+mn-cs"/>
              </a:rPr>
              <a:t>Department of Measurement and Information Systems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5572125"/>
            <a:ext cx="18891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91" y="6365876"/>
            <a:ext cx="1597819" cy="448257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000125" y="4725145"/>
            <a:ext cx="7143750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latin typeface="+mn-lt"/>
                <a:cs typeface="+mn-cs"/>
              </a:rPr>
              <a:t>Budapest University of </a:t>
            </a:r>
            <a:r>
              <a:rPr lang="en-US" sz="2400" b="1" dirty="0">
                <a:latin typeface="+mn-lt"/>
                <a:cs typeface="+mn-cs"/>
              </a:rPr>
              <a:t>Technology</a:t>
            </a:r>
            <a:r>
              <a:rPr lang="hu-HU" sz="2400" b="1" dirty="0">
                <a:latin typeface="+mn-lt"/>
                <a:cs typeface="+mn-cs"/>
              </a:rPr>
              <a:t> and </a:t>
            </a:r>
            <a:r>
              <a:rPr lang="en-US" sz="2400" b="1" dirty="0">
                <a:latin typeface="+mn-lt"/>
                <a:cs typeface="+mn-cs"/>
              </a:rPr>
              <a:t>Economics</a:t>
            </a:r>
            <a:br>
              <a:rPr lang="hu-HU" sz="2400" b="1" dirty="0">
                <a:latin typeface="+mn-lt"/>
                <a:cs typeface="+mn-cs"/>
              </a:rPr>
            </a:br>
            <a:r>
              <a:rPr lang="hu-HU" sz="2400" b="1" dirty="0">
                <a:latin typeface="+mn-lt"/>
                <a:cs typeface="+mn-cs"/>
              </a:rPr>
              <a:t>Fault</a:t>
            </a:r>
            <a:r>
              <a:rPr lang="hu-HU" sz="2400" b="1" baseline="0" dirty="0">
                <a:latin typeface="+mn-lt"/>
                <a:cs typeface="+mn-cs"/>
              </a:rPr>
              <a:t> </a:t>
            </a:r>
            <a:r>
              <a:rPr lang="hu-HU" sz="2400" b="1" baseline="0" dirty="0" err="1">
                <a:latin typeface="+mn-lt"/>
                <a:cs typeface="+mn-cs"/>
              </a:rPr>
              <a:t>Tolerant</a:t>
            </a:r>
            <a:r>
              <a:rPr lang="hu-HU" sz="2400" b="1" baseline="0" dirty="0">
                <a:latin typeface="+mn-lt"/>
                <a:cs typeface="+mn-cs"/>
              </a:rPr>
              <a:t> Systems Research Group</a:t>
            </a:r>
            <a:endParaRPr lang="en-US" sz="2400" b="1" dirty="0">
              <a:latin typeface="+mn-lt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CDE6E-C629-43CC-9290-30D2F1110D4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045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7463" y="6413500"/>
            <a:ext cx="364966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b="1" dirty="0">
                <a:solidFill>
                  <a:schemeClr val="bg1"/>
                </a:solidFill>
                <a:latin typeface="+mn-lt"/>
                <a:cs typeface="+mn-cs"/>
              </a:rPr>
              <a:t>Budapesti Műszaki és Gazdaságtudományi Egyetem</a:t>
            </a:r>
          </a:p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b="1" dirty="0">
                <a:solidFill>
                  <a:schemeClr val="bg1"/>
                </a:solidFill>
                <a:latin typeface="+mn-lt"/>
                <a:cs typeface="+mn-cs"/>
              </a:rPr>
              <a:t>Méréstechnika és Információs Rendszerek Tanszék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91" y="6365876"/>
            <a:ext cx="1597819" cy="448257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000125" y="4566649"/>
            <a:ext cx="7143750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latin typeface="+mn-lt"/>
                <a:cs typeface="+mn-cs"/>
              </a:rPr>
              <a:t>Méréstechnika és Információs Rendszerek</a:t>
            </a:r>
            <a:r>
              <a:rPr lang="hu-HU" sz="2400" b="1" baseline="0" dirty="0">
                <a:latin typeface="+mn-lt"/>
                <a:cs typeface="+mn-cs"/>
              </a:rPr>
              <a:t> Tanszék</a:t>
            </a:r>
            <a:endParaRPr lang="en-US" sz="2400" b="1" dirty="0">
              <a:latin typeface="+mn-lt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5227269"/>
            <a:ext cx="952500" cy="9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7463" y="6413500"/>
            <a:ext cx="364966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b="1" dirty="0">
                <a:solidFill>
                  <a:schemeClr val="tx1"/>
                </a:solidFill>
                <a:latin typeface="+mn-lt"/>
                <a:cs typeface="+mn-cs"/>
              </a:rPr>
              <a:t>Budapesti Műszaki és Gazdaságtudományi Egyetem</a:t>
            </a:r>
          </a:p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b="1" dirty="0">
                <a:solidFill>
                  <a:schemeClr val="tx1"/>
                </a:solidFill>
                <a:latin typeface="+mn-lt"/>
                <a:cs typeface="+mn-cs"/>
              </a:rPr>
              <a:t>Méréstechnika és Információs Rendszerek Tanszék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0"/>
            <a:ext cx="9144000" cy="501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000125" y="4725145"/>
            <a:ext cx="7143750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latin typeface="+mn-lt"/>
                <a:cs typeface="+mn-cs"/>
              </a:rPr>
              <a:t>Budapest University of </a:t>
            </a:r>
            <a:r>
              <a:rPr lang="en-US" sz="2400" b="1" dirty="0">
                <a:latin typeface="+mn-lt"/>
                <a:cs typeface="+mn-cs"/>
              </a:rPr>
              <a:t>Technology</a:t>
            </a:r>
            <a:r>
              <a:rPr lang="hu-HU" sz="2400" b="1" dirty="0">
                <a:latin typeface="+mn-lt"/>
                <a:cs typeface="+mn-cs"/>
              </a:rPr>
              <a:t> and </a:t>
            </a:r>
            <a:r>
              <a:rPr lang="en-US" sz="2400" b="1" dirty="0">
                <a:latin typeface="+mn-lt"/>
                <a:cs typeface="+mn-cs"/>
              </a:rPr>
              <a:t>Economics</a:t>
            </a:r>
            <a:br>
              <a:rPr lang="hu-HU" sz="2400" b="1" dirty="0">
                <a:latin typeface="+mn-lt"/>
                <a:cs typeface="+mn-cs"/>
              </a:rPr>
            </a:br>
            <a:r>
              <a:rPr lang="hu-HU" sz="2400" b="1" dirty="0">
                <a:latin typeface="+mn-lt"/>
                <a:cs typeface="+mn-cs"/>
              </a:rPr>
              <a:t>Fault</a:t>
            </a:r>
            <a:r>
              <a:rPr lang="hu-HU" sz="2400" b="1" baseline="0" dirty="0">
                <a:latin typeface="+mn-lt"/>
                <a:cs typeface="+mn-cs"/>
              </a:rPr>
              <a:t> Tolerant Systems Research Group</a:t>
            </a:r>
            <a:endParaRPr lang="en-US" sz="2400" b="1" dirty="0">
              <a:latin typeface="+mn-lt"/>
              <a:cs typeface="+mn-cs"/>
            </a:endParaRPr>
          </a:p>
        </p:txBody>
      </p:sp>
      <p:pic>
        <p:nvPicPr>
          <p:cNvPr id="18" name="Kép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97" y="5572835"/>
            <a:ext cx="1890000" cy="6328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CDE6E-C629-43CC-9290-30D2F1110D4C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6000" y="6401934"/>
            <a:ext cx="1604967" cy="42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0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7463" y="6413500"/>
            <a:ext cx="364966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+mn-lt"/>
                <a:cs typeface="+mn-cs"/>
              </a:rPr>
              <a:t>Budapest University of Technology and Economics</a:t>
            </a:r>
            <a:br>
              <a:rPr lang="hu-HU" sz="1000" b="1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1000" b="1" dirty="0">
                <a:solidFill>
                  <a:schemeClr val="tx1"/>
                </a:solidFill>
                <a:latin typeface="+mn-lt"/>
                <a:cs typeface="+mn-cs"/>
              </a:rPr>
              <a:t>Department of Measurement and Information Systems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0"/>
            <a:ext cx="9144000" cy="501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000125" y="4725145"/>
            <a:ext cx="7143750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latin typeface="+mn-lt"/>
                <a:cs typeface="+mn-cs"/>
              </a:rPr>
              <a:t>Budapesti Műszaki és Gazdaságtudományi Egyetem</a:t>
            </a:r>
          </a:p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latin typeface="+mn-lt"/>
                <a:cs typeface="+mn-cs"/>
              </a:rPr>
              <a:t>Hibatűrő Rendszerek Kutatócsoport</a:t>
            </a:r>
            <a:endParaRPr lang="en-US" sz="2400" b="1" dirty="0">
              <a:latin typeface="+mn-lt"/>
              <a:cs typeface="+mn-cs"/>
            </a:endParaRPr>
          </a:p>
        </p:txBody>
      </p:sp>
      <p:pic>
        <p:nvPicPr>
          <p:cNvPr id="18" name="Kép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97" y="5572835"/>
            <a:ext cx="1890000" cy="6328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CDE6E-C629-43CC-9290-30D2F1110D4C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6000" y="6400630"/>
            <a:ext cx="1604966" cy="42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76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CDE6E-C629-43CC-9290-30D2F1110D4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685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CDE6E-C629-43CC-9290-30D2F1110D4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789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76253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" y="6491287"/>
            <a:ext cx="1225630" cy="343842"/>
          </a:xfrm>
          <a:prstGeom prst="rect">
            <a:avLst/>
          </a:prstGeom>
        </p:spPr>
      </p:pic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solidFill>
            <a:srgbClr val="76253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3543300" y="64696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7C85712-A09B-4560-9D1E-08050AA835BB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618468" y="6479851"/>
            <a:ext cx="382657" cy="3667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0" r:id="rId3"/>
    <p:sldLayoutId id="2147483651" r:id="rId4"/>
    <p:sldLayoutId id="2147483652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</p:txBody>
      </p:sp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54" y="6489700"/>
            <a:ext cx="1051200" cy="351964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3543300" y="64765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198CDE6E-C629-43CC-9290-30D2F1110D4C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" y="6502873"/>
            <a:ext cx="1232612" cy="3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8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91" r:id="rId2"/>
    <p:sldLayoutId id="2147483657" r:id="rId3"/>
    <p:sldLayoutId id="2147483658" r:id="rId4"/>
    <p:sldLayoutId id="2147483659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ole.aws.amazon.com/" TargetMode="External"/><Relationship Id="rId2" Type="http://schemas.openxmlformats.org/officeDocument/2006/relationships/hyperlink" Target="https://aws.amazon.com/devop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ortal.azur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bg1"/>
                </a:solidFill>
              </a:rPr>
              <a:t>DevOps</a:t>
            </a:r>
            <a:r>
              <a:rPr lang="hu-HU" dirty="0">
                <a:solidFill>
                  <a:schemeClr val="bg1"/>
                </a:solidFill>
              </a:rPr>
              <a:t> –  Cloud technológiák</a:t>
            </a:r>
            <a:endParaRPr lang="en-US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/>
              <a:t>Szatmári Zoltán</a:t>
            </a:r>
            <a:endParaRPr lang="en-US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1</a:t>
            </a:fld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solidFill>
                  <a:schemeClr val="bg1"/>
                </a:solidFill>
              </a:rPr>
              <a:t>DevOps</a:t>
            </a:r>
            <a:r>
              <a:rPr lang="hu-HU" sz="2400" dirty="0">
                <a:solidFill>
                  <a:schemeClr val="bg1"/>
                </a:solidFill>
              </a:rPr>
              <a:t>: A rendszerfejlesztés és üzemeltetés kapcsolódása (VIMIAV21)</a:t>
            </a:r>
          </a:p>
        </p:txBody>
      </p:sp>
    </p:spTree>
    <p:extLst>
      <p:ext uri="{BB962C8B-B14F-4D97-AF65-F5344CB8AC3E}">
        <p14:creationId xmlns:p14="http://schemas.microsoft.com/office/powerpoint/2010/main" val="1836967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PaaS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Képesség: saját/beszerzett alkalmazás telepítése bérelt </a:t>
            </a:r>
            <a:r>
              <a:rPr lang="hu-HU" b="1" i="1" dirty="0"/>
              <a:t>futtatókörnyezet</a:t>
            </a:r>
            <a:r>
              <a:rPr lang="hu-HU" dirty="0"/>
              <a:t>be</a:t>
            </a:r>
          </a:p>
          <a:p>
            <a:pPr lvl="1"/>
            <a:r>
              <a:rPr lang="hu-HU" dirty="0"/>
              <a:t>Adott környezeti szolgáltatások</a:t>
            </a:r>
          </a:p>
          <a:p>
            <a:pPr lvl="1"/>
            <a:r>
              <a:rPr lang="hu-HU" dirty="0"/>
              <a:t>Adott használható </a:t>
            </a:r>
            <a:r>
              <a:rPr lang="hu-HU" dirty="0" err="1"/>
              <a:t>API-k</a:t>
            </a:r>
            <a:r>
              <a:rPr lang="hu-HU" dirty="0"/>
              <a:t>, nyelvek</a:t>
            </a:r>
          </a:p>
          <a:p>
            <a:pPr lvl="1"/>
            <a:r>
              <a:rPr lang="hu-HU" dirty="0"/>
              <a:t>Konfigurálható környezet</a:t>
            </a:r>
          </a:p>
          <a:p>
            <a:pPr lvl="1"/>
            <a:r>
              <a:rPr lang="hu-HU" dirty="0"/>
              <a:t>Korlátozhatja az alkalmazás-modellt</a:t>
            </a:r>
          </a:p>
          <a:p>
            <a:endParaRPr lang="hu-HU" dirty="0"/>
          </a:p>
          <a:p>
            <a:r>
              <a:rPr lang="hu-HU" dirty="0" err="1"/>
              <a:t>Google</a:t>
            </a:r>
            <a:r>
              <a:rPr lang="hu-HU" dirty="0"/>
              <a:t> </a:t>
            </a:r>
            <a:r>
              <a:rPr lang="hu-HU" dirty="0" err="1"/>
              <a:t>AppEngine</a:t>
            </a:r>
            <a:endParaRPr lang="hu-HU" dirty="0"/>
          </a:p>
          <a:p>
            <a:r>
              <a:rPr lang="hu-HU" dirty="0"/>
              <a:t>Microsoft Windows </a:t>
            </a:r>
            <a:r>
              <a:rPr lang="hu-HU" dirty="0" err="1"/>
              <a:t>Azure</a:t>
            </a:r>
            <a:r>
              <a:rPr lang="hu-HU" dirty="0"/>
              <a:t> Platform</a:t>
            </a:r>
          </a:p>
          <a:p>
            <a:r>
              <a:rPr lang="hu-HU" dirty="0"/>
              <a:t>Amazon </a:t>
            </a:r>
            <a:r>
              <a:rPr lang="hu-HU" dirty="0" err="1"/>
              <a:t>Elastic</a:t>
            </a:r>
            <a:r>
              <a:rPr lang="hu-HU" dirty="0"/>
              <a:t> </a:t>
            </a:r>
            <a:r>
              <a:rPr lang="hu-HU" dirty="0" err="1"/>
              <a:t>Beanstalk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2031200"/>
      </p:ext>
    </p:extLst>
  </p:cSld>
  <p:clrMapOvr>
    <a:masterClrMapping/>
  </p:clrMapOvr>
  <p:transition advTm="32474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IaaS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Képesség: alapvető számítási </a:t>
            </a:r>
            <a:r>
              <a:rPr lang="hu-HU" b="1" dirty="0"/>
              <a:t>erőforrások foglalása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A felhasználó „tetszőleges” szoftvert futtat</a:t>
            </a:r>
          </a:p>
          <a:p>
            <a:pPr lvl="1"/>
            <a:r>
              <a:rPr lang="hu-HU" dirty="0"/>
              <a:t>Jellemzően logikai/virtuális erőforrások</a:t>
            </a:r>
          </a:p>
          <a:p>
            <a:pPr lvl="1"/>
            <a:r>
              <a:rPr lang="hu-HU" dirty="0"/>
              <a:t>Kontroll: OS, tárolás, alkalmazások, hálózati aspektusok </a:t>
            </a:r>
            <a:r>
              <a:rPr lang="hu-HU" i="1" dirty="0"/>
              <a:t>egy része</a:t>
            </a:r>
          </a:p>
          <a:p>
            <a:endParaRPr lang="hu-HU" dirty="0"/>
          </a:p>
          <a:p>
            <a:r>
              <a:rPr lang="hu-HU" dirty="0"/>
              <a:t>Amazon </a:t>
            </a:r>
            <a:r>
              <a:rPr lang="hu-HU" dirty="0" err="1"/>
              <a:t>Elastic</a:t>
            </a:r>
            <a:r>
              <a:rPr lang="hu-HU" dirty="0"/>
              <a:t> </a:t>
            </a:r>
            <a:r>
              <a:rPr lang="hu-HU" dirty="0" err="1"/>
              <a:t>Compute</a:t>
            </a:r>
            <a:r>
              <a:rPr lang="hu-HU" dirty="0"/>
              <a:t> </a:t>
            </a:r>
            <a:r>
              <a:rPr lang="hu-HU" dirty="0" err="1"/>
              <a:t>Cloud</a:t>
            </a:r>
            <a:r>
              <a:rPr lang="hu-HU" dirty="0"/>
              <a:t> (EC2)</a:t>
            </a:r>
          </a:p>
          <a:p>
            <a:pPr lvl="1"/>
            <a:r>
              <a:rPr lang="hu-HU" dirty="0" err="1"/>
              <a:t>Xen</a:t>
            </a:r>
            <a:r>
              <a:rPr lang="hu-HU" dirty="0"/>
              <a:t> alapú </a:t>
            </a:r>
            <a:r>
              <a:rPr lang="hu-HU" dirty="0" err="1"/>
              <a:t>virtualizáció</a:t>
            </a:r>
            <a:endParaRPr lang="hu-HU" dirty="0"/>
          </a:p>
          <a:p>
            <a:pPr lvl="1"/>
            <a:r>
              <a:rPr lang="hu-HU" dirty="0"/>
              <a:t>Teljes ökoszisztéma</a:t>
            </a:r>
          </a:p>
          <a:p>
            <a:pPr lvl="1"/>
            <a:r>
              <a:rPr lang="hu-HU" dirty="0"/>
              <a:t>Az alapszolgáltatás: „tömegtermék”</a:t>
            </a:r>
          </a:p>
          <a:p>
            <a:pPr lvl="1"/>
            <a:r>
              <a:rPr lang="hu-HU" dirty="0"/>
              <a:t>Érdekesség: gépidőre licitálás („</a:t>
            </a:r>
            <a:r>
              <a:rPr lang="hu-HU" dirty="0" err="1"/>
              <a:t>bidding</a:t>
            </a:r>
            <a:r>
              <a:rPr lang="hu-HU" dirty="0"/>
              <a:t>”)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5888465"/>
      </p:ext>
    </p:extLst>
  </p:cSld>
  <p:clrMapOvr>
    <a:masterClrMapping/>
  </p:clrMapOvr>
  <p:transition advTm="29589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Szolgáltatásmodellek összehasonlítása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764704"/>
            <a:ext cx="8352927" cy="5331655"/>
          </a:xfrm>
        </p:spPr>
      </p:pic>
      <p:sp>
        <p:nvSpPr>
          <p:cNvPr id="5" name="Szövegdoboz 4"/>
          <p:cNvSpPr txBox="1"/>
          <p:nvPr/>
        </p:nvSpPr>
        <p:spPr>
          <a:xfrm>
            <a:off x="2285080" y="6005163"/>
            <a:ext cx="684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Forrás:  http://cloud.dzone.com/articles/introduction-cloud-computing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35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Amazon EC2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Infrastructure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Service</a:t>
            </a:r>
          </a:p>
          <a:p>
            <a:pPr lvl="1"/>
            <a:r>
              <a:rPr lang="hu-HU" dirty="0"/>
              <a:t>EC2: sokáig „A” </a:t>
            </a:r>
            <a:r>
              <a:rPr lang="hu-HU" dirty="0" err="1"/>
              <a:t>Cloud</a:t>
            </a:r>
            <a:r>
              <a:rPr lang="hu-HU" dirty="0"/>
              <a:t> </a:t>
            </a:r>
            <a:r>
              <a:rPr lang="hu-HU" dirty="0" err="1"/>
              <a:t>Computing</a:t>
            </a:r>
            <a:r>
              <a:rPr lang="hu-HU" dirty="0"/>
              <a:t> (</a:t>
            </a:r>
            <a:r>
              <a:rPr lang="hu-HU" dirty="0" err="1"/>
              <a:t>IaaS-re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Nem csak csupasz OS lehet</a:t>
            </a:r>
          </a:p>
          <a:p>
            <a:pPr lvl="1"/>
            <a:r>
              <a:rPr lang="hu-HU" dirty="0"/>
              <a:t>DB2, </a:t>
            </a:r>
            <a:r>
              <a:rPr lang="hu-HU" dirty="0" err="1"/>
              <a:t>WebSphere</a:t>
            </a:r>
            <a:r>
              <a:rPr lang="hu-HU" dirty="0"/>
              <a:t>, </a:t>
            </a:r>
            <a:r>
              <a:rPr lang="hu-HU" dirty="0" err="1"/>
              <a:t>InfoSphere</a:t>
            </a:r>
            <a:r>
              <a:rPr lang="hu-HU" dirty="0"/>
              <a:t>, </a:t>
            </a:r>
            <a:r>
              <a:rPr lang="hu-HU" dirty="0" err="1"/>
              <a:t>Lotus</a:t>
            </a:r>
            <a:r>
              <a:rPr lang="hu-HU" dirty="0"/>
              <a:t> </a:t>
            </a:r>
            <a:r>
              <a:rPr lang="hu-HU" dirty="0" err="1"/>
              <a:t>Forms</a:t>
            </a:r>
            <a:r>
              <a:rPr lang="hu-HU" dirty="0"/>
              <a:t>, Windows Server 2003/2008, MS SQL, …</a:t>
            </a:r>
          </a:p>
          <a:p>
            <a:pPr lvl="1">
              <a:buNone/>
            </a:pPr>
            <a:endParaRPr lang="hu-HU" dirty="0"/>
          </a:p>
          <a:p>
            <a:r>
              <a:rPr lang="hu-HU" dirty="0"/>
              <a:t>Szoros integráció a többi Amazon Web </a:t>
            </a:r>
            <a:r>
              <a:rPr lang="hu-HU" dirty="0" err="1"/>
              <a:t>Service-szel</a:t>
            </a:r>
            <a:endParaRPr lang="hu-HU" dirty="0"/>
          </a:p>
        </p:txBody>
      </p:sp>
      <p:pic>
        <p:nvPicPr>
          <p:cNvPr id="3074" name="Picture 2" descr="Z:\Home\Asztal\IRF\2014\Cloud előadás\aws-logo-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66" y="5157192"/>
            <a:ext cx="3047978" cy="11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30692"/>
      </p:ext>
    </p:extLst>
  </p:cSld>
  <p:clrMapOvr>
    <a:masterClrMapping/>
  </p:clrMapOvr>
  <p:transition advTm="6946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Amazon Web </a:t>
            </a:r>
            <a:r>
              <a:rPr lang="hu-HU" dirty="0" err="1"/>
              <a:t>Services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764704"/>
            <a:ext cx="8858250" cy="5250444"/>
          </a:xfrm>
        </p:spPr>
      </p:pic>
      <p:sp>
        <p:nvSpPr>
          <p:cNvPr id="5" name="Szövegdoboz 4"/>
          <p:cNvSpPr txBox="1"/>
          <p:nvPr/>
        </p:nvSpPr>
        <p:spPr>
          <a:xfrm>
            <a:off x="5514032" y="6084004"/>
            <a:ext cx="362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Forrás: http://www.zdnet.com/blog/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33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Amazon Web </a:t>
            </a:r>
            <a:r>
              <a:rPr lang="hu-HU" dirty="0" err="1"/>
              <a:t>Services</a:t>
            </a:r>
            <a:endParaRPr lang="en-US" dirty="0"/>
          </a:p>
        </p:txBody>
      </p:sp>
      <p:pic>
        <p:nvPicPr>
          <p:cNvPr id="5122" name="Picture 2" descr=" 5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5790"/>
            <a:ext cx="37719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 51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92" y="894184"/>
            <a:ext cx="35337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 51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836712"/>
            <a:ext cx="330517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kerekített téglalap 5" descr=" 8">
            <a:extLst>
              <a:ext uri="{FF2B5EF4-FFF2-40B4-BE49-F238E27FC236}">
                <a16:creationId xmlns:a16="http://schemas.microsoft.com/office/drawing/2014/main" id="{17A15347-629C-4C2B-9DB7-06AF55729024}"/>
              </a:ext>
            </a:extLst>
          </p:cNvPr>
          <p:cNvSpPr/>
          <p:nvPr/>
        </p:nvSpPr>
        <p:spPr>
          <a:xfrm rot="19828170">
            <a:off x="1405609" y="2274321"/>
            <a:ext cx="5776121" cy="229818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7200" dirty="0">
                <a:solidFill>
                  <a:schemeClr val="bg1"/>
                </a:solidFill>
              </a:rPr>
              <a:t>Néhány éve…</a:t>
            </a:r>
          </a:p>
        </p:txBody>
      </p:sp>
    </p:spTree>
    <p:extLst>
      <p:ext uri="{BB962C8B-B14F-4D97-AF65-F5344CB8AC3E}">
        <p14:creationId xmlns:p14="http://schemas.microsoft.com/office/powerpoint/2010/main" val="338093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20000"/>
            <a:ext cx="7920880" cy="57362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Amazon Web </a:t>
            </a:r>
            <a:r>
              <a:rPr lang="hu-HU" dirty="0" err="1"/>
              <a:t>Services</a:t>
            </a:r>
            <a:r>
              <a:rPr lang="hu-HU" dirty="0"/>
              <a:t>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8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Alapvető problémák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Mikor </a:t>
            </a:r>
            <a:r>
              <a:rPr lang="hu-HU" strike="sngStrike" dirty="0"/>
              <a:t>kell</a:t>
            </a:r>
            <a:r>
              <a:rPr lang="hu-HU" dirty="0"/>
              <a:t> / érdemes / nem érdemes / tilos felhőt alkalmazni?</a:t>
            </a:r>
          </a:p>
          <a:p>
            <a:endParaRPr lang="hu-HU" dirty="0"/>
          </a:p>
          <a:p>
            <a:r>
              <a:rPr lang="hu-HU" dirty="0"/>
              <a:t>Hogyan teszünk különbséget?</a:t>
            </a:r>
          </a:p>
          <a:p>
            <a:endParaRPr lang="hu-HU" dirty="0"/>
          </a:p>
          <a:p>
            <a:r>
              <a:rPr lang="hu-HU" dirty="0"/>
              <a:t>Teljesítmény?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2969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Néhány jellemző használati eset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Kiegészítő képességek és kompetenciák</a:t>
            </a:r>
          </a:p>
          <a:p>
            <a:endParaRPr lang="hu-HU" dirty="0"/>
          </a:p>
          <a:p>
            <a:r>
              <a:rPr lang="hu-HU" dirty="0"/>
              <a:t>„</a:t>
            </a:r>
            <a:r>
              <a:rPr lang="hu-HU" dirty="0" err="1"/>
              <a:t>Core</a:t>
            </a:r>
            <a:r>
              <a:rPr lang="hu-HU" dirty="0"/>
              <a:t> and </a:t>
            </a:r>
            <a:r>
              <a:rPr lang="hu-HU" dirty="0" err="1"/>
              <a:t>context</a:t>
            </a:r>
            <a:r>
              <a:rPr lang="hu-HU" dirty="0"/>
              <a:t>”</a:t>
            </a:r>
          </a:p>
          <a:p>
            <a:endParaRPr lang="hu-HU" dirty="0"/>
          </a:p>
          <a:p>
            <a:r>
              <a:rPr lang="hu-HU" dirty="0"/>
              <a:t>„Cash Flow”</a:t>
            </a:r>
          </a:p>
          <a:p>
            <a:endParaRPr lang="hu-HU" dirty="0"/>
          </a:p>
          <a:p>
            <a:r>
              <a:rPr lang="hu-HU" dirty="0"/>
              <a:t>(Dinamikus igények miatt nem megfelelő) kapacitás</a:t>
            </a:r>
          </a:p>
          <a:p>
            <a:endParaRPr lang="hu-HU" dirty="0"/>
          </a:p>
          <a:p>
            <a:r>
              <a:rPr lang="hu-HU" dirty="0"/>
              <a:t>Üzletmenet-folytonosság és </a:t>
            </a:r>
            <a:r>
              <a:rPr lang="hu-HU" dirty="0" err="1"/>
              <a:t>katasztr</a:t>
            </a:r>
            <a:r>
              <a:rPr lang="hu-HU" dirty="0"/>
              <a:t>. helyreállás</a:t>
            </a:r>
          </a:p>
          <a:p>
            <a:endParaRPr lang="hu-HU" dirty="0"/>
          </a:p>
          <a:p>
            <a:r>
              <a:rPr lang="hu-HU" dirty="0"/>
              <a:t>„Sebesség”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322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Jellemzően mikor </a:t>
            </a:r>
            <a:r>
              <a:rPr lang="hu-HU" i="1" dirty="0"/>
              <a:t>ne</a:t>
            </a:r>
            <a:r>
              <a:rPr lang="hu-HU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r>
              <a:rPr lang="hu-HU" dirty="0"/>
              <a:t>Konstans terhelés</a:t>
            </a:r>
          </a:p>
          <a:p>
            <a:endParaRPr lang="hu-HU" dirty="0"/>
          </a:p>
          <a:p>
            <a:r>
              <a:rPr lang="hu-HU" dirty="0"/>
              <a:t>Örökölt (</a:t>
            </a:r>
            <a:r>
              <a:rPr lang="hu-HU" i="1" dirty="0" err="1"/>
              <a:t>legacy</a:t>
            </a:r>
            <a:r>
              <a:rPr lang="hu-HU" dirty="0"/>
              <a:t>) rendszerek</a:t>
            </a:r>
          </a:p>
          <a:p>
            <a:endParaRPr lang="hu-HU" dirty="0"/>
          </a:p>
          <a:p>
            <a:r>
              <a:rPr lang="hu-HU" dirty="0"/>
              <a:t>Adatbiztonság, törvényi és szabályozói megfelelés</a:t>
            </a:r>
          </a:p>
        </p:txBody>
      </p:sp>
    </p:spTree>
    <p:extLst>
      <p:ext uri="{BB962C8B-B14F-4D97-AF65-F5344CB8AC3E}">
        <p14:creationId xmlns:p14="http://schemas.microsoft.com/office/powerpoint/2010/main" val="201700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E46BBED5-8319-450C-B087-A84D41C3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Motiváció</a:t>
            </a:r>
            <a:endParaRPr lang="en-US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03BFD52-CC2F-42DD-ADCB-0CA4782AE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Kezdeti nagy beruházás elkerülése</a:t>
            </a:r>
          </a:p>
          <a:p>
            <a:r>
              <a:rPr lang="hu-HU" dirty="0"/>
              <a:t>Igény-szerinti felhasználás</a:t>
            </a:r>
          </a:p>
          <a:p>
            <a:r>
              <a:rPr lang="hu-HU" dirty="0"/>
              <a:t>Üzemeltetési költségek csökkentése</a:t>
            </a:r>
          </a:p>
          <a:p>
            <a:pPr lvl="1"/>
            <a:r>
              <a:rPr lang="hu-HU" dirty="0"/>
              <a:t>Hardver, OS, de akár platform üzemeltetés kiváltása</a:t>
            </a:r>
          </a:p>
          <a:p>
            <a:r>
              <a:rPr lang="hu-HU" dirty="0"/>
              <a:t>Rugalmasság, skálázhatóság</a:t>
            </a:r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5D3FDEE-89CB-4616-A263-6DB459D002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7446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Cloud „telepítési” (</a:t>
            </a:r>
            <a:r>
              <a:rPr lang="hu-HU" i="1" dirty="0" err="1"/>
              <a:t>deployment</a:t>
            </a:r>
            <a:r>
              <a:rPr lang="hu-HU" dirty="0"/>
              <a:t>) modellek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Privát: egy szervezet számára, több fogyasztó (pl. üzleti egységek). </a:t>
            </a:r>
            <a:r>
              <a:rPr lang="hu-HU" i="1" dirty="0"/>
              <a:t>Lehet</a:t>
            </a:r>
            <a:r>
              <a:rPr lang="hu-HU" dirty="0"/>
              <a:t> saját tulajdonú és helyben üzemeltetett.</a:t>
            </a:r>
          </a:p>
          <a:p>
            <a:endParaRPr lang="hu-HU" dirty="0"/>
          </a:p>
          <a:p>
            <a:r>
              <a:rPr lang="hu-HU" dirty="0"/>
              <a:t>Közösségi (</a:t>
            </a:r>
            <a:r>
              <a:rPr lang="hu-HU" i="1" dirty="0" err="1"/>
              <a:t>community</a:t>
            </a:r>
            <a:r>
              <a:rPr lang="hu-HU" dirty="0"/>
              <a:t>): egy szervezeteken átívelő, igényeken osztozó közösség kizárólagos használatára.</a:t>
            </a:r>
          </a:p>
          <a:p>
            <a:pPr lvl="1"/>
            <a:r>
              <a:rPr lang="hu-HU" dirty="0"/>
              <a:t>Kormányzat, egészségügy, pénzügy, oktatás, …</a:t>
            </a:r>
          </a:p>
          <a:p>
            <a:pPr lvl="1"/>
            <a:endParaRPr lang="hu-HU" dirty="0"/>
          </a:p>
          <a:p>
            <a:r>
              <a:rPr lang="hu-HU" dirty="0"/>
              <a:t>Publikus: nyílt (persze nem szabad) hozzáférésű. Fizikailag a szolgáltatónál.</a:t>
            </a:r>
          </a:p>
          <a:p>
            <a:endParaRPr lang="hu-HU" dirty="0"/>
          </a:p>
          <a:p>
            <a:r>
              <a:rPr lang="hu-HU" dirty="0"/>
              <a:t>Hibrid: kettő vagy több különálló felhő kompozíciója adat- és alkalmazás-hordozhatósággal.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842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Költségoptimalizálás?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Ára van…</a:t>
            </a:r>
          </a:p>
          <a:p>
            <a:pPr lvl="1"/>
            <a:r>
              <a:rPr lang="hu-HU" dirty="0"/>
              <a:t>A ki nem szolgált igényeknek</a:t>
            </a:r>
          </a:p>
          <a:p>
            <a:pPr lvl="1"/>
            <a:r>
              <a:rPr lang="hu-HU" dirty="0"/>
              <a:t>És a felesleges kapacitásnak</a:t>
            </a:r>
          </a:p>
          <a:p>
            <a:pPr lvl="1"/>
            <a:endParaRPr lang="hu-HU" dirty="0"/>
          </a:p>
          <a:p>
            <a:r>
              <a:rPr lang="hu-HU" dirty="0"/>
              <a:t>A felhő „egységára” (</a:t>
            </a:r>
            <a:r>
              <a:rPr lang="hu-HU" i="1" dirty="0"/>
              <a:t>unit </a:t>
            </a:r>
            <a:r>
              <a:rPr lang="hu-HU" i="1" dirty="0" err="1"/>
              <a:t>price</a:t>
            </a:r>
            <a:r>
              <a:rPr lang="hu-HU" dirty="0"/>
              <a:t>) </a:t>
            </a:r>
            <a:r>
              <a:rPr lang="hu-HU" i="1" dirty="0"/>
              <a:t>lehet</a:t>
            </a:r>
            <a:r>
              <a:rPr lang="hu-HU" dirty="0"/>
              <a:t> magasabb a saját befektetésnél, de…</a:t>
            </a:r>
          </a:p>
          <a:p>
            <a:r>
              <a:rPr lang="hu-HU" dirty="0"/>
              <a:t>... ugyanez igaz az autóbérlésre és a hotelszobákra</a:t>
            </a:r>
          </a:p>
          <a:p>
            <a:endParaRPr lang="hu-HU" dirty="0"/>
          </a:p>
          <a:p>
            <a:r>
              <a:rPr lang="hu-HU" b="1" i="1" dirty="0"/>
              <a:t>Hibrid felhők</a:t>
            </a:r>
            <a:r>
              <a:rPr lang="hu-HU" i="1" dirty="0"/>
              <a:t>: </a:t>
            </a:r>
            <a:r>
              <a:rPr lang="hu-HU" dirty="0"/>
              <a:t>privát: alapterhelés, publikus: változó</a:t>
            </a:r>
            <a:endParaRPr lang="hu-HU" b="1" dirty="0"/>
          </a:p>
          <a:p>
            <a:pPr lvl="1"/>
            <a:r>
              <a:rPr lang="hu-HU" dirty="0"/>
              <a:t>Komolyabb </a:t>
            </a:r>
            <a:r>
              <a:rPr lang="hu-HU" dirty="0" err="1"/>
              <a:t>optimalizációs</a:t>
            </a:r>
            <a:r>
              <a:rPr lang="hu-HU" dirty="0"/>
              <a:t> probléma és még mindig terhelést kell becsülni…</a:t>
            </a:r>
          </a:p>
        </p:txBody>
      </p:sp>
    </p:spTree>
    <p:extLst>
      <p:ext uri="{BB962C8B-B14F-4D97-AF65-F5344CB8AC3E}">
        <p14:creationId xmlns:p14="http://schemas.microsoft.com/office/powerpoint/2010/main" val="550702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359AD6-2C1A-4D79-A2BF-F3CF369F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DevOps</a:t>
            </a:r>
            <a:r>
              <a:rPr lang="hu-HU" dirty="0"/>
              <a:t> kapcsolódások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94BEEE-D980-492B-BB9A-E51DBDA6F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Felhasználás CI során</a:t>
            </a:r>
          </a:p>
          <a:p>
            <a:pPr lvl="1"/>
            <a:r>
              <a:rPr lang="hu-HU" dirty="0"/>
              <a:t>Teszt erőforrásként való használat</a:t>
            </a:r>
          </a:p>
          <a:p>
            <a:pPr lvl="2"/>
            <a:r>
              <a:rPr lang="hu-HU" dirty="0"/>
              <a:t>Pl. </a:t>
            </a:r>
            <a:r>
              <a:rPr lang="hu-HU" dirty="0" err="1"/>
              <a:t>Jenkins</a:t>
            </a:r>
            <a:r>
              <a:rPr lang="hu-HU" dirty="0"/>
              <a:t> </a:t>
            </a:r>
            <a:r>
              <a:rPr lang="hu-HU" dirty="0" err="1"/>
              <a:t>executor</a:t>
            </a:r>
            <a:endParaRPr lang="hu-HU" dirty="0"/>
          </a:p>
          <a:p>
            <a:pPr lvl="2"/>
            <a:r>
              <a:rPr lang="hu-HU" dirty="0"/>
              <a:t>Pl. Teszt adatbázis</a:t>
            </a:r>
          </a:p>
          <a:p>
            <a:pPr lvl="1"/>
            <a:r>
              <a:rPr lang="hu-HU" dirty="0" err="1"/>
              <a:t>Deploy</a:t>
            </a:r>
            <a:r>
              <a:rPr lang="hu-HU" dirty="0"/>
              <a:t> cél platformként való használat</a:t>
            </a:r>
          </a:p>
          <a:p>
            <a:pPr lvl="2"/>
            <a:r>
              <a:rPr lang="hu-HU" dirty="0"/>
              <a:t>Pl. </a:t>
            </a:r>
            <a:r>
              <a:rPr lang="hu-HU" dirty="0" err="1"/>
              <a:t>Elastic</a:t>
            </a:r>
            <a:r>
              <a:rPr lang="hu-HU" dirty="0"/>
              <a:t> </a:t>
            </a:r>
            <a:r>
              <a:rPr lang="hu-HU" dirty="0" err="1"/>
              <a:t>Beanstalk</a:t>
            </a:r>
            <a:r>
              <a:rPr lang="hu-HU" dirty="0"/>
              <a:t> </a:t>
            </a:r>
            <a:r>
              <a:rPr lang="hu-HU" dirty="0" err="1"/>
              <a:t>deployment</a:t>
            </a:r>
            <a:r>
              <a:rPr lang="hu-HU" dirty="0"/>
              <a:t>, </a:t>
            </a:r>
            <a:r>
              <a:rPr lang="hu-HU" dirty="0" err="1"/>
              <a:t>Kubernetes</a:t>
            </a:r>
            <a:r>
              <a:rPr lang="hu-HU" dirty="0"/>
              <a:t> platform </a:t>
            </a:r>
            <a:r>
              <a:rPr lang="hu-HU" dirty="0" err="1"/>
              <a:t>as</a:t>
            </a:r>
            <a:r>
              <a:rPr lang="hu-HU" dirty="0"/>
              <a:t> a Service</a:t>
            </a:r>
          </a:p>
          <a:p>
            <a:r>
              <a:rPr lang="hu-HU" dirty="0"/>
              <a:t>Automatizálás</a:t>
            </a:r>
          </a:p>
          <a:p>
            <a:pPr lvl="1"/>
            <a:r>
              <a:rPr lang="hu-HU" dirty="0" err="1"/>
              <a:t>Infrastructure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code</a:t>
            </a:r>
            <a:r>
              <a:rPr lang="hu-HU" dirty="0"/>
              <a:t> szemlélet: Pl. </a:t>
            </a:r>
            <a:r>
              <a:rPr lang="hu-HU" dirty="0" err="1"/>
              <a:t>CloudFormation</a:t>
            </a:r>
            <a:r>
              <a:rPr lang="hu-HU" dirty="0"/>
              <a:t>, </a:t>
            </a:r>
            <a:r>
              <a:rPr lang="hu-HU" dirty="0" err="1"/>
              <a:t>TerraForm</a:t>
            </a:r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624A3A8-4836-4741-BE52-4BEBB2A6F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927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B63A4D-B91E-4C47-9C2A-1F96932D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DevOps</a:t>
            </a:r>
            <a:r>
              <a:rPr lang="hu-HU" dirty="0"/>
              <a:t> kapcsolódások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1DD236-843D-4143-95E5-E205FD539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0725"/>
            <a:ext cx="8858250" cy="5529263"/>
          </a:xfrm>
        </p:spPr>
        <p:txBody>
          <a:bodyPr/>
          <a:lstStyle/>
          <a:p>
            <a:r>
              <a:rPr lang="hu-HU" sz="2800" dirty="0"/>
              <a:t>CI</a:t>
            </a:r>
          </a:p>
          <a:p>
            <a:pPr lvl="1"/>
            <a:r>
              <a:rPr lang="hu-HU" sz="2400" dirty="0"/>
              <a:t>AWS </a:t>
            </a:r>
            <a:r>
              <a:rPr lang="hu-HU" sz="2400" dirty="0" err="1"/>
              <a:t>Code</a:t>
            </a:r>
            <a:r>
              <a:rPr lang="hu-HU" sz="2400" dirty="0"/>
              <a:t> </a:t>
            </a:r>
            <a:r>
              <a:rPr lang="hu-HU" sz="2400" dirty="0" err="1"/>
              <a:t>Pipeline</a:t>
            </a:r>
            <a:endParaRPr lang="hu-HU" sz="2400" dirty="0"/>
          </a:p>
          <a:p>
            <a:pPr lvl="1"/>
            <a:r>
              <a:rPr lang="hu-HU" sz="2400" dirty="0"/>
              <a:t>AWS </a:t>
            </a:r>
            <a:r>
              <a:rPr lang="hu-HU" sz="2400" dirty="0" err="1"/>
              <a:t>Code</a:t>
            </a:r>
            <a:r>
              <a:rPr lang="hu-HU" sz="2400" dirty="0"/>
              <a:t> </a:t>
            </a:r>
            <a:r>
              <a:rPr lang="hu-HU" sz="2400" dirty="0" err="1"/>
              <a:t>Build</a:t>
            </a:r>
            <a:endParaRPr lang="hu-HU" sz="2400" dirty="0"/>
          </a:p>
          <a:p>
            <a:pPr lvl="1"/>
            <a:r>
              <a:rPr lang="en-US" sz="2400" dirty="0"/>
              <a:t>AWS Code</a:t>
            </a:r>
            <a:r>
              <a:rPr lang="hu-HU" sz="2400" dirty="0"/>
              <a:t> </a:t>
            </a:r>
            <a:r>
              <a:rPr lang="en-US" sz="2400" dirty="0"/>
              <a:t>Deploy</a:t>
            </a:r>
            <a:endParaRPr lang="hu-HU" sz="2400" dirty="0"/>
          </a:p>
          <a:p>
            <a:pPr lvl="1"/>
            <a:r>
              <a:rPr lang="hu-HU" sz="2400" dirty="0"/>
              <a:t>AWS </a:t>
            </a:r>
            <a:r>
              <a:rPr lang="hu-HU" sz="2400" dirty="0" err="1"/>
              <a:t>Code</a:t>
            </a:r>
            <a:r>
              <a:rPr lang="hu-HU" sz="2400" dirty="0"/>
              <a:t> </a:t>
            </a:r>
            <a:r>
              <a:rPr lang="hu-HU" sz="2400" dirty="0" err="1"/>
              <a:t>Commit</a:t>
            </a:r>
            <a:endParaRPr lang="hu-HU" sz="2400" dirty="0"/>
          </a:p>
          <a:p>
            <a:pPr lvl="1"/>
            <a:endParaRPr lang="hu-HU" sz="2400" dirty="0"/>
          </a:p>
          <a:p>
            <a:pPr marL="457200" lvl="1" indent="0">
              <a:buNone/>
            </a:pPr>
            <a:endParaRPr lang="hu-HU" sz="2400" dirty="0"/>
          </a:p>
          <a:p>
            <a:r>
              <a:rPr lang="hu-HU" sz="2800" dirty="0" err="1"/>
              <a:t>Deployment</a:t>
            </a:r>
            <a:endParaRPr lang="hu-HU" sz="2800" dirty="0"/>
          </a:p>
          <a:p>
            <a:pPr lvl="1"/>
            <a:r>
              <a:rPr lang="hu-HU" sz="2400" dirty="0"/>
              <a:t>AWS EC2</a:t>
            </a:r>
          </a:p>
          <a:p>
            <a:pPr lvl="1"/>
            <a:r>
              <a:rPr lang="hu-HU" sz="2400" dirty="0"/>
              <a:t>AWS </a:t>
            </a:r>
            <a:r>
              <a:rPr lang="hu-HU" sz="2400" dirty="0" err="1"/>
              <a:t>Elastic</a:t>
            </a:r>
            <a:r>
              <a:rPr lang="hu-HU" sz="2400" dirty="0"/>
              <a:t> </a:t>
            </a:r>
            <a:r>
              <a:rPr lang="hu-HU" sz="2400" dirty="0" err="1"/>
              <a:t>Container</a:t>
            </a:r>
            <a:r>
              <a:rPr lang="hu-HU" sz="2400" dirty="0"/>
              <a:t> Service</a:t>
            </a:r>
          </a:p>
          <a:p>
            <a:pPr lvl="1"/>
            <a:r>
              <a:rPr lang="hu-HU" sz="2400" dirty="0"/>
              <a:t>AWS </a:t>
            </a:r>
            <a:r>
              <a:rPr lang="hu-HU" sz="2400" dirty="0" err="1"/>
              <a:t>Elastic</a:t>
            </a:r>
            <a:r>
              <a:rPr lang="hu-HU" sz="2400" dirty="0"/>
              <a:t> </a:t>
            </a:r>
            <a:r>
              <a:rPr lang="hu-HU" sz="2400" dirty="0" err="1"/>
              <a:t>Kubernetes</a:t>
            </a:r>
            <a:r>
              <a:rPr lang="hu-HU" sz="2400" dirty="0"/>
              <a:t> Service</a:t>
            </a:r>
          </a:p>
          <a:p>
            <a:pPr lvl="1"/>
            <a:r>
              <a:rPr lang="hu-HU" sz="2400" dirty="0"/>
              <a:t>AWS </a:t>
            </a:r>
            <a:r>
              <a:rPr lang="hu-HU" sz="2400" dirty="0" err="1"/>
              <a:t>Elastic</a:t>
            </a:r>
            <a:r>
              <a:rPr lang="hu-HU" sz="2400" dirty="0"/>
              <a:t> </a:t>
            </a:r>
            <a:r>
              <a:rPr lang="hu-HU" sz="2400" dirty="0" err="1"/>
              <a:t>Beanstalk</a:t>
            </a:r>
            <a:endParaRPr lang="hu-HU" sz="2400" dirty="0"/>
          </a:p>
          <a:p>
            <a:pPr lvl="1"/>
            <a:r>
              <a:rPr lang="hu-HU" sz="2400" dirty="0"/>
              <a:t>AWS Lambda</a:t>
            </a:r>
          </a:p>
          <a:p>
            <a:pPr lvl="1"/>
            <a:endParaRPr lang="hu-HU" sz="2400" dirty="0"/>
          </a:p>
          <a:p>
            <a:endParaRPr lang="hu-HU" sz="28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B57C070-3D5D-40C2-9580-825F90D05A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23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49E9470-27D2-4DD6-9B24-A494722F1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24417">
            <a:off x="2596967" y="3156757"/>
            <a:ext cx="7183437" cy="8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84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CB132C-B05C-4FEF-953C-92F32C20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DevOps</a:t>
            </a:r>
            <a:r>
              <a:rPr lang="hu-HU" dirty="0"/>
              <a:t> kapcsolódások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DA8A7D-4503-4073-81C8-34EBAF000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err="1"/>
              <a:t>Infrastructure</a:t>
            </a:r>
            <a:r>
              <a:rPr lang="hu-HU" sz="2800" dirty="0"/>
              <a:t> </a:t>
            </a:r>
            <a:r>
              <a:rPr lang="hu-HU" sz="2800" dirty="0" err="1"/>
              <a:t>as</a:t>
            </a:r>
            <a:r>
              <a:rPr lang="hu-HU" sz="2800" dirty="0"/>
              <a:t> a </a:t>
            </a:r>
            <a:r>
              <a:rPr lang="hu-HU" sz="2800" dirty="0" err="1"/>
              <a:t>Code</a:t>
            </a:r>
            <a:endParaRPr lang="hu-HU" sz="2800" dirty="0"/>
          </a:p>
          <a:p>
            <a:pPr lvl="1"/>
            <a:r>
              <a:rPr lang="hu-HU" sz="2400" dirty="0"/>
              <a:t>AWS </a:t>
            </a:r>
            <a:r>
              <a:rPr lang="hu-HU" sz="2400" dirty="0" err="1"/>
              <a:t>CloudFormation</a:t>
            </a:r>
            <a:endParaRPr lang="hu-HU" sz="2400" dirty="0"/>
          </a:p>
          <a:p>
            <a:pPr lvl="1"/>
            <a:r>
              <a:rPr lang="hu-HU" sz="2400" dirty="0"/>
              <a:t>AWS </a:t>
            </a:r>
            <a:r>
              <a:rPr lang="hu-HU" sz="2400" dirty="0" err="1"/>
              <a:t>OpsWorks</a:t>
            </a:r>
            <a:r>
              <a:rPr lang="hu-HU" sz="2400" dirty="0"/>
              <a:t>	</a:t>
            </a:r>
          </a:p>
          <a:p>
            <a:pPr lvl="1"/>
            <a:r>
              <a:rPr lang="hu-HU" sz="2400" dirty="0"/>
              <a:t>AWS </a:t>
            </a:r>
            <a:r>
              <a:rPr lang="hu-HU" sz="2400" dirty="0" err="1"/>
              <a:t>Config</a:t>
            </a:r>
            <a:endParaRPr lang="hu-HU" sz="2400" dirty="0"/>
          </a:p>
          <a:p>
            <a:r>
              <a:rPr lang="hu-HU" sz="2800" dirty="0"/>
              <a:t>OPS</a:t>
            </a:r>
          </a:p>
          <a:p>
            <a:pPr lvl="1"/>
            <a:r>
              <a:rPr lang="hu-HU" sz="2400" dirty="0"/>
              <a:t>AWS </a:t>
            </a:r>
            <a:r>
              <a:rPr lang="hu-HU" sz="2400" dirty="0" err="1"/>
              <a:t>CloudWatch</a:t>
            </a:r>
            <a:endParaRPr lang="hu-HU" sz="2400" dirty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pPr marL="457200" lvl="1" indent="0" algn="r">
              <a:buNone/>
            </a:pPr>
            <a:r>
              <a:rPr lang="hu-HU" sz="2400" dirty="0"/>
              <a:t>			https://aws.amazon.com/devops/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9E3DE4A-6486-4835-AC6B-0BAB889DB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24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AC094ED-2BCF-49C9-9F9B-1E2C682B6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062" y="1025525"/>
            <a:ext cx="1743075" cy="150495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49DD147-E212-4162-8D14-676B924A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062" y="3532188"/>
            <a:ext cx="19907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32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20E212-2A4A-4B27-B261-423F65DE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Hivatkozások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BC584C-7798-44D4-87F6-E8F2C5D6C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hlinkClick r:id="rId2"/>
              </a:rPr>
              <a:t>https://aws.amazon.com/devops/</a:t>
            </a:r>
            <a:endParaRPr lang="hu-HU" sz="2800" dirty="0"/>
          </a:p>
          <a:p>
            <a:r>
              <a:rPr lang="hu-HU" sz="2800" dirty="0">
                <a:hlinkClick r:id="rId3"/>
              </a:rPr>
              <a:t>https://console.aws.amazon.com</a:t>
            </a:r>
            <a:endParaRPr lang="hu-HU" sz="2800" dirty="0"/>
          </a:p>
          <a:p>
            <a:r>
              <a:rPr lang="hu-HU" sz="2800" dirty="0">
                <a:hlinkClick r:id="rId4"/>
              </a:rPr>
              <a:t>https://portal.azure.com/</a:t>
            </a:r>
            <a:endParaRPr lang="hu-HU" sz="2800" dirty="0"/>
          </a:p>
          <a:p>
            <a:pPr marL="0" indent="0">
              <a:buNone/>
            </a:pPr>
            <a:endParaRPr lang="hu-HU" sz="2800" dirty="0"/>
          </a:p>
          <a:p>
            <a:endParaRPr lang="hu-HU" sz="2800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1F235A1-27C4-4AE2-8729-767BCF4E7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532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van ma a „felhőben”?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714488"/>
            <a:ext cx="3253491" cy="248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kerekített téglalap feliratnak 4"/>
          <p:cNvSpPr/>
          <p:nvPr/>
        </p:nvSpPr>
        <p:spPr>
          <a:xfrm>
            <a:off x="2000232" y="785794"/>
            <a:ext cx="2071702" cy="1000132"/>
          </a:xfrm>
          <a:prstGeom prst="wedgeRoundRectCallout">
            <a:avLst>
              <a:gd name="adj1" fmla="val 73116"/>
              <a:gd name="adj2" fmla="val 5043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chemeClr val="bg1"/>
                </a:solidFill>
              </a:rPr>
              <a:t>Virtuális gép </a:t>
            </a:r>
          </a:p>
          <a:p>
            <a:r>
              <a:rPr lang="hu-HU" sz="2400" dirty="0">
                <a:solidFill>
                  <a:schemeClr val="bg1"/>
                </a:solidFill>
              </a:rPr>
              <a:t>(Amazon EC2)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6143636" y="3786190"/>
            <a:ext cx="2857488" cy="1000132"/>
          </a:xfrm>
          <a:prstGeom prst="wedgeRoundRectCallout">
            <a:avLst>
              <a:gd name="adj1" fmla="val -62493"/>
              <a:gd name="adj2" fmla="val -5337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chemeClr val="bg1"/>
                </a:solidFill>
              </a:rPr>
              <a:t>Alkalmazásszerver</a:t>
            </a:r>
          </a:p>
          <a:p>
            <a:r>
              <a:rPr lang="hu-HU" sz="2400" dirty="0">
                <a:solidFill>
                  <a:schemeClr val="bg1"/>
                </a:solidFill>
              </a:rPr>
              <a:t>(</a:t>
            </a:r>
            <a:r>
              <a:rPr lang="hu-HU" sz="2400" dirty="0" err="1">
                <a:solidFill>
                  <a:schemeClr val="bg1"/>
                </a:solidFill>
              </a:rPr>
              <a:t>Google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App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Engine</a:t>
            </a:r>
            <a:r>
              <a:rPr lang="hu-HU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428596" y="3571876"/>
            <a:ext cx="1714512" cy="1000132"/>
          </a:xfrm>
          <a:prstGeom prst="wedgeRoundRectCallout">
            <a:avLst>
              <a:gd name="adj1" fmla="val 80033"/>
              <a:gd name="adj2" fmla="val -4098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chemeClr val="bg1"/>
                </a:solidFill>
              </a:rPr>
              <a:t>Alkalmazás</a:t>
            </a:r>
          </a:p>
          <a:p>
            <a:r>
              <a:rPr lang="hu-HU" sz="2400" dirty="0">
                <a:solidFill>
                  <a:schemeClr val="bg1"/>
                </a:solidFill>
              </a:rPr>
              <a:t>(Office365)</a:t>
            </a:r>
          </a:p>
        </p:txBody>
      </p:sp>
      <p:sp>
        <p:nvSpPr>
          <p:cNvPr id="8" name="Lekerekített téglalap feliratnak 7"/>
          <p:cNvSpPr/>
          <p:nvPr/>
        </p:nvSpPr>
        <p:spPr>
          <a:xfrm>
            <a:off x="6500826" y="857232"/>
            <a:ext cx="2071702" cy="1000132"/>
          </a:xfrm>
          <a:prstGeom prst="wedgeRoundRectCallout">
            <a:avLst>
              <a:gd name="adj1" fmla="val -83664"/>
              <a:gd name="adj2" fmla="val 6091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chemeClr val="bg1"/>
                </a:solidFill>
              </a:rPr>
              <a:t>Adatbázis</a:t>
            </a:r>
          </a:p>
          <a:p>
            <a:r>
              <a:rPr lang="hu-HU" sz="2400" dirty="0">
                <a:solidFill>
                  <a:schemeClr val="bg1"/>
                </a:solidFill>
              </a:rPr>
              <a:t>(Amazon RDS)</a:t>
            </a:r>
          </a:p>
        </p:txBody>
      </p:sp>
      <p:sp>
        <p:nvSpPr>
          <p:cNvPr id="9" name="Lekerekített téglalap feliratnak 8"/>
          <p:cNvSpPr/>
          <p:nvPr/>
        </p:nvSpPr>
        <p:spPr>
          <a:xfrm>
            <a:off x="285720" y="2071678"/>
            <a:ext cx="2071702" cy="1000132"/>
          </a:xfrm>
          <a:prstGeom prst="wedgeRoundRectCallout">
            <a:avLst>
              <a:gd name="adj1" fmla="val 73117"/>
              <a:gd name="adj2" fmla="val 2948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0" name="Téglalap 9"/>
          <p:cNvSpPr/>
          <p:nvPr/>
        </p:nvSpPr>
        <p:spPr>
          <a:xfrm>
            <a:off x="892943" y="5357826"/>
            <a:ext cx="7358114" cy="9144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Trend: IT funkciók/képességek (internet-elérésű) szolgáltatásként (is) hozzáférhetőek legyenek</a:t>
            </a:r>
          </a:p>
        </p:txBody>
      </p:sp>
      <p:sp>
        <p:nvSpPr>
          <p:cNvPr id="11" name="Lekerekített téglalap 10">
            <a:extLst>
              <a:ext uri="{FF2B5EF4-FFF2-40B4-BE49-F238E27FC236}">
                <a16:creationId xmlns:a16="http://schemas.microsoft.com/office/drawing/2014/main" id="{92E90B33-919F-4E03-9272-55D6E8789DE7}"/>
              </a:ext>
            </a:extLst>
          </p:cNvPr>
          <p:cNvSpPr/>
          <p:nvPr/>
        </p:nvSpPr>
        <p:spPr>
          <a:xfrm rot="19828170">
            <a:off x="1405609" y="2274321"/>
            <a:ext cx="5776121" cy="229818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7200" dirty="0" err="1">
                <a:solidFill>
                  <a:schemeClr val="bg1"/>
                </a:solidFill>
              </a:rPr>
              <a:t>Cloud</a:t>
            </a:r>
            <a:r>
              <a:rPr lang="hu-HU" sz="7200" dirty="0">
                <a:solidFill>
                  <a:schemeClr val="bg1"/>
                </a:solidFill>
              </a:rPr>
              <a:t> </a:t>
            </a:r>
            <a:r>
              <a:rPr lang="hu-HU" sz="7200" dirty="0" err="1">
                <a:solidFill>
                  <a:schemeClr val="bg1"/>
                </a:solidFill>
              </a:rPr>
              <a:t>Computing</a:t>
            </a:r>
            <a:endParaRPr lang="hu-HU" sz="7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9114543"/>
      </p:ext>
    </p:extLst>
  </p:cSld>
  <p:clrMapOvr>
    <a:masterClrMapping/>
  </p:clrMapOvr>
  <p:transition advTm="195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Definíció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4653136"/>
            <a:ext cx="8858312" cy="1733417"/>
          </a:xfrm>
        </p:spPr>
        <p:txBody>
          <a:bodyPr/>
          <a:lstStyle/>
          <a:p>
            <a:r>
              <a:rPr lang="hu-HU" dirty="0"/>
              <a:t>NIST 800-145 alapján</a:t>
            </a:r>
          </a:p>
          <a:p>
            <a:r>
              <a:rPr lang="hu-HU" dirty="0"/>
              <a:t>Tulajdonságok, szolgáltatási és telepítési modellek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95536" y="1412776"/>
            <a:ext cx="8424936" cy="2304257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normAutofit/>
          </a:bodyPr>
          <a:lstStyle/>
          <a:p>
            <a:pPr algn="just"/>
            <a:r>
              <a:rPr lang="hu-HU" sz="3200" dirty="0"/>
              <a:t>A „számítási felhők” egy modell, amely lehetővé teszi a hálózaton keresztül való, kényelmes és széles körű hozzáférést konfigurálható számítási erőforrások egy megosztott halmazához.</a:t>
            </a:r>
          </a:p>
        </p:txBody>
      </p:sp>
    </p:spTree>
    <p:extLst>
      <p:ext uri="{BB962C8B-B14F-4D97-AF65-F5344CB8AC3E}">
        <p14:creationId xmlns:p14="http://schemas.microsoft.com/office/powerpoint/2010/main" val="399040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Alapvető tulajdonságok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accent2"/>
                </a:solidFill>
              </a:rPr>
              <a:t>Széles körű hálózati hozzáférés</a:t>
            </a:r>
          </a:p>
          <a:p>
            <a:pPr lvl="1"/>
            <a:r>
              <a:rPr lang="hu-HU" dirty="0">
                <a:sym typeface="Wingdings" pitchFamily="2" charset="2"/>
              </a:rPr>
              <a:t>Nem csak az Internet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hu-HU" dirty="0">
                <a:solidFill>
                  <a:schemeClr val="accent2"/>
                </a:solidFill>
                <a:sym typeface="Wingdings" pitchFamily="2" charset="2"/>
              </a:rPr>
              <a:t>Igény szerinti önkiszolgálás</a:t>
            </a:r>
          </a:p>
          <a:p>
            <a:endParaRPr lang="hu-HU" dirty="0"/>
          </a:p>
          <a:p>
            <a:r>
              <a:rPr lang="hu-HU" dirty="0">
                <a:solidFill>
                  <a:schemeClr val="accent2"/>
                </a:solidFill>
              </a:rPr>
              <a:t>„</a:t>
            </a:r>
            <a:r>
              <a:rPr lang="hu-HU" dirty="0" err="1">
                <a:solidFill>
                  <a:schemeClr val="accent2"/>
                </a:solidFill>
              </a:rPr>
              <a:t>Resource</a:t>
            </a:r>
            <a:r>
              <a:rPr lang="hu-HU" dirty="0">
                <a:solidFill>
                  <a:schemeClr val="accent2"/>
                </a:solidFill>
              </a:rPr>
              <a:t> </a:t>
            </a:r>
            <a:r>
              <a:rPr lang="hu-HU" dirty="0" err="1">
                <a:solidFill>
                  <a:schemeClr val="accent2"/>
                </a:solidFill>
              </a:rPr>
              <a:t>pooling</a:t>
            </a:r>
            <a:r>
              <a:rPr lang="hu-HU" dirty="0">
                <a:solidFill>
                  <a:schemeClr val="accent2"/>
                </a:solidFill>
              </a:rPr>
              <a:t>”</a:t>
            </a:r>
          </a:p>
          <a:p>
            <a:pPr lvl="1"/>
            <a:r>
              <a:rPr lang="hu-HU" dirty="0"/>
              <a:t>„</a:t>
            </a:r>
            <a:r>
              <a:rPr lang="hu-HU" dirty="0" err="1"/>
              <a:t>Multi-tenant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”: több bérlő egyszerre</a:t>
            </a:r>
          </a:p>
          <a:p>
            <a:pPr lvl="1"/>
            <a:r>
              <a:rPr lang="hu-HU" dirty="0"/>
              <a:t>Dinamikus ügyfelekhez rendelés</a:t>
            </a:r>
          </a:p>
          <a:p>
            <a:pPr lvl="1"/>
            <a:r>
              <a:rPr lang="hu-HU" dirty="0"/>
              <a:t>Bérlői kontroll: legfeljebb magasabb absztrakciós szinten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0801340"/>
      </p:ext>
    </p:extLst>
  </p:cSld>
  <p:clrMapOvr>
    <a:masterClrMapping/>
  </p:clrMapOvr>
  <p:transition advTm="25992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Alapvető tulajdonságok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>
                <a:solidFill>
                  <a:schemeClr val="accent2"/>
                </a:solidFill>
              </a:rPr>
              <a:t>Rugalmas fel- és leskálázás</a:t>
            </a:r>
          </a:p>
          <a:p>
            <a:pPr lvl="1"/>
            <a:r>
              <a:rPr lang="hu-HU" dirty="0"/>
              <a:t>Látszólag végtelen, </a:t>
            </a:r>
          </a:p>
          <a:p>
            <a:pPr lvl="1"/>
            <a:r>
              <a:rPr lang="hu-HU" dirty="0"/>
              <a:t>akármikor előfizethető erőforrások</a:t>
            </a:r>
          </a:p>
          <a:p>
            <a:endParaRPr lang="hu-HU" dirty="0"/>
          </a:p>
          <a:p>
            <a:r>
              <a:rPr lang="hu-HU" dirty="0">
                <a:solidFill>
                  <a:schemeClr val="accent2"/>
                </a:solidFill>
              </a:rPr>
              <a:t>Mért szolgáltatások</a:t>
            </a:r>
          </a:p>
          <a:p>
            <a:pPr lvl="1"/>
            <a:r>
              <a:rPr lang="hu-HU" dirty="0"/>
              <a:t>Szolgáltatás/erőforrás „használata”</a:t>
            </a:r>
          </a:p>
          <a:p>
            <a:pPr lvl="1"/>
            <a:r>
              <a:rPr lang="hu-HU" dirty="0"/>
              <a:t>Sokszor: használat alapú számlázás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253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Szolgáltatás-terminológia</a:t>
            </a:r>
          </a:p>
        </p:txBody>
      </p:sp>
      <p:graphicFrame>
        <p:nvGraphicFramePr>
          <p:cNvPr id="126978" name="Object 2" descr=" 126978"/>
          <p:cNvGraphicFramePr>
            <a:graphicFrameLocks noChangeAspect="1"/>
          </p:cNvGraphicFramePr>
          <p:nvPr>
            <p:extLst/>
          </p:nvPr>
        </p:nvGraphicFramePr>
        <p:xfrm>
          <a:off x="214282" y="936637"/>
          <a:ext cx="8765733" cy="5349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4" imgW="6896139" imgH="4210797" progId="Visio.Drawing.11">
                  <p:embed/>
                </p:oleObj>
              </mc:Choice>
              <mc:Fallback>
                <p:oleObj name="Visio" r:id="rId4" imgW="6896139" imgH="4210797" progId="Visio.Drawing.11">
                  <p:embed/>
                  <p:pic>
                    <p:nvPicPr>
                      <p:cNvPr id="126978" name="Object 2" descr=" 1269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936637"/>
                        <a:ext cx="8765733" cy="5349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667409"/>
      </p:ext>
    </p:extLst>
  </p:cSld>
  <p:clrMapOvr>
    <a:masterClrMapping/>
  </p:clrMapOvr>
  <p:transition advTm="106181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Szolgáltatás-terminológia</a:t>
            </a:r>
          </a:p>
        </p:txBody>
      </p:sp>
      <p:graphicFrame>
        <p:nvGraphicFramePr>
          <p:cNvPr id="126978" name="Object 2" descr=" 126978"/>
          <p:cNvGraphicFramePr>
            <a:graphicFrameLocks noChangeAspect="1"/>
          </p:cNvGraphicFramePr>
          <p:nvPr>
            <p:extLst/>
          </p:nvPr>
        </p:nvGraphicFramePr>
        <p:xfrm>
          <a:off x="214282" y="936637"/>
          <a:ext cx="8765733" cy="5349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Visio" r:id="rId4" imgW="6896139" imgH="4210797" progId="Visio.Drawing.11">
                  <p:embed/>
                </p:oleObj>
              </mc:Choice>
              <mc:Fallback>
                <p:oleObj name="Visio" r:id="rId4" imgW="6896139" imgH="4210797" progId="Visio.Drawing.11">
                  <p:embed/>
                  <p:pic>
                    <p:nvPicPr>
                      <p:cNvPr id="126978" name="Object 2" descr=" 1269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936637"/>
                        <a:ext cx="8765733" cy="5349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Csoportba foglalás 3" descr=" 6"/>
          <p:cNvGrpSpPr/>
          <p:nvPr/>
        </p:nvGrpSpPr>
        <p:grpSpPr>
          <a:xfrm>
            <a:off x="323528" y="3284984"/>
            <a:ext cx="8727093" cy="2232248"/>
            <a:chOff x="323528" y="3284984"/>
            <a:chExt cx="8727093" cy="2232248"/>
          </a:xfrm>
        </p:grpSpPr>
        <p:sp>
          <p:nvSpPr>
            <p:cNvPr id="5" name="Téglalap 4"/>
            <p:cNvSpPr/>
            <p:nvPr/>
          </p:nvSpPr>
          <p:spPr>
            <a:xfrm>
              <a:off x="323528" y="3284984"/>
              <a:ext cx="8568952" cy="9144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Lekerekített téglalap feliratnak 4"/>
            <p:cNvSpPr/>
            <p:nvPr/>
          </p:nvSpPr>
          <p:spPr>
            <a:xfrm>
              <a:off x="5882269" y="4653136"/>
              <a:ext cx="3168352" cy="864096"/>
            </a:xfrm>
            <a:prstGeom prst="wedgeRoundRectCallout">
              <a:avLst>
                <a:gd name="adj1" fmla="val 15574"/>
                <a:gd name="adj2" fmla="val -110496"/>
                <a:gd name="adj3" fmla="val 16667"/>
              </a:avLst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Lehet együtt is </a:t>
              </a:r>
              <a:r>
                <a:rPr lang="hu-HU" sz="2400" dirty="0" err="1">
                  <a:solidFill>
                    <a:schemeClr val="bg1"/>
                  </a:solidFill>
                </a:rPr>
                <a:t>IaaS</a:t>
              </a:r>
              <a:r>
                <a:rPr lang="hu-HU" sz="2400" dirty="0">
                  <a:solidFill>
                    <a:schemeClr val="bg1"/>
                  </a:solidFill>
                </a:rPr>
                <a:t> (pl. NIST terminológia)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5427189"/>
      </p:ext>
    </p:extLst>
  </p:cSld>
  <p:clrMapOvr>
    <a:masterClrMapping/>
  </p:clrMapOvr>
  <p:transition advTm="106181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SaaS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Képesség: szolgáltató </a:t>
            </a:r>
            <a:r>
              <a:rPr lang="hu-HU" b="1" i="1" dirty="0"/>
              <a:t>alkalmazásainak</a:t>
            </a:r>
            <a:r>
              <a:rPr lang="hu-HU" dirty="0"/>
              <a:t> használata</a:t>
            </a:r>
          </a:p>
          <a:p>
            <a:pPr lvl="1"/>
            <a:r>
              <a:rPr lang="hu-HU" dirty="0"/>
              <a:t>Hozzáférés: jellemzően vékony kliens</a:t>
            </a:r>
          </a:p>
          <a:p>
            <a:pPr lvl="1"/>
            <a:r>
              <a:rPr lang="hu-HU" dirty="0"/>
              <a:t>Nem új koncepció</a:t>
            </a:r>
          </a:p>
          <a:p>
            <a:endParaRPr lang="hu-HU" dirty="0"/>
          </a:p>
          <a:p>
            <a:r>
              <a:rPr lang="hu-HU" dirty="0"/>
              <a:t>Példák</a:t>
            </a:r>
          </a:p>
          <a:p>
            <a:pPr lvl="1"/>
            <a:r>
              <a:rPr lang="hu-HU" dirty="0" err="1"/>
              <a:t>Google</a:t>
            </a:r>
            <a:r>
              <a:rPr lang="hu-HU" dirty="0"/>
              <a:t> </a:t>
            </a:r>
            <a:r>
              <a:rPr lang="hu-HU" dirty="0" err="1"/>
              <a:t>Apps</a:t>
            </a:r>
            <a:endParaRPr lang="hu-HU" dirty="0"/>
          </a:p>
          <a:p>
            <a:pPr lvl="1"/>
            <a:r>
              <a:rPr lang="hu-HU" dirty="0" err="1"/>
              <a:t>Salesforce</a:t>
            </a:r>
            <a:r>
              <a:rPr lang="hu-HU" dirty="0"/>
              <a:t> CRM</a:t>
            </a:r>
          </a:p>
          <a:p>
            <a:pPr lvl="1"/>
            <a:r>
              <a:rPr lang="hu-HU" dirty="0"/>
              <a:t>Microsoft </a:t>
            </a:r>
            <a:r>
              <a:rPr lang="en-US" dirty="0"/>
              <a:t>Business Productivity Online Suite (BPOS)</a:t>
            </a:r>
            <a:endParaRPr lang="hu-HU" dirty="0"/>
          </a:p>
          <a:p>
            <a:pPr lvl="1"/>
            <a:r>
              <a:rPr lang="hu-HU" dirty="0"/>
              <a:t>Office365</a:t>
            </a:r>
          </a:p>
          <a:p>
            <a:endParaRPr lang="hu-HU" dirty="0"/>
          </a:p>
          <a:p>
            <a:r>
              <a:rPr lang="hu-HU" dirty="0"/>
              <a:t>Néhány sikeres terület: kollaboráció, könyvelés, CRM, ERP, HRM, CM, PM, …</a:t>
            </a:r>
          </a:p>
        </p:txBody>
      </p:sp>
    </p:spTree>
    <p:extLst>
      <p:ext uri="{BB962C8B-B14F-4D97-AF65-F5344CB8AC3E}">
        <p14:creationId xmlns:p14="http://schemas.microsoft.com/office/powerpoint/2010/main" val="659021553"/>
      </p:ext>
    </p:extLst>
  </p:cSld>
  <p:clrMapOvr>
    <a:masterClrMapping/>
  </p:clrMapOvr>
  <p:transition advTm="17538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1.6"/>
</p:tagLst>
</file>

<file path=ppt/theme/theme1.xml><?xml version="1.0" encoding="utf-8"?>
<a:theme xmlns:a="http://schemas.openxmlformats.org/drawingml/2006/main" name="FTSRG presentation">
  <a:themeElements>
    <a:clrScheme name="1. egyéni séma">
      <a:dk1>
        <a:srgbClr val="000000"/>
      </a:dk1>
      <a:lt1>
        <a:srgbClr val="FFFFFF"/>
      </a:lt1>
      <a:dk2>
        <a:srgbClr val="FFFFFF"/>
      </a:dk2>
      <a:lt2>
        <a:srgbClr val="B83A55"/>
      </a:lt2>
      <a:accent1>
        <a:srgbClr val="762536"/>
      </a:accent1>
      <a:accent2>
        <a:srgbClr val="00B0F0"/>
      </a:accent2>
      <a:accent3>
        <a:srgbClr val="007D00"/>
      </a:accent3>
      <a:accent4>
        <a:srgbClr val="002060"/>
      </a:accent4>
      <a:accent5>
        <a:srgbClr val="FFC000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8100"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>
            <a:solidFill>
              <a:schemeClr val="tx2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bme_ftsrg_hun_micskeiz_new_v6 1">
        <a:dk1>
          <a:srgbClr val="621E0F"/>
        </a:dk1>
        <a:lt1>
          <a:srgbClr val="FFFFFF"/>
        </a:lt1>
        <a:dk2>
          <a:srgbClr val="000000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AAAAAA"/>
        </a:accent3>
        <a:accent4>
          <a:srgbClr val="DADADA"/>
        </a:accent4>
        <a:accent5>
          <a:srgbClr val="FBEBAD"/>
        </a:accent5>
        <a:accent6>
          <a:srgbClr val="D06800"/>
        </a:accent6>
        <a:hlink>
          <a:srgbClr val="0038AE"/>
        </a:hlink>
        <a:folHlink>
          <a:srgbClr val="0038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2">
        <a:dk1>
          <a:srgbClr val="0099FF"/>
        </a:dk1>
        <a:lt1>
          <a:srgbClr val="FFFFFF"/>
        </a:lt1>
        <a:dk2>
          <a:srgbClr val="000000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AAAAAA"/>
        </a:accent3>
        <a:accent4>
          <a:srgbClr val="DADADA"/>
        </a:accent4>
        <a:accent5>
          <a:srgbClr val="BDACAE"/>
        </a:accent5>
        <a:accent6>
          <a:srgbClr val="744919"/>
        </a:accent6>
        <a:hlink>
          <a:srgbClr val="002060"/>
        </a:hlink>
        <a:folHlink>
          <a:srgbClr val="00206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00A579"/>
        </a:accent6>
        <a:hlink>
          <a:srgbClr val="0098CE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TSRG print">
  <a:themeElements>
    <a:clrScheme name="3. egyéni séma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29598"/>
      </a:accent2>
      <a:accent3>
        <a:srgbClr val="929598"/>
      </a:accent3>
      <a:accent4>
        <a:srgbClr val="929598"/>
      </a:accent4>
      <a:accent5>
        <a:srgbClr val="929598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8100"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tx2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bme_ftsrg_hun_micskeiz_new_v6 1">
        <a:dk1>
          <a:srgbClr val="621E0F"/>
        </a:dk1>
        <a:lt1>
          <a:srgbClr val="FFFFFF"/>
        </a:lt1>
        <a:dk2>
          <a:srgbClr val="000000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AAAAAA"/>
        </a:accent3>
        <a:accent4>
          <a:srgbClr val="DADADA"/>
        </a:accent4>
        <a:accent5>
          <a:srgbClr val="FBEBAD"/>
        </a:accent5>
        <a:accent6>
          <a:srgbClr val="D06800"/>
        </a:accent6>
        <a:hlink>
          <a:srgbClr val="0038AE"/>
        </a:hlink>
        <a:folHlink>
          <a:srgbClr val="0038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2">
        <a:dk1>
          <a:srgbClr val="0099FF"/>
        </a:dk1>
        <a:lt1>
          <a:srgbClr val="FFFFFF"/>
        </a:lt1>
        <a:dk2>
          <a:srgbClr val="000000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AAAAAA"/>
        </a:accent3>
        <a:accent4>
          <a:srgbClr val="DADADA"/>
        </a:accent4>
        <a:accent5>
          <a:srgbClr val="BDACAE"/>
        </a:accent5>
        <a:accent6>
          <a:srgbClr val="744919"/>
        </a:accent6>
        <a:hlink>
          <a:srgbClr val="002060"/>
        </a:hlink>
        <a:folHlink>
          <a:srgbClr val="00206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00A579"/>
        </a:accent6>
        <a:hlink>
          <a:srgbClr val="0098CE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20042</TotalTime>
  <Words>957</Words>
  <Application>Microsoft Office PowerPoint</Application>
  <PresentationFormat>Diavetítés a képernyőre (4:3 oldalarány)</PresentationFormat>
  <Paragraphs>224</Paragraphs>
  <Slides>25</Slides>
  <Notes>12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Wingdings</vt:lpstr>
      <vt:lpstr>FTSRG presentation</vt:lpstr>
      <vt:lpstr>FTSRG print</vt:lpstr>
      <vt:lpstr>Visio</vt:lpstr>
      <vt:lpstr>DevOps –  Cloud technológiák</vt:lpstr>
      <vt:lpstr>Motiváció</vt:lpstr>
      <vt:lpstr>Mi van ma a „felhőben”?</vt:lpstr>
      <vt:lpstr>Definíció</vt:lpstr>
      <vt:lpstr>Alapvető tulajdonságok</vt:lpstr>
      <vt:lpstr>Alapvető tulajdonságok</vt:lpstr>
      <vt:lpstr>Szolgáltatás-terminológia</vt:lpstr>
      <vt:lpstr>Szolgáltatás-terminológia</vt:lpstr>
      <vt:lpstr>SaaS</vt:lpstr>
      <vt:lpstr>PaaS</vt:lpstr>
      <vt:lpstr>IaaS</vt:lpstr>
      <vt:lpstr>Szolgáltatásmodellek összehasonlítása</vt:lpstr>
      <vt:lpstr>Amazon EC2</vt:lpstr>
      <vt:lpstr>Amazon Web Services</vt:lpstr>
      <vt:lpstr>Amazon Web Services</vt:lpstr>
      <vt:lpstr>Amazon Web Services ma</vt:lpstr>
      <vt:lpstr>Alapvető problémák</vt:lpstr>
      <vt:lpstr>Néhány jellemző használati eset</vt:lpstr>
      <vt:lpstr>Jellemzően mikor ne?</vt:lpstr>
      <vt:lpstr>Cloud „telepítési” (deployment) modellek</vt:lpstr>
      <vt:lpstr>Költségoptimalizálás?</vt:lpstr>
      <vt:lpstr>DevOps kapcsolódások</vt:lpstr>
      <vt:lpstr>DevOps kapcsolódások</vt:lpstr>
      <vt:lpstr>DevOps kapcsolódások</vt:lpstr>
      <vt:lpstr>Hivatkozások</vt:lpstr>
    </vt:vector>
  </TitlesOfParts>
  <Company>Budapesti Műszaki és Gazdaságtudományi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Ellenőrzési technikák a szoftverfejlesztési életciklusban</dc:title>
  <dc:subject>Integrációs és ellenőrzési technikák (vimiac04)</dc:subject>
  <dc:creator>Micskei Zoltán</dc:creator>
  <cp:lastModifiedBy>Szatmári Zoltán</cp:lastModifiedBy>
  <cp:revision>2313</cp:revision>
  <dcterms:created xsi:type="dcterms:W3CDTF">2013-06-08T09:47:17Z</dcterms:created>
  <dcterms:modified xsi:type="dcterms:W3CDTF">2019-10-18T10:00:27Z</dcterms:modified>
</cp:coreProperties>
</file>