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36"/>
  </p:notesMasterIdLst>
  <p:handoutMasterIdLst>
    <p:handoutMasterId r:id="rId37"/>
  </p:handoutMasterIdLst>
  <p:sldIdLst>
    <p:sldId id="304" r:id="rId3"/>
    <p:sldId id="398" r:id="rId4"/>
    <p:sldId id="399" r:id="rId5"/>
    <p:sldId id="400" r:id="rId6"/>
    <p:sldId id="402" r:id="rId7"/>
    <p:sldId id="401" r:id="rId8"/>
    <p:sldId id="404" r:id="rId9"/>
    <p:sldId id="407" r:id="rId10"/>
    <p:sldId id="405" r:id="rId11"/>
    <p:sldId id="406" r:id="rId12"/>
    <p:sldId id="408" r:id="rId13"/>
    <p:sldId id="409" r:id="rId14"/>
    <p:sldId id="410" r:id="rId15"/>
    <p:sldId id="403" r:id="rId16"/>
    <p:sldId id="411" r:id="rId17"/>
    <p:sldId id="412" r:id="rId18"/>
    <p:sldId id="413" r:id="rId19"/>
    <p:sldId id="414" r:id="rId20"/>
    <p:sldId id="415" r:id="rId21"/>
    <p:sldId id="428" r:id="rId22"/>
    <p:sldId id="424" r:id="rId23"/>
    <p:sldId id="427" r:id="rId24"/>
    <p:sldId id="425" r:id="rId25"/>
    <p:sldId id="416" r:id="rId26"/>
    <p:sldId id="418" r:id="rId27"/>
    <p:sldId id="419" r:id="rId28"/>
    <p:sldId id="423" r:id="rId29"/>
    <p:sldId id="420" r:id="rId30"/>
    <p:sldId id="421" r:id="rId31"/>
    <p:sldId id="422" r:id="rId32"/>
    <p:sldId id="417" r:id="rId33"/>
    <p:sldId id="426" r:id="rId34"/>
    <p:sldId id="39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557C84F6-86CF-2840-82A3-197FE4901845}">
          <p14:sldIdLst>
            <p14:sldId id="304"/>
            <p14:sldId id="398"/>
            <p14:sldId id="399"/>
            <p14:sldId id="400"/>
            <p14:sldId id="402"/>
            <p14:sldId id="401"/>
            <p14:sldId id="404"/>
            <p14:sldId id="407"/>
            <p14:sldId id="405"/>
            <p14:sldId id="406"/>
            <p14:sldId id="408"/>
            <p14:sldId id="409"/>
            <p14:sldId id="410"/>
            <p14:sldId id="403"/>
            <p14:sldId id="411"/>
            <p14:sldId id="412"/>
            <p14:sldId id="413"/>
            <p14:sldId id="414"/>
            <p14:sldId id="415"/>
            <p14:sldId id="428"/>
            <p14:sldId id="424"/>
            <p14:sldId id="427"/>
            <p14:sldId id="425"/>
            <p14:sldId id="416"/>
            <p14:sldId id="418"/>
            <p14:sldId id="419"/>
            <p14:sldId id="423"/>
            <p14:sldId id="420"/>
            <p14:sldId id="421"/>
            <p14:sldId id="422"/>
            <p14:sldId id="417"/>
            <p14:sldId id="426"/>
          </p14:sldIdLst>
        </p14:section>
        <p14:section name="Összefoglalás" id="{9AA29645-7A3B-440C-B658-ED4EB7178A13}">
          <p14:sldIdLst>
            <p14:sldId id="3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536"/>
    <a:srgbClr val="F8F8F8"/>
    <a:srgbClr val="FFFFFF"/>
    <a:srgbClr val="621E0F"/>
    <a:srgbClr val="7F182D"/>
    <a:srgbClr val="67201A"/>
    <a:srgbClr val="62983D"/>
    <a:srgbClr val="2D5171"/>
    <a:srgbClr val="204CC4"/>
    <a:srgbClr val="2E2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20" autoAdjust="0"/>
    <p:restoredTop sz="81329" autoAdjust="0"/>
  </p:normalViewPr>
  <p:slideViewPr>
    <p:cSldViewPr snapToGrid="0">
      <p:cViewPr varScale="1">
        <p:scale>
          <a:sx n="75" d="100"/>
          <a:sy n="75" d="100"/>
        </p:scale>
        <p:origin x="1434" y="84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798" y="84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0DF98-73A7-40A6-8A84-2EB5B4F2C4CC}" type="datetimeFigureOut">
              <a:rPr lang="hu-HU" smtClean="0"/>
              <a:t>2019.10.25.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CCB88-D127-4977-BCAE-B3A8451B90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5352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30191-0BE1-0142-AFC1-0297AE024A0E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A3C59-3253-3B42-8BE0-F6D0BA6B04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3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6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 (ang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17463" y="6413500"/>
            <a:ext cx="3649663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cs typeface="+mn-cs"/>
              </a:rPr>
              <a:t>Budapest University of Technology and Economics</a:t>
            </a:r>
            <a:br>
              <a:rPr lang="hu-HU" sz="1000" b="1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US" sz="1000" b="1" dirty="0">
                <a:solidFill>
                  <a:schemeClr val="bg1"/>
                </a:solidFill>
                <a:latin typeface="+mn-lt"/>
                <a:cs typeface="+mn-cs"/>
              </a:rPr>
              <a:t>Department of Measurement and Information Systems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5572125"/>
            <a:ext cx="18891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891" y="6365876"/>
            <a:ext cx="1597819" cy="448257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1000125" y="4725145"/>
            <a:ext cx="7143750" cy="8309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latin typeface="+mn-lt"/>
                <a:cs typeface="+mn-cs"/>
              </a:rPr>
              <a:t>Budapest University of </a:t>
            </a:r>
            <a:r>
              <a:rPr lang="en-US" sz="2400" b="1" dirty="0">
                <a:latin typeface="+mn-lt"/>
                <a:cs typeface="+mn-cs"/>
              </a:rPr>
              <a:t>Technology</a:t>
            </a:r>
            <a:r>
              <a:rPr lang="hu-HU" sz="2400" b="1" dirty="0">
                <a:latin typeface="+mn-lt"/>
                <a:cs typeface="+mn-cs"/>
              </a:rPr>
              <a:t> and </a:t>
            </a:r>
            <a:r>
              <a:rPr lang="en-US" sz="2400" b="1" dirty="0">
                <a:latin typeface="+mn-lt"/>
                <a:cs typeface="+mn-cs"/>
              </a:rPr>
              <a:t>Economics</a:t>
            </a:r>
            <a:br>
              <a:rPr lang="hu-HU" sz="2400" b="1" dirty="0">
                <a:latin typeface="+mn-lt"/>
                <a:cs typeface="+mn-cs"/>
              </a:rPr>
            </a:br>
            <a:r>
              <a:rPr lang="hu-HU" sz="2400" b="1" dirty="0">
                <a:latin typeface="+mn-lt"/>
                <a:cs typeface="+mn-cs"/>
              </a:rPr>
              <a:t>Fault</a:t>
            </a:r>
            <a:r>
              <a:rPr lang="hu-HU" sz="2400" b="1" baseline="0" dirty="0">
                <a:latin typeface="+mn-lt"/>
                <a:cs typeface="+mn-cs"/>
              </a:rPr>
              <a:t> </a:t>
            </a:r>
            <a:r>
              <a:rPr lang="hu-HU" sz="2400" b="1" baseline="0" dirty="0" err="1">
                <a:latin typeface="+mn-lt"/>
                <a:cs typeface="+mn-cs"/>
              </a:rPr>
              <a:t>Tolerant</a:t>
            </a:r>
            <a:r>
              <a:rPr lang="hu-HU" sz="2400" b="1" baseline="0" dirty="0">
                <a:latin typeface="+mn-lt"/>
                <a:cs typeface="+mn-cs"/>
              </a:rPr>
              <a:t> Systems Research Group</a:t>
            </a:r>
            <a:endParaRPr lang="en-US" sz="2400" b="1" dirty="0">
              <a:latin typeface="+mn-lt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CDE6E-C629-43CC-9290-30D2F1110D4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045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 (magy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17463" y="6413500"/>
            <a:ext cx="3649663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00" b="1" dirty="0">
                <a:solidFill>
                  <a:schemeClr val="bg1"/>
                </a:solidFill>
                <a:latin typeface="+mn-lt"/>
                <a:cs typeface="+mn-cs"/>
              </a:rPr>
              <a:t>Budapesti Műszaki és Gazdaságtudományi Egyetem</a:t>
            </a:r>
          </a:p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00" b="1" dirty="0">
                <a:solidFill>
                  <a:schemeClr val="bg1"/>
                </a:solidFill>
                <a:latin typeface="+mn-lt"/>
                <a:cs typeface="+mn-cs"/>
              </a:rPr>
              <a:t>Méréstechnika és Információs Rendszerek Tanszék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891" y="6365876"/>
            <a:ext cx="1597819" cy="448257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1000125" y="4566649"/>
            <a:ext cx="7143750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latin typeface="+mn-lt"/>
                <a:cs typeface="+mn-cs"/>
              </a:rPr>
              <a:t>Méréstechnika és Információs Rendszerek</a:t>
            </a:r>
            <a:r>
              <a:rPr lang="hu-HU" sz="2400" b="1" baseline="0" dirty="0">
                <a:latin typeface="+mn-lt"/>
                <a:cs typeface="+mn-cs"/>
              </a:rPr>
              <a:t> Tanszék</a:t>
            </a:r>
            <a:endParaRPr lang="en-US" sz="2400" b="1" dirty="0">
              <a:latin typeface="+mn-lt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5227269"/>
            <a:ext cx="952500" cy="91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/>
          <a:lstStyle>
            <a:lvl1pPr algn="ctr">
              <a:defRPr sz="4000" b="1" cap="all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 (ang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17463" y="6413500"/>
            <a:ext cx="3649663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00" b="1" dirty="0">
                <a:solidFill>
                  <a:schemeClr val="tx1"/>
                </a:solidFill>
                <a:latin typeface="+mn-lt"/>
                <a:cs typeface="+mn-cs"/>
              </a:rPr>
              <a:t>Budapesti Műszaki és Gazdaságtudományi Egyetem</a:t>
            </a:r>
          </a:p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00" b="1" dirty="0">
                <a:solidFill>
                  <a:schemeClr val="tx1"/>
                </a:solidFill>
                <a:latin typeface="+mn-lt"/>
                <a:cs typeface="+mn-cs"/>
              </a:rPr>
              <a:t>Méréstechnika és Információs Rendszerek Tanszék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0" y="0"/>
            <a:ext cx="9144000" cy="501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hu-HU" dirty="0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1000125" y="4725145"/>
            <a:ext cx="7143750" cy="8309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latin typeface="+mn-lt"/>
                <a:cs typeface="+mn-cs"/>
              </a:rPr>
              <a:t>Budapest University of </a:t>
            </a:r>
            <a:r>
              <a:rPr lang="en-US" sz="2400" b="1" dirty="0">
                <a:latin typeface="+mn-lt"/>
                <a:cs typeface="+mn-cs"/>
              </a:rPr>
              <a:t>Technology</a:t>
            </a:r>
            <a:r>
              <a:rPr lang="hu-HU" sz="2400" b="1" dirty="0">
                <a:latin typeface="+mn-lt"/>
                <a:cs typeface="+mn-cs"/>
              </a:rPr>
              <a:t> and </a:t>
            </a:r>
            <a:r>
              <a:rPr lang="en-US" sz="2400" b="1" dirty="0">
                <a:latin typeface="+mn-lt"/>
                <a:cs typeface="+mn-cs"/>
              </a:rPr>
              <a:t>Economics</a:t>
            </a:r>
            <a:br>
              <a:rPr lang="hu-HU" sz="2400" b="1" dirty="0">
                <a:latin typeface="+mn-lt"/>
                <a:cs typeface="+mn-cs"/>
              </a:rPr>
            </a:br>
            <a:r>
              <a:rPr lang="hu-HU" sz="2400" b="1" dirty="0">
                <a:latin typeface="+mn-lt"/>
                <a:cs typeface="+mn-cs"/>
              </a:rPr>
              <a:t>Fault</a:t>
            </a:r>
            <a:r>
              <a:rPr lang="hu-HU" sz="2400" b="1" baseline="0" dirty="0">
                <a:latin typeface="+mn-lt"/>
                <a:cs typeface="+mn-cs"/>
              </a:rPr>
              <a:t> Tolerant Systems Research Group</a:t>
            </a:r>
            <a:endParaRPr lang="en-US" sz="2400" b="1" dirty="0">
              <a:latin typeface="+mn-lt"/>
              <a:cs typeface="+mn-cs"/>
            </a:endParaRPr>
          </a:p>
        </p:txBody>
      </p:sp>
      <p:pic>
        <p:nvPicPr>
          <p:cNvPr id="18" name="Kép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97" y="5572835"/>
            <a:ext cx="1890000" cy="6328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CDE6E-C629-43CC-9290-30D2F1110D4C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6000" y="6401934"/>
            <a:ext cx="1604967" cy="42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00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 (magy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17463" y="6413500"/>
            <a:ext cx="3649663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/>
                </a:solidFill>
                <a:latin typeface="+mn-lt"/>
                <a:cs typeface="+mn-cs"/>
              </a:rPr>
              <a:t>Budapest University of Technology and Economics</a:t>
            </a:r>
            <a:br>
              <a:rPr lang="hu-HU" sz="1000" b="1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sz="1000" b="1" dirty="0">
                <a:solidFill>
                  <a:schemeClr val="tx1"/>
                </a:solidFill>
                <a:latin typeface="+mn-lt"/>
                <a:cs typeface="+mn-cs"/>
              </a:rPr>
              <a:t>Department of Measurement and Information Systems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0" y="0"/>
            <a:ext cx="9144000" cy="501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hu-HU" dirty="0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1000125" y="4725145"/>
            <a:ext cx="7143750" cy="8309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latin typeface="+mn-lt"/>
                <a:cs typeface="+mn-cs"/>
              </a:rPr>
              <a:t>Budapesti Műszaki és Gazdaságtudományi Egyetem</a:t>
            </a:r>
          </a:p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latin typeface="+mn-lt"/>
                <a:cs typeface="+mn-cs"/>
              </a:rPr>
              <a:t>Hibatűrő Rendszerek Kutatócsoport</a:t>
            </a:r>
            <a:endParaRPr lang="en-US" sz="2400" b="1" dirty="0">
              <a:latin typeface="+mn-lt"/>
              <a:cs typeface="+mn-cs"/>
            </a:endParaRPr>
          </a:p>
        </p:txBody>
      </p:sp>
      <p:pic>
        <p:nvPicPr>
          <p:cNvPr id="18" name="Kép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97" y="5572835"/>
            <a:ext cx="1890000" cy="6328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CDE6E-C629-43CC-9290-30D2F1110D4C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6000" y="6400630"/>
            <a:ext cx="1604966" cy="42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76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CDE6E-C629-43CC-9290-30D2F1110D4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685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/>
          <a:lstStyle>
            <a:lvl1pPr algn="ctr">
              <a:defRPr sz="4000" b="1" cap="all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CDE6E-C629-43CC-9290-30D2F1110D4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789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76253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" y="6491287"/>
            <a:ext cx="1225630" cy="343842"/>
          </a:xfrm>
          <a:prstGeom prst="rect">
            <a:avLst/>
          </a:prstGeom>
        </p:spPr>
      </p:pic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prstGeom prst="rect">
            <a:avLst/>
          </a:prstGeom>
          <a:solidFill>
            <a:srgbClr val="76253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>
          <a:xfrm>
            <a:off x="3543300" y="64696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A7C85712-A09B-4560-9D1E-08050AA835BB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618468" y="6479851"/>
            <a:ext cx="382657" cy="3667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50" r:id="rId3"/>
    <p:sldLayoutId id="2147483651" r:id="rId4"/>
    <p:sldLayoutId id="2147483652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  <a:cs typeface="+mn-cs"/>
            </a:endParaRPr>
          </a:p>
        </p:txBody>
      </p:sp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54" y="6489700"/>
            <a:ext cx="1051200" cy="351964"/>
          </a:xfrm>
          <a:prstGeom prst="rect">
            <a:avLst/>
          </a:prstGeom>
        </p:spPr>
      </p:pic>
      <p:sp>
        <p:nvSpPr>
          <p:cNvPr id="2" name="Dia számának helye 1"/>
          <p:cNvSpPr>
            <a:spLocks noGrp="1"/>
          </p:cNvSpPr>
          <p:nvPr>
            <p:ph type="sldNum" sz="quarter" idx="4"/>
          </p:nvPr>
        </p:nvSpPr>
        <p:spPr>
          <a:xfrm>
            <a:off x="3543300" y="64765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198CDE6E-C629-43CC-9290-30D2F1110D4C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0" y="6502873"/>
            <a:ext cx="1232612" cy="32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28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91" r:id="rId2"/>
    <p:sldLayoutId id="2147483657" r:id="rId3"/>
    <p:sldLayoutId id="2147483658" r:id="rId4"/>
    <p:sldLayoutId id="2147483659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12factor.ne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um.com/intrinsic/why-should-i-use-a-reverse-proxy-if-node-js-is-production-ready-5a079408b2ca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icroservices.io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swaggerhub.com/apis/RapidMiner/JobService/8.0.1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bg1"/>
                </a:solidFill>
              </a:rPr>
              <a:t>DevOps</a:t>
            </a:r>
            <a:r>
              <a:rPr lang="hu-HU" dirty="0">
                <a:solidFill>
                  <a:schemeClr val="bg1"/>
                </a:solidFill>
              </a:rPr>
              <a:t> –  </a:t>
            </a:r>
            <a:r>
              <a:rPr lang="hu-HU" dirty="0" err="1">
                <a:solidFill>
                  <a:schemeClr val="bg1"/>
                </a:solidFill>
              </a:rPr>
              <a:t>Microservices</a:t>
            </a:r>
            <a:r>
              <a:rPr lang="hu-HU" dirty="0">
                <a:solidFill>
                  <a:schemeClr val="bg1"/>
                </a:solidFill>
              </a:rPr>
              <a:t> és 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Cloud-</a:t>
            </a:r>
            <a:r>
              <a:rPr lang="hu-HU" dirty="0" err="1">
                <a:solidFill>
                  <a:schemeClr val="bg1"/>
                </a:solidFill>
              </a:rPr>
              <a:t>Native</a:t>
            </a:r>
            <a:endParaRPr lang="en-US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/>
              <a:t>Szatmári Zoltán</a:t>
            </a:r>
            <a:endParaRPr lang="en-US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1</a:t>
            </a:fld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>
                <a:solidFill>
                  <a:schemeClr val="bg1"/>
                </a:solidFill>
              </a:rPr>
              <a:t>DevOps</a:t>
            </a:r>
            <a:r>
              <a:rPr lang="hu-HU" sz="2400" dirty="0">
                <a:solidFill>
                  <a:schemeClr val="bg1"/>
                </a:solidFill>
              </a:rPr>
              <a:t>: A rendszerfejlesztés és üzemeltetés kapcsolódása (VIMIAV21)</a:t>
            </a:r>
          </a:p>
        </p:txBody>
      </p:sp>
    </p:spTree>
    <p:extLst>
      <p:ext uri="{BB962C8B-B14F-4D97-AF65-F5344CB8AC3E}">
        <p14:creationId xmlns:p14="http://schemas.microsoft.com/office/powerpoint/2010/main" val="1836967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47EADD-C819-43CE-9310-5E3BE1CE8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REST API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44F499-8BE3-4742-805B-C175985BC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err="1"/>
              <a:t>RE</a:t>
            </a:r>
            <a:r>
              <a:rPr lang="hu-HU" dirty="0" err="1"/>
              <a:t>presentational</a:t>
            </a:r>
            <a:r>
              <a:rPr lang="hu-HU" dirty="0"/>
              <a:t> </a:t>
            </a:r>
            <a:r>
              <a:rPr lang="hu-HU" b="1" dirty="0" err="1"/>
              <a:t>S</a:t>
            </a:r>
            <a:r>
              <a:rPr lang="hu-HU" dirty="0" err="1"/>
              <a:t>tate</a:t>
            </a:r>
            <a:r>
              <a:rPr lang="hu-HU" dirty="0"/>
              <a:t> </a:t>
            </a:r>
            <a:r>
              <a:rPr lang="hu-HU" b="1" dirty="0" err="1"/>
              <a:t>T</a:t>
            </a:r>
            <a:r>
              <a:rPr lang="hu-HU" dirty="0" err="1"/>
              <a:t>ransfer</a:t>
            </a:r>
            <a:endParaRPr lang="hu-HU" dirty="0"/>
          </a:p>
          <a:p>
            <a:endParaRPr lang="hu-HU" dirty="0"/>
          </a:p>
          <a:p>
            <a:r>
              <a:rPr lang="hu-HU" dirty="0"/>
              <a:t>Architektúra tervezési stílus</a:t>
            </a:r>
          </a:p>
          <a:p>
            <a:pPr lvl="1"/>
            <a:r>
              <a:rPr lang="hu-HU" dirty="0"/>
              <a:t>Web szabványokra építve</a:t>
            </a:r>
          </a:p>
          <a:p>
            <a:pPr lvl="1"/>
            <a:r>
              <a:rPr lang="hu-HU" dirty="0"/>
              <a:t>HTTP kommunikáció fölött</a:t>
            </a:r>
          </a:p>
          <a:p>
            <a:pPr lvl="1"/>
            <a:endParaRPr lang="hu-HU" dirty="0"/>
          </a:p>
          <a:p>
            <a:r>
              <a:rPr lang="hu-HU" dirty="0"/>
              <a:t>„</a:t>
            </a:r>
            <a:r>
              <a:rPr lang="hu-HU" dirty="0" err="1"/>
              <a:t>Everything</a:t>
            </a:r>
            <a:r>
              <a:rPr lang="hu-HU" dirty="0"/>
              <a:t> is a </a:t>
            </a:r>
            <a:r>
              <a:rPr lang="hu-HU" b="1" dirty="0" err="1"/>
              <a:t>resource</a:t>
            </a:r>
            <a:r>
              <a:rPr lang="hu-HU" dirty="0"/>
              <a:t>”</a:t>
            </a:r>
          </a:p>
          <a:p>
            <a:pPr lvl="1"/>
            <a:endParaRPr lang="hu-HU" dirty="0"/>
          </a:p>
          <a:p>
            <a:pPr lvl="1"/>
            <a:r>
              <a:rPr lang="hu-HU" dirty="0"/>
              <a:t>Különböző reprezentációk: XML, JSON, stb.</a:t>
            </a:r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D213D6B-C0FF-486D-A739-4E52DDD47D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821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CF6FC7-0B19-4D5F-8F5A-241ADD37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REST API - HTTP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ABDD771-7C33-4081-953E-134552025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HTTP metódusok</a:t>
            </a:r>
          </a:p>
          <a:p>
            <a:pPr lvl="1"/>
            <a:r>
              <a:rPr lang="hu-HU" dirty="0"/>
              <a:t>GET – SELECT: lekérdezi az erőforrás listát, vagy konkrét erőforrást</a:t>
            </a:r>
          </a:p>
          <a:p>
            <a:pPr lvl="1"/>
            <a:r>
              <a:rPr lang="hu-HU" dirty="0"/>
              <a:t>POST – INSERT: beszúr egy új erőforrást</a:t>
            </a:r>
          </a:p>
          <a:p>
            <a:pPr lvl="1"/>
            <a:r>
              <a:rPr lang="hu-HU" dirty="0"/>
              <a:t>PUT – UPDATE: felülír egy erőforrást</a:t>
            </a:r>
          </a:p>
          <a:p>
            <a:pPr lvl="1"/>
            <a:r>
              <a:rPr lang="hu-HU" dirty="0"/>
              <a:t>DELETE – DELETE: töröl egy erőforrást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009E840-3B37-4D9E-8674-33951B9A28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11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1F94968-DF97-4649-89E0-5B2BCB617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900" y="4275509"/>
            <a:ext cx="4406900" cy="191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37D3FE-65EC-4913-8B8B-97C4D9E6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REST API - HTTP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AA192A5-C5EA-49ED-ACB8-4BF4D1E45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HTTP státusz kódok</a:t>
            </a:r>
          </a:p>
          <a:p>
            <a:pPr lvl="1"/>
            <a:r>
              <a:rPr lang="hu-HU" dirty="0"/>
              <a:t>1xx: Információs kódok</a:t>
            </a:r>
          </a:p>
          <a:p>
            <a:pPr lvl="1"/>
            <a:r>
              <a:rPr lang="hu-HU" dirty="0"/>
              <a:t>2xx: Sikeres művelet</a:t>
            </a:r>
          </a:p>
          <a:p>
            <a:pPr lvl="1"/>
            <a:r>
              <a:rPr lang="hu-HU" dirty="0"/>
              <a:t>3xx: Átirányítás</a:t>
            </a:r>
          </a:p>
          <a:p>
            <a:pPr lvl="1"/>
            <a:r>
              <a:rPr lang="hu-HU" dirty="0"/>
              <a:t>4xx: Kliens hiba</a:t>
            </a:r>
          </a:p>
          <a:p>
            <a:pPr lvl="1"/>
            <a:r>
              <a:rPr lang="hu-HU" dirty="0"/>
              <a:t>5xx: Szerver hiba</a:t>
            </a:r>
            <a:endParaRPr lang="en-US" dirty="0"/>
          </a:p>
          <a:p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9C27D43-2180-4C95-BD5E-E05E9D2211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9987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1583BC-E07A-4D1E-8051-F239428D3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HTTP</a:t>
            </a:r>
            <a:endParaRPr lang="en-US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F02C70D-8229-45DF-94B1-770F86AE4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" y="1365673"/>
            <a:ext cx="8858250" cy="4512416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2F6FD95-7B39-4D1C-BA53-579E2AFBEF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442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4CA39F-9367-4C76-A9CE-99B246AE5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HTTP</a:t>
            </a:r>
            <a:endParaRPr lang="en-US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3AF9095-CF23-43D7-9819-D7CFA9030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" y="1309654"/>
            <a:ext cx="8858250" cy="4624455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416DE60-625B-4969-9561-4B926EF06D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9255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0D9CA4-0489-40F4-BD69-06E7C0A62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HTTP</a:t>
            </a:r>
            <a:endParaRPr lang="en-US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B399D679-4FFC-4B69-AEBD-D1578980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" y="1038801"/>
            <a:ext cx="8858250" cy="4334888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F680A5B-1720-4F19-AD83-FCECAD3109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6424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03A6F0-27EB-4B33-8A3C-077C6202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HTTP</a:t>
            </a:r>
            <a:endParaRPr lang="en-US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8916E08-22D8-4066-A524-7C06760CF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" y="1148588"/>
            <a:ext cx="8858250" cy="4186566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0E4801F-75E1-40B5-A5E5-255E7EED23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4286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5E9CD8-9022-4935-A63E-D6200FC0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REST API tervezési tanácsok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D61FA6-D379-449E-8638-6A8FCE68A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Főnevek igék helyett az URL-ben</a:t>
            </a:r>
          </a:p>
          <a:p>
            <a:pPr lvl="1"/>
            <a:r>
              <a:rPr lang="hu-HU" dirty="0"/>
              <a:t>/</a:t>
            </a:r>
            <a:r>
              <a:rPr lang="hu-HU" dirty="0" err="1"/>
              <a:t>getAllUsers</a:t>
            </a:r>
            <a:r>
              <a:rPr lang="hu-HU" dirty="0"/>
              <a:t> helyett inkább /</a:t>
            </a:r>
            <a:r>
              <a:rPr lang="hu-HU" dirty="0" err="1"/>
              <a:t>users</a:t>
            </a:r>
            <a:r>
              <a:rPr lang="hu-HU" dirty="0"/>
              <a:t> (GET metódus).</a:t>
            </a:r>
          </a:p>
          <a:p>
            <a:r>
              <a:rPr lang="hu-HU" dirty="0"/>
              <a:t>Ne keveredjen az egyes- és többesszám</a:t>
            </a:r>
          </a:p>
          <a:p>
            <a:pPr lvl="1"/>
            <a:r>
              <a:rPr lang="hu-HU" dirty="0"/>
              <a:t>/</a:t>
            </a:r>
            <a:r>
              <a:rPr lang="hu-HU" dirty="0" err="1"/>
              <a:t>user</a:t>
            </a:r>
            <a:r>
              <a:rPr lang="hu-HU" dirty="0"/>
              <a:t>, vagy /</a:t>
            </a:r>
            <a:r>
              <a:rPr lang="hu-HU" dirty="0" err="1"/>
              <a:t>users</a:t>
            </a:r>
            <a:r>
              <a:rPr lang="hu-HU" dirty="0"/>
              <a:t>? Használjuk egységesen mindenhol a többesszámot</a:t>
            </a:r>
          </a:p>
          <a:p>
            <a:r>
              <a:rPr lang="hu-HU" dirty="0"/>
              <a:t>GET soha nem módosít állapotot</a:t>
            </a:r>
          </a:p>
          <a:p>
            <a:pPr lvl="1"/>
            <a:r>
              <a:rPr lang="hu-HU" dirty="0"/>
              <a:t>GET /</a:t>
            </a:r>
            <a:r>
              <a:rPr lang="hu-HU" dirty="0" err="1"/>
              <a:t>users</a:t>
            </a:r>
            <a:r>
              <a:rPr lang="hu-HU" dirty="0"/>
              <a:t>/23/</a:t>
            </a:r>
            <a:r>
              <a:rPr lang="hu-HU" dirty="0" err="1"/>
              <a:t>activate</a:t>
            </a:r>
            <a:r>
              <a:rPr lang="hu-HU" dirty="0"/>
              <a:t> – nem jó tervezési minta</a:t>
            </a:r>
          </a:p>
          <a:p>
            <a:r>
              <a:rPr lang="hu-HU" dirty="0" err="1"/>
              <a:t>Sub-resource</a:t>
            </a:r>
            <a:r>
              <a:rPr lang="hu-HU" dirty="0"/>
              <a:t> használat kapcsolatok esetén</a:t>
            </a:r>
          </a:p>
          <a:p>
            <a:pPr lvl="1"/>
            <a:r>
              <a:rPr lang="hu-HU" dirty="0"/>
              <a:t>GET /</a:t>
            </a:r>
            <a:r>
              <a:rPr lang="hu-HU" dirty="0" err="1"/>
              <a:t>users</a:t>
            </a:r>
            <a:r>
              <a:rPr lang="hu-HU" dirty="0"/>
              <a:t>/12/</a:t>
            </a:r>
            <a:r>
              <a:rPr lang="hu-HU" dirty="0" err="1"/>
              <a:t>books</a:t>
            </a:r>
            <a:r>
              <a:rPr lang="hu-HU" dirty="0"/>
              <a:t> – a 12. felhasználó </a:t>
            </a:r>
            <a:r>
              <a:rPr lang="hu-HU" dirty="0" err="1"/>
              <a:t>könyei</a:t>
            </a:r>
            <a:endParaRPr lang="hu-HU" dirty="0"/>
          </a:p>
          <a:p>
            <a:pPr lvl="1"/>
            <a:r>
              <a:rPr lang="hu-HU" dirty="0"/>
              <a:t>GET /</a:t>
            </a:r>
            <a:r>
              <a:rPr lang="hu-HU" dirty="0" err="1"/>
              <a:t>users</a:t>
            </a:r>
            <a:r>
              <a:rPr lang="hu-HU" dirty="0"/>
              <a:t>/12/</a:t>
            </a:r>
            <a:r>
              <a:rPr lang="hu-HU" dirty="0" err="1"/>
              <a:t>books</a:t>
            </a:r>
            <a:r>
              <a:rPr lang="hu-HU" dirty="0"/>
              <a:t>/3 – a 12. felhasználó 3. könyve</a:t>
            </a:r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17D8236-88E3-4141-936D-297CD06523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4383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80560C-FC9E-4D9E-8B15-9988743D1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REST API tervezési tanácsok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3E43074-E34E-4867-8358-7EC29432E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HTTP fejlécek használat az adatformátum meghatározására</a:t>
            </a:r>
          </a:p>
          <a:p>
            <a:pPr lvl="1"/>
            <a:r>
              <a:rPr lang="hu-HU" dirty="0" err="1"/>
              <a:t>Content-type</a:t>
            </a:r>
            <a:r>
              <a:rPr lang="hu-HU" dirty="0"/>
              <a:t> – a kérés formátuma</a:t>
            </a:r>
          </a:p>
          <a:p>
            <a:pPr lvl="1"/>
            <a:r>
              <a:rPr lang="hu-HU" dirty="0" err="1"/>
              <a:t>Accept</a:t>
            </a:r>
            <a:r>
              <a:rPr lang="hu-HU" dirty="0"/>
              <a:t> – az elfogadott válasz formátumok</a:t>
            </a:r>
          </a:p>
          <a:p>
            <a:r>
              <a:rPr lang="hu-HU" dirty="0" err="1"/>
              <a:t>Verziózás</a:t>
            </a:r>
            <a:endParaRPr lang="hu-HU" dirty="0"/>
          </a:p>
          <a:p>
            <a:pPr lvl="1"/>
            <a:r>
              <a:rPr lang="hu-HU" dirty="0"/>
              <a:t>GET /</a:t>
            </a:r>
            <a:r>
              <a:rPr lang="hu-HU" dirty="0" err="1"/>
              <a:t>api</a:t>
            </a:r>
            <a:r>
              <a:rPr lang="hu-HU" dirty="0"/>
              <a:t>/v1</a:t>
            </a:r>
          </a:p>
          <a:p>
            <a:r>
              <a:rPr lang="hu-HU" dirty="0"/>
              <a:t>Hibakezelés HTTP státusz kódokkal</a:t>
            </a:r>
          </a:p>
          <a:p>
            <a:pPr lvl="1"/>
            <a:r>
              <a:rPr lang="hu-HU" dirty="0"/>
              <a:t>GET /</a:t>
            </a:r>
            <a:r>
              <a:rPr lang="hu-HU" dirty="0" err="1"/>
              <a:t>users</a:t>
            </a:r>
            <a:r>
              <a:rPr lang="hu-HU" dirty="0"/>
              <a:t>/23 –&gt; HTTP 404 – „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found</a:t>
            </a:r>
            <a:r>
              <a:rPr lang="hu-HU" dirty="0"/>
              <a:t>”</a:t>
            </a:r>
          </a:p>
          <a:p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726FA4E-EFC3-4AD6-87F5-76A13F129D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1484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071120-3E73-45E5-886C-5010C8E93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REST API tervezési tanácsok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262E5A-15B7-4C76-8E0F-D895F1F78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Szűrések – kérés paraméterként</a:t>
            </a:r>
          </a:p>
          <a:p>
            <a:pPr lvl="1"/>
            <a:r>
              <a:rPr lang="hu-HU" dirty="0"/>
              <a:t>GET /</a:t>
            </a:r>
            <a:r>
              <a:rPr lang="hu-HU" dirty="0" err="1"/>
              <a:t>users?gender</a:t>
            </a:r>
            <a:r>
              <a:rPr lang="hu-HU" dirty="0"/>
              <a:t>=</a:t>
            </a:r>
            <a:r>
              <a:rPr lang="hu-HU" dirty="0" err="1"/>
              <a:t>male</a:t>
            </a:r>
            <a:endParaRPr lang="hu-HU" dirty="0"/>
          </a:p>
          <a:p>
            <a:pPr lvl="1"/>
            <a:r>
              <a:rPr lang="hu-HU" dirty="0"/>
              <a:t>GET /</a:t>
            </a:r>
            <a:r>
              <a:rPr lang="hu-HU" dirty="0" err="1"/>
              <a:t>users?name</a:t>
            </a:r>
            <a:r>
              <a:rPr lang="hu-HU" dirty="0"/>
              <a:t>=</a:t>
            </a:r>
            <a:r>
              <a:rPr lang="hu-HU" dirty="0" err="1"/>
              <a:t>Zoltan</a:t>
            </a:r>
            <a:endParaRPr lang="hu-HU" dirty="0"/>
          </a:p>
          <a:p>
            <a:r>
              <a:rPr lang="hu-HU" dirty="0"/>
              <a:t>Sorrendezés</a:t>
            </a:r>
          </a:p>
          <a:p>
            <a:pPr lvl="1"/>
            <a:r>
              <a:rPr lang="hu-HU" dirty="0"/>
              <a:t>GET /</a:t>
            </a:r>
            <a:r>
              <a:rPr lang="hu-HU" dirty="0" err="1"/>
              <a:t>users?sort</a:t>
            </a:r>
            <a:r>
              <a:rPr lang="hu-HU" dirty="0"/>
              <a:t>=+</a:t>
            </a:r>
            <a:r>
              <a:rPr lang="hu-HU" dirty="0" err="1"/>
              <a:t>name</a:t>
            </a:r>
            <a:r>
              <a:rPr lang="hu-HU" dirty="0"/>
              <a:t>,-</a:t>
            </a:r>
            <a:r>
              <a:rPr lang="hu-HU" dirty="0" err="1"/>
              <a:t>age</a:t>
            </a:r>
            <a:endParaRPr lang="hu-HU" dirty="0"/>
          </a:p>
          <a:p>
            <a:r>
              <a:rPr lang="hu-HU" dirty="0"/>
              <a:t>Lapozás – szabványos jelölésekkel</a:t>
            </a:r>
          </a:p>
          <a:p>
            <a:pPr lvl="1"/>
            <a:r>
              <a:rPr lang="hu-HU" dirty="0"/>
              <a:t>GET /</a:t>
            </a:r>
            <a:r>
              <a:rPr lang="hu-HU" dirty="0" err="1"/>
              <a:t>users?ofset</a:t>
            </a:r>
            <a:r>
              <a:rPr lang="hu-HU" dirty="0"/>
              <a:t>=10&amp;limit=5</a:t>
            </a:r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ECC5E84-CF09-4004-843C-408A3D03E1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103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3ABB0E78-E2E9-4D62-A262-3F6211F10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Monolitikus és </a:t>
            </a:r>
            <a:r>
              <a:rPr lang="hu-HU" dirty="0" err="1"/>
              <a:t>Microservices</a:t>
            </a:r>
            <a:r>
              <a:rPr lang="hu-HU" dirty="0"/>
              <a:t> architektúra</a:t>
            </a:r>
            <a:endParaRPr lang="en-US" dirty="0"/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3A950084-E4DC-45D4-B806-10EFDA9BB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" y="1238916"/>
            <a:ext cx="8858250" cy="4765930"/>
          </a:xfr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3D9805C-D7ED-4AB2-A433-FC17571055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3218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F7D610-E23C-4373-9E2A-D350B3916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Reverse</a:t>
            </a:r>
            <a:r>
              <a:rPr lang="hu-HU" dirty="0"/>
              <a:t> proxy</a:t>
            </a:r>
            <a:endParaRPr lang="en-US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BACBB95F-0578-463F-924C-C3DDE0FDB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774" y="1622822"/>
            <a:ext cx="7796452" cy="3612356"/>
          </a:xfr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2E22A34-F5EF-4470-BFFB-A4929753F0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299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A5F6CC-5489-4572-9C49-9352280F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Reverse</a:t>
            </a:r>
            <a:r>
              <a:rPr lang="hu-HU" dirty="0"/>
              <a:t> proxy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5BA7A58-5A3E-44D5-A08C-D3979D14C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Speciális webszerver, mely fogadja és továbbítja a beérkező kéréseket, válaszokat</a:t>
            </a:r>
          </a:p>
          <a:p>
            <a:endParaRPr lang="hu-HU" dirty="0"/>
          </a:p>
          <a:p>
            <a:r>
              <a:rPr lang="hu-HU" dirty="0"/>
              <a:t>Mire használjuk?</a:t>
            </a:r>
          </a:p>
          <a:p>
            <a:pPr lvl="1"/>
            <a:r>
              <a:rPr lang="hu-HU" dirty="0"/>
              <a:t>SSL végződtetés (</a:t>
            </a:r>
            <a:r>
              <a:rPr lang="hu-HU" dirty="0" err="1"/>
              <a:t>termination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HTTP biztonság</a:t>
            </a:r>
          </a:p>
          <a:p>
            <a:pPr lvl="1"/>
            <a:r>
              <a:rPr lang="hu-HU" dirty="0" err="1"/>
              <a:t>Authentikáció</a:t>
            </a:r>
            <a:endParaRPr lang="hu-HU" dirty="0"/>
          </a:p>
          <a:p>
            <a:pPr lvl="1"/>
            <a:r>
              <a:rPr lang="hu-HU" dirty="0"/>
              <a:t>Terheléselosztás, </a:t>
            </a:r>
            <a:r>
              <a:rPr lang="hu-HU" dirty="0" err="1"/>
              <a:t>clustering</a:t>
            </a:r>
            <a:endParaRPr lang="hu-HU" dirty="0"/>
          </a:p>
          <a:p>
            <a:pPr lvl="1"/>
            <a:r>
              <a:rPr lang="hu-HU" dirty="0"/>
              <a:t>Útválasztás (</a:t>
            </a:r>
            <a:r>
              <a:rPr lang="hu-HU" dirty="0" err="1"/>
              <a:t>Layer</a:t>
            </a:r>
            <a:r>
              <a:rPr lang="hu-HU" dirty="0"/>
              <a:t> 7 – Enterprise </a:t>
            </a:r>
            <a:r>
              <a:rPr lang="hu-HU" dirty="0" err="1"/>
              <a:t>routing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04373A4-3F62-4DE7-B3DC-7403A39F2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21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54A6F4D-2641-47C3-862D-682A7FE5F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22600"/>
            <a:ext cx="4978400" cy="24892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74898ED-47D4-4C66-9A53-9A4ACA6F5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50" y="1346200"/>
            <a:ext cx="50673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89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E0AE2A-4904-42F3-A96B-091EA740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Reverse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Forward</a:t>
            </a:r>
            <a:r>
              <a:rPr lang="hu-HU" dirty="0"/>
              <a:t> proxy</a:t>
            </a:r>
            <a:endParaRPr lang="en-US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04D574FB-3893-4728-8820-36E13D417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740" y="1714500"/>
            <a:ext cx="8332520" cy="3007519"/>
          </a:xfr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5D34A0B-2666-434F-8544-C1DF1A78A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5431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8B2B40-177B-49FD-8AE6-CD8272DB7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Szolgáltatásfelderítés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1356AB-9763-4360-A250-FFB1C215B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Szolgáltatás </a:t>
            </a:r>
            <a:r>
              <a:rPr lang="hu-HU" dirty="0" err="1"/>
              <a:t>registry</a:t>
            </a:r>
            <a:endParaRPr lang="hu-HU" dirty="0"/>
          </a:p>
          <a:p>
            <a:r>
              <a:rPr lang="hu-HU" dirty="0"/>
              <a:t>Jól definiált lekérdezési lehetőségek</a:t>
            </a:r>
          </a:p>
          <a:p>
            <a:pPr lvl="1"/>
            <a:r>
              <a:rPr lang="hu-HU" dirty="0"/>
              <a:t>HTTP</a:t>
            </a:r>
          </a:p>
          <a:p>
            <a:pPr lvl="1"/>
            <a:r>
              <a:rPr lang="hu-HU" dirty="0"/>
              <a:t>DNS</a:t>
            </a:r>
          </a:p>
          <a:p>
            <a:r>
              <a:rPr lang="hu-HU" dirty="0" err="1"/>
              <a:t>Sablonozási</a:t>
            </a:r>
            <a:r>
              <a:rPr lang="hu-HU" dirty="0"/>
              <a:t> lehetőség konfigurációk előállítására</a:t>
            </a:r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0C74570-DFA3-46BB-999F-D8D24199ED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23</a:t>
            </a:fld>
            <a:endParaRPr lang="hu-HU" dirty="0"/>
          </a:p>
        </p:txBody>
      </p:sp>
      <p:pic>
        <p:nvPicPr>
          <p:cNvPr id="6" name="Ábra 5">
            <a:extLst>
              <a:ext uri="{FF2B5EF4-FFF2-40B4-BE49-F238E27FC236}">
                <a16:creationId xmlns:a16="http://schemas.microsoft.com/office/drawing/2014/main" id="{5A666DEC-97F1-4657-BEE2-A48F10B3B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8025" y="3429000"/>
            <a:ext cx="28860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88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333140-A57F-4F06-A4DB-5FA804C9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Cloud </a:t>
            </a:r>
            <a:r>
              <a:rPr lang="hu-HU" dirty="0" err="1"/>
              <a:t>Native</a:t>
            </a:r>
            <a:r>
              <a:rPr lang="hu-HU" dirty="0"/>
              <a:t> - </a:t>
            </a:r>
            <a:r>
              <a:rPr lang="hu-HU" dirty="0" err="1"/>
              <a:t>definition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7D31F6-9D4A-4D59-AC76-00838152E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3600" dirty="0"/>
              <a:t>„</a:t>
            </a:r>
            <a:r>
              <a:rPr lang="en-US" sz="3600" dirty="0"/>
              <a:t>Cloud native is an </a:t>
            </a:r>
            <a:r>
              <a:rPr lang="en-US" sz="3600" b="1" dirty="0"/>
              <a:t>approach to building and running applications</a:t>
            </a:r>
            <a:r>
              <a:rPr lang="en-US" sz="3600" dirty="0"/>
              <a:t> that fully exploit the advantages of the </a:t>
            </a:r>
            <a:r>
              <a:rPr lang="en-US" sz="3600" b="1" dirty="0"/>
              <a:t>cloud computing model</a:t>
            </a:r>
            <a:r>
              <a:rPr lang="en-US" sz="3600" dirty="0"/>
              <a:t>.</a:t>
            </a:r>
            <a:r>
              <a:rPr lang="hu-HU" sz="3600" dirty="0"/>
              <a:t>”</a:t>
            </a:r>
          </a:p>
          <a:p>
            <a:pPr marL="0" indent="0" algn="ctr">
              <a:buNone/>
            </a:pPr>
            <a:endParaRPr lang="hu-HU" sz="3600" dirty="0"/>
          </a:p>
          <a:p>
            <a:pPr marL="0" indent="0" algn="r">
              <a:buNone/>
            </a:pPr>
            <a:r>
              <a:rPr lang="hu-HU" sz="3600" dirty="0"/>
              <a:t>- </a:t>
            </a:r>
            <a:r>
              <a:rPr lang="hu-HU" sz="3600" dirty="0" err="1"/>
              <a:t>Pivotal</a:t>
            </a:r>
            <a:endParaRPr lang="en-US" sz="36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CC9DD72-299E-4407-9700-46E2DBBEFC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574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3C6BC6-1F7F-4EE7-AAAF-90ABEE562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Cloud </a:t>
            </a:r>
            <a:r>
              <a:rPr lang="hu-HU" dirty="0" err="1"/>
              <a:t>Native</a:t>
            </a:r>
            <a:r>
              <a:rPr lang="hu-HU" dirty="0"/>
              <a:t> - </a:t>
            </a:r>
            <a:r>
              <a:rPr lang="hu-HU" dirty="0" err="1"/>
              <a:t>definition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A87B6A8-7837-4772-865E-5FFA27E51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native computing uses an open source software stack to be:</a:t>
            </a:r>
          </a:p>
          <a:p>
            <a:pPr lvl="1"/>
            <a:r>
              <a:rPr lang="en-US" dirty="0"/>
              <a:t>Containerized. Each part (applications, processes, </a:t>
            </a:r>
            <a:r>
              <a:rPr lang="en-US" dirty="0" err="1"/>
              <a:t>etc</a:t>
            </a:r>
            <a:r>
              <a:rPr lang="en-US" dirty="0"/>
              <a:t>) is packaged in its own container. This facilitates reproducibility, transparency, and resource isolation.</a:t>
            </a:r>
          </a:p>
          <a:p>
            <a:pPr lvl="1"/>
            <a:r>
              <a:rPr lang="en-US" dirty="0"/>
              <a:t>Dynamically orchestrated. Containers are actively scheduled and managed to optimize resource utilization.</a:t>
            </a:r>
          </a:p>
          <a:p>
            <a:pPr lvl="1"/>
            <a:r>
              <a:rPr lang="en-US" dirty="0"/>
              <a:t>Microservices-oriented. Applications are segmented into microservices. This significantly increases the overall agility and maintainability of applications.”</a:t>
            </a:r>
            <a:endParaRPr lang="hu-HU" dirty="0"/>
          </a:p>
          <a:p>
            <a:pPr marL="457200" lvl="1" indent="0" algn="r">
              <a:buNone/>
            </a:pPr>
            <a:r>
              <a:rPr lang="hu-HU" dirty="0"/>
              <a:t>- Cloud </a:t>
            </a:r>
            <a:r>
              <a:rPr lang="hu-HU" dirty="0" err="1"/>
              <a:t>Native</a:t>
            </a:r>
            <a:r>
              <a:rPr lang="hu-HU" dirty="0"/>
              <a:t> </a:t>
            </a:r>
            <a:r>
              <a:rPr lang="hu-HU" dirty="0" err="1"/>
              <a:t>Computing</a:t>
            </a:r>
            <a:r>
              <a:rPr lang="hu-HU" dirty="0"/>
              <a:t> </a:t>
            </a:r>
            <a:r>
              <a:rPr lang="hu-HU" dirty="0" err="1"/>
              <a:t>Foundation</a:t>
            </a:r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8826AE5-CA78-4464-8A06-1F5D5F9F01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093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7DD06A-FD6B-4AC1-8DC8-48108BDE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Cloud </a:t>
            </a:r>
            <a:r>
              <a:rPr lang="hu-HU" dirty="0" err="1"/>
              <a:t>Native</a:t>
            </a:r>
            <a:r>
              <a:rPr lang="hu-HU" dirty="0"/>
              <a:t> – </a:t>
            </a:r>
            <a:r>
              <a:rPr lang="hu-HU" dirty="0" err="1"/>
              <a:t>key</a:t>
            </a:r>
            <a:r>
              <a:rPr lang="hu-HU" dirty="0"/>
              <a:t> </a:t>
            </a:r>
            <a:r>
              <a:rPr lang="hu-HU" dirty="0" err="1"/>
              <a:t>attributes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DC43F9-9AA6-41AF-94CF-1E3347467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 err="1"/>
              <a:t>Packaged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lightweight</a:t>
            </a:r>
            <a:r>
              <a:rPr lang="hu-HU" dirty="0"/>
              <a:t> </a:t>
            </a:r>
            <a:r>
              <a:rPr lang="hu-HU" dirty="0" err="1"/>
              <a:t>containers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Developed with best-of-breed languages and frameworks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Designed as loosely coupled microservices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Centered </a:t>
            </a:r>
            <a:r>
              <a:rPr lang="hu-HU" dirty="0" err="1"/>
              <a:t>around</a:t>
            </a:r>
            <a:r>
              <a:rPr lang="hu-HU" dirty="0"/>
              <a:t> </a:t>
            </a:r>
            <a:r>
              <a:rPr lang="hu-HU" dirty="0" err="1"/>
              <a:t>APIs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interaction</a:t>
            </a:r>
            <a:r>
              <a:rPr lang="hu-HU" dirty="0"/>
              <a:t> and </a:t>
            </a:r>
            <a:r>
              <a:rPr lang="hu-HU" dirty="0" err="1"/>
              <a:t>collaboration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Architected with a clean separation of stateless and stateful services</a:t>
            </a:r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7BA2692-74A6-4DEF-AB4D-720842FAF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26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0351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A7AA16-BE9D-4417-A225-D71F688C8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Cloud </a:t>
            </a:r>
            <a:r>
              <a:rPr lang="hu-HU" dirty="0" err="1"/>
              <a:t>Native</a:t>
            </a:r>
            <a:r>
              <a:rPr lang="hu-HU" dirty="0"/>
              <a:t> – </a:t>
            </a:r>
            <a:r>
              <a:rPr lang="hu-HU" dirty="0" err="1"/>
              <a:t>key</a:t>
            </a:r>
            <a:r>
              <a:rPr lang="hu-HU" dirty="0"/>
              <a:t> </a:t>
            </a:r>
            <a:r>
              <a:rPr lang="hu-HU" dirty="0" err="1"/>
              <a:t>attributes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0AA1F23-3783-4CD6-967C-BF04A6C64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Isolated from server and operating system dependencies</a:t>
            </a:r>
            <a:endParaRPr lang="hu-HU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Deployed on self-service, elastic, cloud infrastructure</a:t>
            </a:r>
            <a:endParaRPr lang="hu-HU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Managed through agile DevOps processes</a:t>
            </a:r>
            <a:endParaRPr lang="hu-HU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Automated capabilities</a:t>
            </a:r>
            <a:endParaRPr lang="hu-HU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Defined, policy-driven resource allocation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27E3FA8-C980-4B41-84B5-265C07C319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1376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3D7E4C-7CBD-4210-A3C9-53719EE0F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Cloud </a:t>
            </a:r>
            <a:r>
              <a:rPr lang="hu-HU" dirty="0" err="1"/>
              <a:t>Native</a:t>
            </a:r>
            <a:r>
              <a:rPr lang="hu-HU" dirty="0"/>
              <a:t> –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innovation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78E978-9F24-446C-BF11-77CB53FA3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Uber (2009 -&gt; 2010)</a:t>
            </a:r>
          </a:p>
          <a:p>
            <a:r>
              <a:rPr lang="hu-HU" dirty="0" err="1"/>
              <a:t>AirBedAndBreakfast</a:t>
            </a:r>
            <a:r>
              <a:rPr lang="hu-HU" dirty="0"/>
              <a:t> (</a:t>
            </a:r>
            <a:r>
              <a:rPr lang="hu-HU" dirty="0" err="1"/>
              <a:t>AirBnB</a:t>
            </a:r>
            <a:r>
              <a:rPr lang="hu-HU" dirty="0"/>
              <a:t>) (2008-&gt;2014)</a:t>
            </a:r>
          </a:p>
          <a:p>
            <a:r>
              <a:rPr lang="hu-HU" dirty="0" err="1"/>
              <a:t>Netflix</a:t>
            </a:r>
            <a:r>
              <a:rPr lang="hu-HU" dirty="0"/>
              <a:t> (2011 -&gt; 2013)</a:t>
            </a:r>
          </a:p>
          <a:p>
            <a:endParaRPr lang="hu-HU" dirty="0"/>
          </a:p>
          <a:p>
            <a:endParaRPr lang="hu-HU" dirty="0"/>
          </a:p>
          <a:p>
            <a:pPr marL="0" indent="0" algn="r">
              <a:buNone/>
            </a:pPr>
            <a:r>
              <a:rPr lang="hu-HU" dirty="0"/>
              <a:t>„</a:t>
            </a:r>
            <a:r>
              <a:rPr lang="hu-HU" dirty="0" err="1"/>
              <a:t>Speed</a:t>
            </a:r>
            <a:r>
              <a:rPr lang="hu-HU" dirty="0"/>
              <a:t> of business </a:t>
            </a:r>
            <a:r>
              <a:rPr lang="hu-HU" dirty="0" err="1"/>
              <a:t>innovation</a:t>
            </a:r>
            <a:r>
              <a:rPr lang="hu-HU" dirty="0"/>
              <a:t> </a:t>
            </a:r>
            <a:r>
              <a:rPr lang="hu-HU" dirty="0" err="1"/>
              <a:t>enabled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software”</a:t>
            </a:r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645B536-4EDD-45B9-89AC-FC27A1DD26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28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9852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D6CD56-4142-42A4-9A17-736D1B4F3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Twelve-Factor</a:t>
            </a:r>
            <a:r>
              <a:rPr lang="hu-HU" dirty="0"/>
              <a:t> App</a:t>
            </a:r>
            <a:endParaRPr lang="en-US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7CE637C-5AC0-4AA3-86C4-38547CB80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" y="2266632"/>
            <a:ext cx="8858250" cy="3299184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E655840-18A2-44AC-B134-A7FD2E5173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29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47D0891-5F4C-46B0-995C-99C074077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101416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39E685F5-E167-4028-AB59-383D42D9AFD3}"/>
              </a:ext>
            </a:extLst>
          </p:cNvPr>
          <p:cNvSpPr txBox="1"/>
          <p:nvPr/>
        </p:nvSpPr>
        <p:spPr>
          <a:xfrm>
            <a:off x="6870700" y="6100363"/>
            <a:ext cx="2093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4"/>
              </a:rPr>
              <a:t>https://12factor.net</a:t>
            </a:r>
            <a:r>
              <a:rPr lang="hu-H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1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A5FE68-19DB-4E66-82DC-7F6D41FC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Monolitikus architektúra kihívásai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E9BEF2-AD66-47E7-AF0F-586178553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Rugalmatlanság, skálázhatóság hiánya</a:t>
            </a:r>
          </a:p>
          <a:p>
            <a:endParaRPr lang="hu-HU" dirty="0"/>
          </a:p>
          <a:p>
            <a:r>
              <a:rPr lang="hu-HU" dirty="0"/>
              <a:t>Több fejlesztői csapat együttműködése és koordinációja kell egy új </a:t>
            </a:r>
            <a:r>
              <a:rPr lang="hu-HU" dirty="0" err="1"/>
              <a:t>release</a:t>
            </a:r>
            <a:r>
              <a:rPr lang="hu-HU" dirty="0"/>
              <a:t> kiadásához</a:t>
            </a:r>
          </a:p>
          <a:p>
            <a:endParaRPr lang="hu-HU" dirty="0"/>
          </a:p>
          <a:p>
            <a:r>
              <a:rPr lang="hu-HU" dirty="0"/>
              <a:t>Egyszerre több változtatás kiadása rengeteg integrációs tesztelés igényel előzetesen</a:t>
            </a:r>
          </a:p>
          <a:p>
            <a:endParaRPr lang="hu-HU" dirty="0"/>
          </a:p>
          <a:p>
            <a:r>
              <a:rPr lang="hu-HU" dirty="0"/>
              <a:t>A csapatok egy-két nyelvre és/vagy technológiára korlátozzák magukat</a:t>
            </a:r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4A19F57-1C7A-4500-A74B-1BCB442CA9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3</a:t>
            </a:fld>
            <a:endParaRPr lang="hu-HU" dirty="0"/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A22A6D9D-DCA3-4C0F-ABC9-70EAE5FD0DBE}"/>
              </a:ext>
            </a:extLst>
          </p:cNvPr>
          <p:cNvSpPr/>
          <p:nvPr/>
        </p:nvSpPr>
        <p:spPr>
          <a:xfrm rot="20441418">
            <a:off x="2110039" y="1988762"/>
            <a:ext cx="5004487" cy="3110413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dirty="0" err="1">
                <a:solidFill>
                  <a:schemeClr val="tx2"/>
                </a:solidFill>
              </a:rPr>
              <a:t>Lack</a:t>
            </a:r>
            <a:r>
              <a:rPr lang="hu-HU" sz="3200" dirty="0">
                <a:solidFill>
                  <a:schemeClr val="tx2"/>
                </a:solidFill>
              </a:rPr>
              <a:t> of </a:t>
            </a:r>
            <a:r>
              <a:rPr lang="hu-HU" sz="3200" dirty="0" err="1">
                <a:solidFill>
                  <a:schemeClr val="tx2"/>
                </a:solidFill>
              </a:rPr>
              <a:t>agility</a:t>
            </a:r>
            <a:endParaRPr lang="hu-HU" sz="32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dirty="0" err="1">
                <a:solidFill>
                  <a:schemeClr val="tx2"/>
                </a:solidFill>
              </a:rPr>
              <a:t>Lack</a:t>
            </a:r>
            <a:r>
              <a:rPr lang="hu-HU" sz="3200" dirty="0">
                <a:solidFill>
                  <a:schemeClr val="tx2"/>
                </a:solidFill>
              </a:rPr>
              <a:t> of </a:t>
            </a:r>
            <a:r>
              <a:rPr lang="hu-HU" sz="3200" dirty="0" err="1">
                <a:solidFill>
                  <a:schemeClr val="tx2"/>
                </a:solidFill>
              </a:rPr>
              <a:t>innovation</a:t>
            </a:r>
            <a:endParaRPr lang="hu-HU" sz="32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dirty="0" err="1">
                <a:solidFill>
                  <a:schemeClr val="tx2"/>
                </a:solidFill>
              </a:rPr>
              <a:t>Frustrated</a:t>
            </a:r>
            <a:r>
              <a:rPr lang="hu-HU" sz="3200" dirty="0">
                <a:solidFill>
                  <a:schemeClr val="tx2"/>
                </a:solidFill>
              </a:rPr>
              <a:t> </a:t>
            </a:r>
            <a:r>
              <a:rPr lang="hu-HU" sz="3200" dirty="0" err="1">
                <a:solidFill>
                  <a:schemeClr val="tx2"/>
                </a:solidFill>
              </a:rPr>
              <a:t>customers</a:t>
            </a:r>
            <a:r>
              <a:rPr lang="hu-HU" sz="3200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dirty="0" err="1">
                <a:solidFill>
                  <a:schemeClr val="tx2"/>
                </a:solidFill>
              </a:rPr>
              <a:t>Frustrated</a:t>
            </a:r>
            <a:r>
              <a:rPr lang="hu-HU" sz="3200" dirty="0">
                <a:solidFill>
                  <a:schemeClr val="tx2"/>
                </a:solidFill>
              </a:rPr>
              <a:t> </a:t>
            </a:r>
            <a:r>
              <a:rPr lang="hu-HU" sz="3200" dirty="0" err="1">
                <a:solidFill>
                  <a:schemeClr val="tx2"/>
                </a:solidFill>
              </a:rPr>
              <a:t>operations</a:t>
            </a:r>
            <a:endParaRPr lang="hu-H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1B4BA8-4FFA-470E-82AE-881C5AEB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Twelve-Factor</a:t>
            </a:r>
            <a:r>
              <a:rPr lang="hu-HU" dirty="0"/>
              <a:t> App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51C3CE-0A7A-4676-AAE5-1F070212D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9335212-2AAC-428B-A016-E89D97F8E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30</a:t>
            </a:fld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30F78A3-0606-4DB8-B015-065BF2F1A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184"/>
            <a:ext cx="9144000" cy="39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65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086FBE-A164-4FA3-924B-5CED81F77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Kapcsolódó </a:t>
            </a:r>
            <a:r>
              <a:rPr lang="hu-HU" dirty="0" err="1"/>
              <a:t>DevOps</a:t>
            </a:r>
            <a:r>
              <a:rPr lang="hu-HU" dirty="0"/>
              <a:t> feladatok 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238ADF2-4E75-4881-A677-4862F1CAC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762250"/>
            <a:ext cx="8858250" cy="5529263"/>
          </a:xfrm>
        </p:spPr>
        <p:txBody>
          <a:bodyPr/>
          <a:lstStyle/>
          <a:p>
            <a:r>
              <a:rPr lang="hu-HU" dirty="0"/>
              <a:t>Architektúra tervezési feladatok</a:t>
            </a:r>
          </a:p>
          <a:p>
            <a:pPr lvl="1"/>
            <a:r>
              <a:rPr lang="hu-HU" dirty="0"/>
              <a:t>Komponensek azonosítása</a:t>
            </a:r>
          </a:p>
          <a:p>
            <a:pPr lvl="1"/>
            <a:r>
              <a:rPr lang="hu-HU" dirty="0"/>
              <a:t>Implementációs technológiák kiválasztásának támogatása</a:t>
            </a:r>
          </a:p>
          <a:p>
            <a:pPr lvl="1"/>
            <a:r>
              <a:rPr lang="hu-HU" dirty="0"/>
              <a:t>CI folyamatok kialakítása az egyes komponensek részére</a:t>
            </a:r>
          </a:p>
          <a:p>
            <a:r>
              <a:rPr lang="hu-HU" dirty="0"/>
              <a:t>API tervezési iránymutatás</a:t>
            </a:r>
          </a:p>
          <a:p>
            <a:pPr lvl="1"/>
            <a:r>
              <a:rPr lang="hu-HU" dirty="0"/>
              <a:t>REST API egységes tervezésének felügyelete</a:t>
            </a:r>
          </a:p>
          <a:p>
            <a:r>
              <a:rPr lang="hu-HU" dirty="0"/>
              <a:t>(Részleges) integrációs feladatok</a:t>
            </a:r>
          </a:p>
          <a:p>
            <a:pPr lvl="1"/>
            <a:r>
              <a:rPr lang="hu-HU" dirty="0"/>
              <a:t>Tesztelés</a:t>
            </a:r>
          </a:p>
          <a:p>
            <a:r>
              <a:rPr lang="hu-HU" dirty="0" err="1"/>
              <a:t>Deployment</a:t>
            </a:r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788EE47-F724-4B4C-A384-F569C20E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31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2675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091C8B-9F48-45FA-89CE-F0CA0337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Gyakorlat</a:t>
            </a:r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92B212F-5D98-450F-9953-6C0AA7121B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32</a:t>
            </a:fld>
            <a:endParaRPr lang="hu-HU" dirty="0"/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2613D787-657D-49E2-A5A9-10258209927E}"/>
              </a:ext>
            </a:extLst>
          </p:cNvPr>
          <p:cNvSpPr/>
          <p:nvPr/>
        </p:nvSpPr>
        <p:spPr>
          <a:xfrm>
            <a:off x="3562350" y="876300"/>
            <a:ext cx="1587500" cy="72072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2400" dirty="0" err="1">
                <a:solidFill>
                  <a:schemeClr val="tx2"/>
                </a:solidFill>
              </a:rPr>
              <a:t>PiService</a:t>
            </a:r>
            <a:endParaRPr lang="en-US" sz="2400" dirty="0" err="1">
              <a:solidFill>
                <a:schemeClr val="tx2"/>
              </a:solidFill>
            </a:endParaRP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DFA7A6C9-C46B-44AA-98A7-235E0CD4434F}"/>
              </a:ext>
            </a:extLst>
          </p:cNvPr>
          <p:cNvSpPr/>
          <p:nvPr/>
        </p:nvSpPr>
        <p:spPr>
          <a:xfrm>
            <a:off x="2279650" y="1925636"/>
            <a:ext cx="1587500" cy="72072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2400" dirty="0" err="1">
                <a:solidFill>
                  <a:schemeClr val="tx2"/>
                </a:solidFill>
              </a:rPr>
              <a:t>NodeSrv</a:t>
            </a:r>
            <a:endParaRPr lang="en-US" sz="2400" dirty="0" err="1">
              <a:solidFill>
                <a:schemeClr val="tx2"/>
              </a:solidFill>
            </a:endParaRPr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7C2BFB76-02CB-4F9D-87AB-B233D308B280}"/>
              </a:ext>
            </a:extLst>
          </p:cNvPr>
          <p:cNvSpPr/>
          <p:nvPr/>
        </p:nvSpPr>
        <p:spPr>
          <a:xfrm>
            <a:off x="4775200" y="1925635"/>
            <a:ext cx="1587500" cy="72072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2400" dirty="0" err="1">
                <a:solidFill>
                  <a:schemeClr val="tx2"/>
                </a:solidFill>
              </a:rPr>
              <a:t>GoHello</a:t>
            </a:r>
            <a:endParaRPr lang="en-US" sz="2400" dirty="0" err="1">
              <a:solidFill>
                <a:schemeClr val="tx2"/>
              </a:solidFill>
            </a:endParaRPr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72C15C44-1E14-4D96-88D1-62676F1783FA}"/>
              </a:ext>
            </a:extLst>
          </p:cNvPr>
          <p:cNvSpPr/>
          <p:nvPr/>
        </p:nvSpPr>
        <p:spPr>
          <a:xfrm>
            <a:off x="2374106" y="5572756"/>
            <a:ext cx="1733550" cy="72072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2400" dirty="0" err="1">
                <a:solidFill>
                  <a:schemeClr val="tx2"/>
                </a:solidFill>
              </a:rPr>
              <a:t>StaffService</a:t>
            </a:r>
            <a:endParaRPr lang="en-US" sz="2400" dirty="0" err="1">
              <a:solidFill>
                <a:schemeClr val="tx2"/>
              </a:solidFill>
            </a:endParaRPr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99976D14-A676-4E66-8A4E-260F6A478FC6}"/>
              </a:ext>
            </a:extLst>
          </p:cNvPr>
          <p:cNvCxnSpPr>
            <a:stCxn id="6" idx="0"/>
            <a:endCxn id="5" idx="2"/>
          </p:cNvCxnSpPr>
          <p:nvPr/>
        </p:nvCxnSpPr>
        <p:spPr>
          <a:xfrm flipV="1">
            <a:off x="3073400" y="1597025"/>
            <a:ext cx="1282700" cy="3286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5AD47D03-6920-4194-8C68-647A4000903D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>
          <a:xfrm flipH="1" flipV="1">
            <a:off x="4356100" y="1597025"/>
            <a:ext cx="1212850" cy="3286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7606185B-5620-4CCD-B24C-A8D4F43A4555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>
            <a:off x="901700" y="5066027"/>
            <a:ext cx="0" cy="5092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5DE8196B-E060-4072-B443-0DDDA40CFEC5}"/>
              </a:ext>
            </a:extLst>
          </p:cNvPr>
          <p:cNvSpPr/>
          <p:nvPr/>
        </p:nvSpPr>
        <p:spPr>
          <a:xfrm>
            <a:off x="107950" y="5575300"/>
            <a:ext cx="1587500" cy="72072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2400" dirty="0" err="1">
                <a:solidFill>
                  <a:schemeClr val="tx2"/>
                </a:solidFill>
              </a:rPr>
              <a:t>MySQL</a:t>
            </a:r>
            <a:endParaRPr lang="en-US" sz="2400" dirty="0" err="1">
              <a:solidFill>
                <a:schemeClr val="tx2"/>
              </a:solidFill>
            </a:endParaRPr>
          </a:p>
        </p:txBody>
      </p:sp>
      <p:sp>
        <p:nvSpPr>
          <p:cNvPr id="18" name="Téglalap: lekerekített 17">
            <a:extLst>
              <a:ext uri="{FF2B5EF4-FFF2-40B4-BE49-F238E27FC236}">
                <a16:creationId xmlns:a16="http://schemas.microsoft.com/office/drawing/2014/main" id="{35F3BFB1-4837-49C5-9E7D-1355DA3D3B48}"/>
              </a:ext>
            </a:extLst>
          </p:cNvPr>
          <p:cNvSpPr/>
          <p:nvPr/>
        </p:nvSpPr>
        <p:spPr>
          <a:xfrm>
            <a:off x="107950" y="4345302"/>
            <a:ext cx="1587500" cy="72072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2400" dirty="0" err="1">
                <a:solidFill>
                  <a:schemeClr val="tx2"/>
                </a:solidFill>
              </a:rPr>
              <a:t>Greeting</a:t>
            </a:r>
            <a:endParaRPr lang="en-US" sz="2400" dirty="0" err="1">
              <a:solidFill>
                <a:schemeClr val="tx2"/>
              </a:solidFill>
            </a:endParaRPr>
          </a:p>
        </p:txBody>
      </p:sp>
      <p:sp>
        <p:nvSpPr>
          <p:cNvPr id="32" name="Téglalap: lekerekített 31">
            <a:extLst>
              <a:ext uri="{FF2B5EF4-FFF2-40B4-BE49-F238E27FC236}">
                <a16:creationId xmlns:a16="http://schemas.microsoft.com/office/drawing/2014/main" id="{31D984F7-D7B1-42B2-97C6-C7A6EFE56FA2}"/>
              </a:ext>
            </a:extLst>
          </p:cNvPr>
          <p:cNvSpPr/>
          <p:nvPr/>
        </p:nvSpPr>
        <p:spPr>
          <a:xfrm>
            <a:off x="107950" y="3038153"/>
            <a:ext cx="1587500" cy="72072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2400" dirty="0" err="1">
                <a:solidFill>
                  <a:schemeClr val="tx2"/>
                </a:solidFill>
              </a:rPr>
              <a:t>Jupyter</a:t>
            </a:r>
            <a:endParaRPr lang="en-US" sz="2400" dirty="0" err="1">
              <a:solidFill>
                <a:schemeClr val="tx2"/>
              </a:solidFill>
            </a:endParaRPr>
          </a:p>
        </p:txBody>
      </p:sp>
      <p:sp>
        <p:nvSpPr>
          <p:cNvPr id="33" name="Téglalap: lekerekített 32">
            <a:extLst>
              <a:ext uri="{FF2B5EF4-FFF2-40B4-BE49-F238E27FC236}">
                <a16:creationId xmlns:a16="http://schemas.microsoft.com/office/drawing/2014/main" id="{F9543CC9-5BC2-4F48-94C5-3556167F4411}"/>
              </a:ext>
            </a:extLst>
          </p:cNvPr>
          <p:cNvSpPr/>
          <p:nvPr/>
        </p:nvSpPr>
        <p:spPr>
          <a:xfrm>
            <a:off x="7251700" y="4974746"/>
            <a:ext cx="1587500" cy="72072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2400" dirty="0" err="1">
                <a:solidFill>
                  <a:schemeClr val="tx2"/>
                </a:solidFill>
              </a:rPr>
              <a:t>Consul</a:t>
            </a:r>
            <a:endParaRPr lang="en-US" sz="2400" dirty="0" err="1">
              <a:solidFill>
                <a:schemeClr val="tx2"/>
              </a:solidFill>
            </a:endParaRPr>
          </a:p>
        </p:txBody>
      </p:sp>
      <p:sp>
        <p:nvSpPr>
          <p:cNvPr id="34" name="Téglalap: lekerekített 33">
            <a:extLst>
              <a:ext uri="{FF2B5EF4-FFF2-40B4-BE49-F238E27FC236}">
                <a16:creationId xmlns:a16="http://schemas.microsoft.com/office/drawing/2014/main" id="{4EA35C89-14E9-4F4C-AACC-FA40D8E2DCBD}"/>
              </a:ext>
            </a:extLst>
          </p:cNvPr>
          <p:cNvSpPr/>
          <p:nvPr/>
        </p:nvSpPr>
        <p:spPr>
          <a:xfrm>
            <a:off x="7251700" y="2487373"/>
            <a:ext cx="1587500" cy="72072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2400" dirty="0" err="1">
                <a:solidFill>
                  <a:schemeClr val="tx2"/>
                </a:solidFill>
              </a:rPr>
              <a:t>HAProxy</a:t>
            </a:r>
            <a:endParaRPr lang="en-US" sz="2400" dirty="0" err="1">
              <a:solidFill>
                <a:schemeClr val="tx2"/>
              </a:solidFill>
            </a:endParaRPr>
          </a:p>
        </p:txBody>
      </p:sp>
      <p:sp>
        <p:nvSpPr>
          <p:cNvPr id="35" name="Téglalap: lekerekített 34">
            <a:extLst>
              <a:ext uri="{FF2B5EF4-FFF2-40B4-BE49-F238E27FC236}">
                <a16:creationId xmlns:a16="http://schemas.microsoft.com/office/drawing/2014/main" id="{25FEAC4A-5C9B-46B9-B3E3-3B2BE2EF0ED6}"/>
              </a:ext>
            </a:extLst>
          </p:cNvPr>
          <p:cNvSpPr/>
          <p:nvPr/>
        </p:nvSpPr>
        <p:spPr>
          <a:xfrm>
            <a:off x="3590925" y="3672996"/>
            <a:ext cx="1587500" cy="72072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2400" dirty="0" err="1">
                <a:solidFill>
                  <a:schemeClr val="tx2"/>
                </a:solidFill>
              </a:rPr>
              <a:t>Nginx</a:t>
            </a:r>
            <a:endParaRPr lang="en-US" sz="2400" dirty="0" err="1">
              <a:solidFill>
                <a:schemeClr val="tx2"/>
              </a:solidFill>
            </a:endParaRPr>
          </a:p>
        </p:txBody>
      </p:sp>
      <p:cxnSp>
        <p:nvCxnSpPr>
          <p:cNvPr id="36" name="Egyenes összekötő nyíllal 35">
            <a:extLst>
              <a:ext uri="{FF2B5EF4-FFF2-40B4-BE49-F238E27FC236}">
                <a16:creationId xmlns:a16="http://schemas.microsoft.com/office/drawing/2014/main" id="{25DFD44F-5B21-484D-A56D-FB05AA7C3F28}"/>
              </a:ext>
            </a:extLst>
          </p:cNvPr>
          <p:cNvCxnSpPr>
            <a:cxnSpLocks/>
            <a:stCxn id="35" idx="1"/>
            <a:endCxn id="18" idx="3"/>
          </p:cNvCxnSpPr>
          <p:nvPr/>
        </p:nvCxnSpPr>
        <p:spPr>
          <a:xfrm flipH="1">
            <a:off x="1695450" y="4033359"/>
            <a:ext cx="1895475" cy="6723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>
            <a:extLst>
              <a:ext uri="{FF2B5EF4-FFF2-40B4-BE49-F238E27FC236}">
                <a16:creationId xmlns:a16="http://schemas.microsoft.com/office/drawing/2014/main" id="{8A44CDFD-D2A2-4F41-B249-2DD528BF0801}"/>
              </a:ext>
            </a:extLst>
          </p:cNvPr>
          <p:cNvCxnSpPr>
            <a:cxnSpLocks/>
            <a:stCxn id="35" idx="1"/>
            <a:endCxn id="32" idx="3"/>
          </p:cNvCxnSpPr>
          <p:nvPr/>
        </p:nvCxnSpPr>
        <p:spPr>
          <a:xfrm flipH="1" flipV="1">
            <a:off x="1695450" y="3398516"/>
            <a:ext cx="1895475" cy="6348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>
            <a:extLst>
              <a:ext uri="{FF2B5EF4-FFF2-40B4-BE49-F238E27FC236}">
                <a16:creationId xmlns:a16="http://schemas.microsoft.com/office/drawing/2014/main" id="{E42B43E5-3015-4C5E-9F55-6C0D97D0116A}"/>
              </a:ext>
            </a:extLst>
          </p:cNvPr>
          <p:cNvCxnSpPr>
            <a:cxnSpLocks/>
            <a:stCxn id="35" idx="0"/>
            <a:endCxn id="6" idx="2"/>
          </p:cNvCxnSpPr>
          <p:nvPr/>
        </p:nvCxnSpPr>
        <p:spPr>
          <a:xfrm flipH="1" flipV="1">
            <a:off x="3073400" y="2646361"/>
            <a:ext cx="1311275" cy="10266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nyíllal 44">
            <a:extLst>
              <a:ext uri="{FF2B5EF4-FFF2-40B4-BE49-F238E27FC236}">
                <a16:creationId xmlns:a16="http://schemas.microsoft.com/office/drawing/2014/main" id="{B31B6391-0120-4E23-8E3D-03FD994E41A6}"/>
              </a:ext>
            </a:extLst>
          </p:cNvPr>
          <p:cNvCxnSpPr>
            <a:cxnSpLocks/>
            <a:stCxn id="35" idx="0"/>
            <a:endCxn id="5" idx="2"/>
          </p:cNvCxnSpPr>
          <p:nvPr/>
        </p:nvCxnSpPr>
        <p:spPr>
          <a:xfrm flipH="1" flipV="1">
            <a:off x="4356100" y="1597025"/>
            <a:ext cx="28575" cy="20759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>
            <a:extLst>
              <a:ext uri="{FF2B5EF4-FFF2-40B4-BE49-F238E27FC236}">
                <a16:creationId xmlns:a16="http://schemas.microsoft.com/office/drawing/2014/main" id="{73158B69-32BD-49DF-AFA4-F49407D5A7A6}"/>
              </a:ext>
            </a:extLst>
          </p:cNvPr>
          <p:cNvCxnSpPr>
            <a:cxnSpLocks/>
            <a:stCxn id="35" idx="0"/>
            <a:endCxn id="7" idx="2"/>
          </p:cNvCxnSpPr>
          <p:nvPr/>
        </p:nvCxnSpPr>
        <p:spPr>
          <a:xfrm flipV="1">
            <a:off x="4384675" y="2646360"/>
            <a:ext cx="1184275" cy="1026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nyíllal 50">
            <a:extLst>
              <a:ext uri="{FF2B5EF4-FFF2-40B4-BE49-F238E27FC236}">
                <a16:creationId xmlns:a16="http://schemas.microsoft.com/office/drawing/2014/main" id="{2FC60619-B39F-4FC8-A4E1-5B47607C3268}"/>
              </a:ext>
            </a:extLst>
          </p:cNvPr>
          <p:cNvCxnSpPr>
            <a:cxnSpLocks/>
            <a:stCxn id="35" idx="3"/>
            <a:endCxn id="34" idx="1"/>
          </p:cNvCxnSpPr>
          <p:nvPr/>
        </p:nvCxnSpPr>
        <p:spPr>
          <a:xfrm flipV="1">
            <a:off x="5178425" y="2847736"/>
            <a:ext cx="2073275" cy="11856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>
            <a:extLst>
              <a:ext uri="{FF2B5EF4-FFF2-40B4-BE49-F238E27FC236}">
                <a16:creationId xmlns:a16="http://schemas.microsoft.com/office/drawing/2014/main" id="{95CC71E7-C690-428E-B762-25C493694728}"/>
              </a:ext>
            </a:extLst>
          </p:cNvPr>
          <p:cNvCxnSpPr>
            <a:cxnSpLocks/>
            <a:stCxn id="34" idx="0"/>
            <a:endCxn id="5" idx="3"/>
          </p:cNvCxnSpPr>
          <p:nvPr/>
        </p:nvCxnSpPr>
        <p:spPr>
          <a:xfrm flipH="1" flipV="1">
            <a:off x="5149850" y="1236663"/>
            <a:ext cx="2895600" cy="12507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>
            <a:extLst>
              <a:ext uri="{FF2B5EF4-FFF2-40B4-BE49-F238E27FC236}">
                <a16:creationId xmlns:a16="http://schemas.microsoft.com/office/drawing/2014/main" id="{8595A141-FC97-4DDF-842A-21E09F79C9B0}"/>
              </a:ext>
            </a:extLst>
          </p:cNvPr>
          <p:cNvCxnSpPr>
            <a:cxnSpLocks/>
            <a:stCxn id="33" idx="0"/>
            <a:endCxn id="34" idx="2"/>
          </p:cNvCxnSpPr>
          <p:nvPr/>
        </p:nvCxnSpPr>
        <p:spPr>
          <a:xfrm flipV="1">
            <a:off x="8045450" y="3208098"/>
            <a:ext cx="0" cy="17666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nyíllal 61">
            <a:extLst>
              <a:ext uri="{FF2B5EF4-FFF2-40B4-BE49-F238E27FC236}">
                <a16:creationId xmlns:a16="http://schemas.microsoft.com/office/drawing/2014/main" id="{C5E9D065-D27B-4E13-A2FF-6E2D6F844BE0}"/>
              </a:ext>
            </a:extLst>
          </p:cNvPr>
          <p:cNvCxnSpPr>
            <a:cxnSpLocks/>
            <a:stCxn id="35" idx="3"/>
            <a:endCxn id="33" idx="1"/>
          </p:cNvCxnSpPr>
          <p:nvPr/>
        </p:nvCxnSpPr>
        <p:spPr>
          <a:xfrm>
            <a:off x="5178425" y="4033359"/>
            <a:ext cx="2073275" cy="13017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nyíllal 64">
            <a:extLst>
              <a:ext uri="{FF2B5EF4-FFF2-40B4-BE49-F238E27FC236}">
                <a16:creationId xmlns:a16="http://schemas.microsoft.com/office/drawing/2014/main" id="{12001DD2-CB93-4312-8F23-C0AC3A5CA9B8}"/>
              </a:ext>
            </a:extLst>
          </p:cNvPr>
          <p:cNvCxnSpPr>
            <a:cxnSpLocks/>
            <a:stCxn id="35" idx="2"/>
            <a:endCxn id="8" idx="0"/>
          </p:cNvCxnSpPr>
          <p:nvPr/>
        </p:nvCxnSpPr>
        <p:spPr>
          <a:xfrm flipH="1">
            <a:off x="3240881" y="4393721"/>
            <a:ext cx="1143794" cy="1179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4" descr="C:\Users\micskeiz\Pictures\Microsoft Clip Organizer\j0433941.png">
            <a:extLst>
              <a:ext uri="{FF2B5EF4-FFF2-40B4-BE49-F238E27FC236}">
                <a16:creationId xmlns:a16="http://schemas.microsoft.com/office/drawing/2014/main" id="{D175D59C-C62D-477A-A7F7-A1B7CFC26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7709" y="5214298"/>
            <a:ext cx="1186656" cy="1186656"/>
          </a:xfrm>
          <a:prstGeom prst="rect">
            <a:avLst/>
          </a:prstGeom>
          <a:noFill/>
        </p:spPr>
      </p:pic>
      <p:cxnSp>
        <p:nvCxnSpPr>
          <p:cNvPr id="70" name="Egyenes összekötő nyíllal 69">
            <a:extLst>
              <a:ext uri="{FF2B5EF4-FFF2-40B4-BE49-F238E27FC236}">
                <a16:creationId xmlns:a16="http://schemas.microsoft.com/office/drawing/2014/main" id="{87F0BF98-FA10-4BBD-BB80-5C752670C082}"/>
              </a:ext>
            </a:extLst>
          </p:cNvPr>
          <p:cNvCxnSpPr>
            <a:cxnSpLocks/>
            <a:endCxn id="35" idx="2"/>
          </p:cNvCxnSpPr>
          <p:nvPr/>
        </p:nvCxnSpPr>
        <p:spPr>
          <a:xfrm flipH="1" flipV="1">
            <a:off x="4384675" y="4393721"/>
            <a:ext cx="1216025" cy="13017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14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8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20E212-2A4A-4B27-B261-423F65DE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Hivatkozások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BC584C-7798-44D4-87F6-E8F2C5D6C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>
                <a:hlinkClick r:id="rId2"/>
              </a:rPr>
              <a:t>https://hub.docker.com/_/haproxy/</a:t>
            </a:r>
          </a:p>
          <a:p>
            <a:r>
              <a:rPr lang="hu-HU" sz="2800" dirty="0">
                <a:hlinkClick r:id="rId2"/>
              </a:rPr>
              <a:t>https://www.consul.io/</a:t>
            </a:r>
          </a:p>
          <a:p>
            <a:r>
              <a:rPr lang="hu-HU" sz="2800" dirty="0">
                <a:hlinkClick r:id="rId2"/>
              </a:rPr>
              <a:t>https://github.com/hashicorp/consul-template</a:t>
            </a:r>
          </a:p>
          <a:p>
            <a:r>
              <a:rPr lang="hu-HU" sz="2800" dirty="0">
                <a:hlinkClick r:id="rId2"/>
              </a:rPr>
              <a:t>https://medium.com/intrinsic/why-should-i-use-a-reverse-proxy-if-node-js-is-production-ready-5a079408b2ca</a:t>
            </a:r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1F235A1-27C4-4AE2-8729-767BCF4E7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532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68FCCF-B1F4-41A7-ADF3-2E77D3E0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Microservices</a:t>
            </a:r>
            <a:r>
              <a:rPr lang="hu-HU" dirty="0"/>
              <a:t> - definíció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41E00B4-226C-4880-88C7-089DFD377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Microservices - also known as the microservice architecture - is an </a:t>
            </a:r>
            <a:r>
              <a:rPr lang="en-US" sz="2800" b="1" dirty="0"/>
              <a:t>architectural style </a:t>
            </a:r>
            <a:r>
              <a:rPr lang="en-US" sz="2800" dirty="0"/>
              <a:t>that structures an application as a </a:t>
            </a:r>
            <a:r>
              <a:rPr lang="en-US" sz="2800" b="1" dirty="0"/>
              <a:t>collection of services </a:t>
            </a:r>
            <a:r>
              <a:rPr lang="en-US" sz="2800" dirty="0"/>
              <a:t>that are</a:t>
            </a:r>
          </a:p>
          <a:p>
            <a:r>
              <a:rPr lang="en-US" sz="2800" dirty="0"/>
              <a:t>Highly maintainable and testable</a:t>
            </a:r>
          </a:p>
          <a:p>
            <a:r>
              <a:rPr lang="en-US" sz="2800" b="1" dirty="0"/>
              <a:t>Loosely coupled</a:t>
            </a:r>
          </a:p>
          <a:p>
            <a:r>
              <a:rPr lang="en-US" sz="2800" b="1" dirty="0"/>
              <a:t>Independently deployable</a:t>
            </a:r>
          </a:p>
          <a:p>
            <a:r>
              <a:rPr lang="en-US" sz="2800" dirty="0"/>
              <a:t>Organized around business capabilities</a:t>
            </a:r>
            <a:endParaRPr lang="hu-HU" sz="2800" dirty="0"/>
          </a:p>
          <a:p>
            <a:r>
              <a:rPr lang="hu-HU" sz="2800" b="1" dirty="0" err="1"/>
              <a:t>Bounded</a:t>
            </a:r>
            <a:r>
              <a:rPr lang="hu-HU" sz="2800" b="1" dirty="0"/>
              <a:t> context</a:t>
            </a:r>
            <a:endParaRPr lang="en-US" sz="2800" b="1" dirty="0"/>
          </a:p>
          <a:p>
            <a:r>
              <a:rPr lang="en-US" sz="2800" dirty="0"/>
              <a:t>Owned by a small team</a:t>
            </a:r>
            <a:endParaRPr lang="hu-HU" sz="2800" dirty="0"/>
          </a:p>
          <a:p>
            <a:endParaRPr lang="hu-HU" dirty="0"/>
          </a:p>
          <a:p>
            <a:pPr marL="0" indent="0" algn="r">
              <a:buNone/>
            </a:pPr>
            <a:r>
              <a:rPr lang="hu-HU" dirty="0">
                <a:hlinkClick r:id="rId2"/>
              </a:rPr>
              <a:t>https://microservices.io</a:t>
            </a:r>
            <a:r>
              <a:rPr lang="hu-HU" dirty="0"/>
              <a:t> </a:t>
            </a:r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A76FFD0-1CF7-4AFD-9343-058DDBDA6A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046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2A0F50-519D-4461-B31E-5D9F14376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Amazon.com – a „könyvesbolt”</a:t>
            </a:r>
            <a:endParaRPr lang="en-US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85363D89-B629-4B6C-9356-E4B23288F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645" y="857250"/>
            <a:ext cx="7990710" cy="5529263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FB0867B-E9FE-4201-BC4B-8128DBF459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334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904BF2-2835-4183-A90F-6C2FE14C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Amazon.com – a „könyvesbolt”</a:t>
            </a:r>
            <a:endParaRPr lang="en-US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D9F8F0C-BD02-40D6-A11B-E04B3AE39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" y="901348"/>
            <a:ext cx="8858250" cy="5441067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005E8DA-A46A-44BB-BD06-DF0DBC331F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452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40453E-7AC5-494C-9283-1AD90FB5B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err="1"/>
              <a:t>Microservices</a:t>
            </a:r>
            <a:r>
              <a:rPr lang="hu-HU" sz="3200" dirty="0"/>
              <a:t> – publikus interfészek és adatrejtés</a:t>
            </a:r>
            <a:endParaRPr lang="en-US" sz="32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1D28E1-27A0-4411-8A84-505C0FFB0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Csak egymás publikus API-</a:t>
            </a:r>
            <a:r>
              <a:rPr lang="hu-HU" dirty="0" err="1"/>
              <a:t>jaira</a:t>
            </a:r>
            <a:r>
              <a:rPr lang="hu-HU" dirty="0"/>
              <a:t> támaszkodnak az egyes szolgáltatások</a:t>
            </a:r>
          </a:p>
          <a:p>
            <a:pPr lvl="1"/>
            <a:r>
              <a:rPr lang="hu-HU" dirty="0"/>
              <a:t>Adatok, adatstruktúrák el vannak rejtve</a:t>
            </a:r>
          </a:p>
          <a:p>
            <a:pPr lvl="1"/>
            <a:r>
              <a:rPr lang="hu-HU" dirty="0"/>
              <a:t>API </a:t>
            </a:r>
          </a:p>
          <a:p>
            <a:pPr lvl="2"/>
            <a:r>
              <a:rPr lang="hu-HU" dirty="0"/>
              <a:t>Fejlődés</a:t>
            </a:r>
          </a:p>
          <a:p>
            <a:pPr lvl="2"/>
            <a:r>
              <a:rPr lang="hu-HU" dirty="0"/>
              <a:t>Visszafele kompatibilitás</a:t>
            </a:r>
          </a:p>
          <a:p>
            <a:pPr lvl="2"/>
            <a:r>
              <a:rPr lang="hu-HU" dirty="0" err="1"/>
              <a:t>Verziózás</a:t>
            </a:r>
            <a:endParaRPr lang="hu-HU" dirty="0"/>
          </a:p>
          <a:p>
            <a:pPr lvl="2"/>
            <a:r>
              <a:rPr lang="hu-HU" dirty="0"/>
              <a:t>Dokumentáció</a:t>
            </a:r>
          </a:p>
          <a:p>
            <a:pPr lvl="2"/>
            <a:endParaRPr lang="hu-HU" dirty="0"/>
          </a:p>
          <a:p>
            <a:pPr lvl="2"/>
            <a:endParaRPr lang="hu-HU" dirty="0"/>
          </a:p>
          <a:p>
            <a:pPr lvl="2"/>
            <a:r>
              <a:rPr lang="hu-HU" sz="2000" dirty="0" err="1"/>
              <a:t>Pl</a:t>
            </a:r>
            <a:r>
              <a:rPr lang="hu-HU" sz="2000" dirty="0"/>
              <a:t>: </a:t>
            </a:r>
            <a:r>
              <a:rPr lang="hu-HU" sz="2000" dirty="0">
                <a:hlinkClick r:id="rId2"/>
              </a:rPr>
              <a:t>https://app.swaggerhub.com/apis/RapidMiner/JobService/8.0.1</a:t>
            </a:r>
            <a:r>
              <a:rPr lang="hu-HU" sz="2000" dirty="0"/>
              <a:t> </a:t>
            </a:r>
            <a:endParaRPr lang="en-US" sz="2000" dirty="0"/>
          </a:p>
          <a:p>
            <a:pPr lvl="2"/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66AAAB8-9FB1-4220-BAC5-8F2764B29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390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68889B-EEA9-43E1-8558-1496309E4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Microservices</a:t>
            </a:r>
            <a:r>
              <a:rPr lang="hu-HU" dirty="0"/>
              <a:t> – technológiai szabadság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313D6FE-79D5-45C0-AB2C-511945EAB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4" y="857250"/>
            <a:ext cx="9001125" cy="5529263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Használjuk a megfelelő eszközt a megfelelő feladatra!</a:t>
            </a:r>
            <a:endParaRPr lang="en-US" dirty="0"/>
          </a:p>
          <a:p>
            <a:endParaRPr lang="hu-HU" dirty="0"/>
          </a:p>
          <a:p>
            <a:r>
              <a:rPr lang="hu-HU" dirty="0"/>
              <a:t>Szabadon megválasztott</a:t>
            </a:r>
          </a:p>
          <a:p>
            <a:pPr lvl="1"/>
            <a:r>
              <a:rPr lang="hu-HU" dirty="0"/>
              <a:t>Adatstruktúrák</a:t>
            </a:r>
          </a:p>
          <a:p>
            <a:pPr lvl="1"/>
            <a:r>
              <a:rPr lang="hu-HU" dirty="0"/>
              <a:t>Adattárolási módszerek</a:t>
            </a:r>
          </a:p>
          <a:p>
            <a:pPr lvl="1"/>
            <a:r>
              <a:rPr lang="hu-HU" dirty="0"/>
              <a:t>Implementációs technológiák</a:t>
            </a:r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9624376-158A-4A77-8103-3FCA89890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9746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E1C9D6-920C-41E3-BC2C-41F169F7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Microservices</a:t>
            </a:r>
            <a:r>
              <a:rPr lang="hu-HU" dirty="0"/>
              <a:t> - biztonság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79CAB3-11D9-4D51-BF4F-6C07B6B49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Különböző szintű biztonsági kérdések</a:t>
            </a:r>
          </a:p>
          <a:p>
            <a:pPr lvl="1"/>
            <a:r>
              <a:rPr lang="hu-HU" dirty="0"/>
              <a:t>Hálózati, szerver/konténer, Alkalmazás szintek</a:t>
            </a:r>
          </a:p>
          <a:p>
            <a:r>
              <a:rPr lang="hu-HU" dirty="0" err="1"/>
              <a:t>Gateway</a:t>
            </a:r>
            <a:r>
              <a:rPr lang="hu-HU" dirty="0"/>
              <a:t> komponens</a:t>
            </a:r>
          </a:p>
          <a:p>
            <a:pPr lvl="1"/>
            <a:r>
              <a:rPr lang="hu-HU" dirty="0"/>
              <a:t>Elsődleges belépési pont, útvonal választó</a:t>
            </a:r>
          </a:p>
          <a:p>
            <a:r>
              <a:rPr lang="hu-HU" dirty="0" err="1"/>
              <a:t>Authentikáció</a:t>
            </a:r>
            <a:r>
              <a:rPr lang="hu-HU" dirty="0"/>
              <a:t>, </a:t>
            </a:r>
            <a:r>
              <a:rPr lang="hu-HU" dirty="0" err="1"/>
              <a:t>authorizáció</a:t>
            </a:r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0A77CCE-4990-4DF8-A0EC-0C48FF0368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85712-A09B-4560-9D1E-08050AA835BB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5428290"/>
      </p:ext>
    </p:extLst>
  </p:cSld>
  <p:clrMapOvr>
    <a:masterClrMapping/>
  </p:clrMapOvr>
</p:sld>
</file>

<file path=ppt/theme/theme1.xml><?xml version="1.0" encoding="utf-8"?>
<a:theme xmlns:a="http://schemas.openxmlformats.org/drawingml/2006/main" name="FTSRG presentation">
  <a:themeElements>
    <a:clrScheme name="1. egyéni séma">
      <a:dk1>
        <a:srgbClr val="000000"/>
      </a:dk1>
      <a:lt1>
        <a:srgbClr val="FFFFFF"/>
      </a:lt1>
      <a:dk2>
        <a:srgbClr val="FFFFFF"/>
      </a:dk2>
      <a:lt2>
        <a:srgbClr val="B83A55"/>
      </a:lt2>
      <a:accent1>
        <a:srgbClr val="762536"/>
      </a:accent1>
      <a:accent2>
        <a:srgbClr val="00B0F0"/>
      </a:accent2>
      <a:accent3>
        <a:srgbClr val="007D00"/>
      </a:accent3>
      <a:accent4>
        <a:srgbClr val="002060"/>
      </a:accent4>
      <a:accent5>
        <a:srgbClr val="FFC000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38100">
          <a:solidFill>
            <a:schemeClr val="accent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>
            <a:solidFill>
              <a:schemeClr val="tx2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bme_ftsrg_hun_micskeiz_new_v6 1">
        <a:dk1>
          <a:srgbClr val="621E0F"/>
        </a:dk1>
        <a:lt1>
          <a:srgbClr val="FFFFFF"/>
        </a:lt1>
        <a:dk2>
          <a:srgbClr val="000000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AAAAAA"/>
        </a:accent3>
        <a:accent4>
          <a:srgbClr val="DADADA"/>
        </a:accent4>
        <a:accent5>
          <a:srgbClr val="FBEBAD"/>
        </a:accent5>
        <a:accent6>
          <a:srgbClr val="D06800"/>
        </a:accent6>
        <a:hlink>
          <a:srgbClr val="0038AE"/>
        </a:hlink>
        <a:folHlink>
          <a:srgbClr val="0038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z_new_v6 2">
        <a:dk1>
          <a:srgbClr val="0099FF"/>
        </a:dk1>
        <a:lt1>
          <a:srgbClr val="FFFFFF"/>
        </a:lt1>
        <a:dk2>
          <a:srgbClr val="000000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AAAAAA"/>
        </a:accent3>
        <a:accent4>
          <a:srgbClr val="DADADA"/>
        </a:accent4>
        <a:accent5>
          <a:srgbClr val="BDACAE"/>
        </a:accent5>
        <a:accent6>
          <a:srgbClr val="744919"/>
        </a:accent6>
        <a:hlink>
          <a:srgbClr val="002060"/>
        </a:hlink>
        <a:folHlink>
          <a:srgbClr val="00206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z_new_v6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00A579"/>
        </a:accent6>
        <a:hlink>
          <a:srgbClr val="0098CE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TSRG print">
  <a:themeElements>
    <a:clrScheme name="3. egyéni séma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29598"/>
      </a:accent2>
      <a:accent3>
        <a:srgbClr val="929598"/>
      </a:accent3>
      <a:accent4>
        <a:srgbClr val="929598"/>
      </a:accent4>
      <a:accent5>
        <a:srgbClr val="929598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38100">
          <a:solidFill>
            <a:schemeClr val="accent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tx2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bme_ftsrg_hun_micskeiz_new_v6 1">
        <a:dk1>
          <a:srgbClr val="621E0F"/>
        </a:dk1>
        <a:lt1>
          <a:srgbClr val="FFFFFF"/>
        </a:lt1>
        <a:dk2>
          <a:srgbClr val="000000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AAAAAA"/>
        </a:accent3>
        <a:accent4>
          <a:srgbClr val="DADADA"/>
        </a:accent4>
        <a:accent5>
          <a:srgbClr val="FBEBAD"/>
        </a:accent5>
        <a:accent6>
          <a:srgbClr val="D06800"/>
        </a:accent6>
        <a:hlink>
          <a:srgbClr val="0038AE"/>
        </a:hlink>
        <a:folHlink>
          <a:srgbClr val="0038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z_new_v6 2">
        <a:dk1>
          <a:srgbClr val="0099FF"/>
        </a:dk1>
        <a:lt1>
          <a:srgbClr val="FFFFFF"/>
        </a:lt1>
        <a:dk2>
          <a:srgbClr val="000000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AAAAAA"/>
        </a:accent3>
        <a:accent4>
          <a:srgbClr val="DADADA"/>
        </a:accent4>
        <a:accent5>
          <a:srgbClr val="BDACAE"/>
        </a:accent5>
        <a:accent6>
          <a:srgbClr val="744919"/>
        </a:accent6>
        <a:hlink>
          <a:srgbClr val="002060"/>
        </a:hlink>
        <a:folHlink>
          <a:srgbClr val="00206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z_new_v6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00A579"/>
        </a:accent6>
        <a:hlink>
          <a:srgbClr val="0098CE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20300</TotalTime>
  <Words>898</Words>
  <Application>Microsoft Office PowerPoint</Application>
  <PresentationFormat>Diavetítés a képernyőre (4:3 oldalarány)</PresentationFormat>
  <Paragraphs>218</Paragraphs>
  <Slides>33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33</vt:i4>
      </vt:variant>
    </vt:vector>
  </HeadingPairs>
  <TitlesOfParts>
    <vt:vector size="39" baseType="lpstr">
      <vt:lpstr>Arial</vt:lpstr>
      <vt:lpstr>Calibri</vt:lpstr>
      <vt:lpstr>Courier New</vt:lpstr>
      <vt:lpstr>Wingdings</vt:lpstr>
      <vt:lpstr>FTSRG presentation</vt:lpstr>
      <vt:lpstr>FTSRG print</vt:lpstr>
      <vt:lpstr>DevOps –  Microservices és  Cloud-Native</vt:lpstr>
      <vt:lpstr>Monolitikus és Microservices architektúra</vt:lpstr>
      <vt:lpstr>Monolitikus architektúra kihívásai</vt:lpstr>
      <vt:lpstr>Microservices - definíció</vt:lpstr>
      <vt:lpstr>Amazon.com – a „könyvesbolt”</vt:lpstr>
      <vt:lpstr>Amazon.com – a „könyvesbolt”</vt:lpstr>
      <vt:lpstr>Microservices – publikus interfészek és adatrejtés</vt:lpstr>
      <vt:lpstr>Microservices – technológiai szabadság</vt:lpstr>
      <vt:lpstr>Microservices - biztonság</vt:lpstr>
      <vt:lpstr>REST API</vt:lpstr>
      <vt:lpstr>REST API - HTTP</vt:lpstr>
      <vt:lpstr>REST API - HTTP</vt:lpstr>
      <vt:lpstr>HTTP</vt:lpstr>
      <vt:lpstr>HTTP</vt:lpstr>
      <vt:lpstr>HTTP</vt:lpstr>
      <vt:lpstr>HTTP</vt:lpstr>
      <vt:lpstr>REST API tervezési tanácsok</vt:lpstr>
      <vt:lpstr>REST API tervezési tanácsok</vt:lpstr>
      <vt:lpstr>REST API tervezési tanácsok</vt:lpstr>
      <vt:lpstr>Reverse proxy</vt:lpstr>
      <vt:lpstr>Reverse proxy</vt:lpstr>
      <vt:lpstr>Reverse vs Forward proxy</vt:lpstr>
      <vt:lpstr>Szolgáltatásfelderítés</vt:lpstr>
      <vt:lpstr>Cloud Native - definition</vt:lpstr>
      <vt:lpstr>Cloud Native - definition</vt:lpstr>
      <vt:lpstr>Cloud Native – key attributes</vt:lpstr>
      <vt:lpstr>Cloud Native – key attributes</vt:lpstr>
      <vt:lpstr>Cloud Native – for the innovation</vt:lpstr>
      <vt:lpstr>The Twelve-Factor App</vt:lpstr>
      <vt:lpstr>The Twelve-Factor App</vt:lpstr>
      <vt:lpstr>Kapcsolódó DevOps feladatok </vt:lpstr>
      <vt:lpstr>Gyakorlat</vt:lpstr>
      <vt:lpstr>Hivatkozások</vt:lpstr>
    </vt:vector>
  </TitlesOfParts>
  <Company>Budapesti Műszaki és Gazdaságtudományi Egyetem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Ellenőrzési technikák a szoftverfejlesztési életciklusban</dc:title>
  <dc:subject>Integrációs és ellenőrzési technikák (vimiac04)</dc:subject>
  <dc:creator>Micskei Zoltán</dc:creator>
  <cp:lastModifiedBy>Szatmári Zoltán</cp:lastModifiedBy>
  <cp:revision>2340</cp:revision>
  <dcterms:created xsi:type="dcterms:W3CDTF">2013-06-08T09:47:17Z</dcterms:created>
  <dcterms:modified xsi:type="dcterms:W3CDTF">2019-10-25T10:07:13Z</dcterms:modified>
</cp:coreProperties>
</file>