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62536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28" autoAdjust="0"/>
  </p:normalViewPr>
  <p:slideViewPr>
    <p:cSldViewPr>
      <p:cViewPr>
        <p:scale>
          <a:sx n="100" d="100"/>
          <a:sy n="100" d="100"/>
        </p:scale>
        <p:origin x="-39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2010.11.01.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</a:t>
            </a:r>
            <a:r>
              <a:rPr lang="hu-HU" baseline="0" dirty="0" smtClean="0"/>
              <a:t> </a:t>
            </a:r>
            <a:r>
              <a:rPr lang="hu-HU" baseline="0" dirty="0" smtClean="0"/>
              <a:t>2010.11</a:t>
            </a:r>
            <a:r>
              <a:rPr lang="hu-HU" baseline="0" dirty="0" smtClean="0"/>
              <a:t>. </a:t>
            </a:r>
            <a:r>
              <a:rPr lang="hu-HU" baseline="0" dirty="0" smtClean="0"/>
              <a:t>1.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Részletesebb</a:t>
            </a:r>
            <a:r>
              <a:rPr lang="hu-HU" baseline="0" dirty="0" smtClean="0"/>
              <a:t> összefoglaló: </a:t>
            </a:r>
            <a:r>
              <a:rPr lang="hu-HU" dirty="0" smtClean="0"/>
              <a:t>http://mirrors.unbornmedia.com/openvz/doc/openvz-intro.pdf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Beancounters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részletes leírása: http://citeseerx.ist.psu.edu/viewdoc/download?doi=10.1.1.125.3856&amp;rep=rep1&amp;type=pdf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allels.com/products/pvc45/" TargetMode="External"/><Relationship Id="rId2" Type="http://schemas.openxmlformats.org/officeDocument/2006/relationships/hyperlink" Target="http://wiki.openvz.org/Main_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teseerx.ist.psu.edu/viewdoc/download?doi=10.1.1.125.3856&amp;rep=rep1&amp;type=pdf" TargetMode="External"/><Relationship Id="rId5" Type="http://schemas.openxmlformats.org/officeDocument/2006/relationships/hyperlink" Target="http://www.kernel.org/doc/ols/2008/ols2008v2-pages-85-90.pdf" TargetMode="External"/><Relationship Id="rId4" Type="http://schemas.openxmlformats.org/officeDocument/2006/relationships/hyperlink" Target="http://mirrors.unbornmedia.com/openvz/doc/openvz-intro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Operációs rendszer szintű virtualizáció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Virtualizációs Technológiák és Alkalmazásaik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Linux alatti teljesen nyílt forrású megoldás</a:t>
            </a:r>
          </a:p>
          <a:p>
            <a:pPr lvl="1"/>
            <a:r>
              <a:rPr lang="hu-HU" dirty="0" err="1" smtClean="0"/>
              <a:t>Container</a:t>
            </a:r>
            <a:r>
              <a:rPr lang="hu-HU" dirty="0" smtClean="0"/>
              <a:t> neve: </a:t>
            </a:r>
            <a:r>
              <a:rPr lang="hu-HU" dirty="0" smtClean="0"/>
              <a:t>VE </a:t>
            </a:r>
            <a:r>
              <a:rPr lang="hu-HU" dirty="0" smtClean="0"/>
              <a:t>– </a:t>
            </a:r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endParaRPr lang="hu-HU" dirty="0" smtClean="0"/>
          </a:p>
          <a:p>
            <a:pPr lvl="1"/>
            <a:r>
              <a:rPr lang="hu-HU" dirty="0" smtClean="0"/>
              <a:t>Gyors példányosítás sablonokból (</a:t>
            </a:r>
            <a:r>
              <a:rPr lang="hu-HU" dirty="0" err="1" smtClean="0"/>
              <a:t>template</a:t>
            </a:r>
            <a:r>
              <a:rPr lang="hu-HU" dirty="0" smtClean="0"/>
              <a:t>) (egy teljes alap OS fájlrendszer kép tömörítve)</a:t>
            </a:r>
          </a:p>
          <a:p>
            <a:pPr lvl="1"/>
            <a:r>
              <a:rPr lang="hu-HU" dirty="0" err="1" smtClean="0"/>
              <a:t>Plan</a:t>
            </a:r>
            <a:r>
              <a:rPr lang="hu-HU" dirty="0" smtClean="0"/>
              <a:t> rendszer – memória és I/O korlátozási beállítások külön tárolása</a:t>
            </a:r>
          </a:p>
          <a:p>
            <a:pPr lvl="1"/>
            <a:r>
              <a:rPr lang="hu-HU" dirty="0" smtClean="0"/>
              <a:t>Grafikus felhasználói felület: </a:t>
            </a:r>
            <a:r>
              <a:rPr lang="hu-HU" dirty="0" err="1" smtClean="0"/>
              <a:t>Vtonf</a:t>
            </a:r>
            <a:r>
              <a:rPr lang="hu-HU" dirty="0" smtClean="0"/>
              <a:t> (webes konzol)</a:t>
            </a:r>
          </a:p>
          <a:p>
            <a:r>
              <a:rPr lang="hu-HU" dirty="0" err="1" smtClean="0"/>
              <a:t>Parallels</a:t>
            </a:r>
            <a:r>
              <a:rPr lang="hu-HU" dirty="0" smtClean="0"/>
              <a:t> </a:t>
            </a:r>
            <a:r>
              <a:rPr lang="hu-HU" dirty="0" err="1" smtClean="0"/>
              <a:t>Virtuozzo</a:t>
            </a:r>
            <a:r>
              <a:rPr lang="hu-HU" dirty="0" smtClean="0"/>
              <a:t> – Windows</a:t>
            </a:r>
          </a:p>
          <a:p>
            <a:pPr lvl="1"/>
            <a:r>
              <a:rPr lang="hu-HU" dirty="0" smtClean="0"/>
              <a:t>Teljes kereskedelmi megoldás OS szintű kiegészítésekkel és integrált felhasználói felülettel</a:t>
            </a:r>
          </a:p>
          <a:p>
            <a:pPr lvl="1"/>
            <a:r>
              <a:rPr lang="hu-HU" dirty="0" err="1" smtClean="0"/>
              <a:t>OpenVZ-vel</a:t>
            </a:r>
            <a:r>
              <a:rPr lang="hu-HU" dirty="0" smtClean="0"/>
              <a:t> azonos elveken épül fel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OpenVZ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Konténer alapú virtualizáció - eltérő koncepció a platform </a:t>
            </a:r>
            <a:r>
              <a:rPr lang="hu-HU" dirty="0" err="1" smtClean="0"/>
              <a:t>virtualizációtól</a:t>
            </a:r>
            <a:endParaRPr lang="hu-HU" dirty="0" smtClean="0"/>
          </a:p>
          <a:p>
            <a:pPr lvl="1"/>
            <a:r>
              <a:rPr lang="hu-HU" dirty="0" smtClean="0"/>
              <a:t>Közös kernel</a:t>
            </a:r>
          </a:p>
          <a:p>
            <a:pPr lvl="1"/>
            <a:r>
              <a:rPr lang="hu-HU" dirty="0" smtClean="0"/>
              <a:t>Kisebb erőforrás igény</a:t>
            </a:r>
          </a:p>
          <a:p>
            <a:pPr lvl="1"/>
            <a:r>
              <a:rPr lang="hu-HU" dirty="0" smtClean="0"/>
              <a:t>Operációs rendszer szintű erőforrásokat </a:t>
            </a:r>
            <a:r>
              <a:rPr lang="hu-HU" dirty="0" err="1" smtClean="0"/>
              <a:t>virtualizál</a:t>
            </a:r>
            <a:endParaRPr lang="hu-HU" dirty="0" smtClean="0"/>
          </a:p>
          <a:p>
            <a:pPr lvl="1"/>
            <a:r>
              <a:rPr lang="hu-HU" dirty="0" smtClean="0"/>
              <a:t>Jellemzően a </a:t>
            </a:r>
            <a:r>
              <a:rPr lang="hu-HU" dirty="0" err="1" smtClean="0"/>
              <a:t>host</a:t>
            </a:r>
            <a:r>
              <a:rPr lang="hu-HU" dirty="0" smtClean="0"/>
              <a:t> felől nézve a konténer átlátszó, belülről nézve átlátszatlan</a:t>
            </a:r>
          </a:p>
          <a:p>
            <a:r>
              <a:rPr lang="hu-HU" dirty="0" err="1" smtClean="0"/>
              <a:t>OpenVZ</a:t>
            </a:r>
            <a:r>
              <a:rPr lang="hu-HU" dirty="0" smtClean="0"/>
              <a:t>, </a:t>
            </a:r>
            <a:r>
              <a:rPr lang="hu-HU" dirty="0" err="1" smtClean="0"/>
              <a:t>Parallels</a:t>
            </a:r>
            <a:r>
              <a:rPr lang="hu-HU" dirty="0" smtClean="0"/>
              <a:t> </a:t>
            </a:r>
            <a:r>
              <a:rPr lang="hu-HU" dirty="0" err="1" smtClean="0"/>
              <a:t>Virtuozzo</a:t>
            </a:r>
            <a:endParaRPr lang="hu-HU" dirty="0" smtClean="0"/>
          </a:p>
          <a:p>
            <a:pPr lvl="1"/>
            <a:r>
              <a:rPr lang="hu-HU" dirty="0" smtClean="0"/>
              <a:t>Linux illetve Windows környezetben nagyon hasonló megoldás</a:t>
            </a:r>
          </a:p>
          <a:p>
            <a:pPr lvl="1"/>
            <a:r>
              <a:rPr lang="hu-HU" dirty="0" smtClean="0"/>
              <a:t>Konténerek példányosítása sablonokból</a:t>
            </a:r>
          </a:p>
          <a:p>
            <a:pPr lvl="1"/>
            <a:r>
              <a:rPr lang="hu-HU" dirty="0" smtClean="0"/>
              <a:t>Erőforrás beállítások kezelése </a:t>
            </a:r>
            <a:r>
              <a:rPr lang="hu-HU" dirty="0" err="1" smtClean="0"/>
              <a:t>plan-ek</a:t>
            </a:r>
            <a:r>
              <a:rPr lang="hu-HU" dirty="0" smtClean="0"/>
              <a:t> alapján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OpenVZ</a:t>
            </a:r>
            <a:r>
              <a:rPr lang="hu-HU" sz="2800" dirty="0" smtClean="0"/>
              <a:t>: </a:t>
            </a:r>
            <a:r>
              <a:rPr lang="hu-HU" sz="2800" dirty="0" smtClean="0">
                <a:hlinkClick r:id="rId2"/>
              </a:rPr>
              <a:t>http://wiki.openvz.org/Main_Page</a:t>
            </a:r>
            <a:endParaRPr lang="hu-HU" sz="2800" dirty="0" smtClean="0"/>
          </a:p>
          <a:p>
            <a:r>
              <a:rPr lang="hu-HU" sz="2800" dirty="0" err="1" smtClean="0"/>
              <a:t>Parallels</a:t>
            </a:r>
            <a:r>
              <a:rPr lang="hu-HU" sz="2800" dirty="0" smtClean="0"/>
              <a:t> </a:t>
            </a:r>
            <a:r>
              <a:rPr lang="hu-HU" sz="2800" dirty="0" err="1" smtClean="0"/>
              <a:t>Virtuozzo</a:t>
            </a:r>
            <a:r>
              <a:rPr lang="hu-HU" sz="2800" dirty="0" smtClean="0"/>
              <a:t>: </a:t>
            </a:r>
            <a:r>
              <a:rPr lang="hu-HU" sz="2800" dirty="0" smtClean="0">
                <a:hlinkClick r:id="rId3"/>
              </a:rPr>
              <a:t>http://www.parallels.com/products/pvc45/</a:t>
            </a:r>
            <a:endParaRPr lang="hu-HU" sz="2800" dirty="0" smtClean="0"/>
          </a:p>
          <a:p>
            <a:r>
              <a:rPr lang="hu-HU" sz="2800" dirty="0" smtClean="0"/>
              <a:t>Publikációk:</a:t>
            </a:r>
          </a:p>
          <a:p>
            <a:pPr lvl="1"/>
            <a:r>
              <a:rPr lang="hu-HU" sz="2000" dirty="0" smtClean="0">
                <a:hlinkClick r:id="rId4"/>
              </a:rPr>
              <a:t>http://mirrors.unbornmedia.com/openvz/doc/openvz-intro.pdf</a:t>
            </a:r>
            <a:endParaRPr lang="hu-HU" sz="2000" dirty="0" smtClean="0"/>
          </a:p>
          <a:p>
            <a:pPr lvl="1"/>
            <a:r>
              <a:rPr lang="hu-HU" sz="2000" dirty="0" smtClean="0">
                <a:hlinkClick r:id="rId5"/>
              </a:rPr>
              <a:t>http://www.kernel.org/doc/ols/2008/ols2008v2-pages-85-90.pdf</a:t>
            </a:r>
            <a:endParaRPr lang="hu-HU" sz="2000" dirty="0" smtClean="0"/>
          </a:p>
          <a:p>
            <a:pPr lvl="1"/>
            <a:r>
              <a:rPr lang="hu-HU" sz="2000" dirty="0" smtClean="0">
                <a:hlinkClick r:id="rId6"/>
              </a:rPr>
              <a:t>http://citeseerx.ist.psu.edu/viewdoc/download?doi=10.1.1.125.3856&amp;rep=rep1&amp;type=pdf</a:t>
            </a: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 szintű 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Eddig platform </a:t>
            </a:r>
            <a:r>
              <a:rPr lang="hu-HU" dirty="0" err="1" smtClean="0"/>
              <a:t>virtualizációval</a:t>
            </a:r>
            <a:r>
              <a:rPr lang="hu-HU" dirty="0" smtClean="0"/>
              <a:t> foglalkoztunk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1214414" y="2428868"/>
            <a:ext cx="723904" cy="64294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err="1" smtClean="0">
                <a:solidFill>
                  <a:schemeClr val="bg1"/>
                </a:solidFill>
              </a:rPr>
              <a:t>Virt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Téglalap 16"/>
          <p:cNvSpPr/>
          <p:nvPr/>
        </p:nvSpPr>
        <p:spPr>
          <a:xfrm>
            <a:off x="357158" y="3786190"/>
            <a:ext cx="3429024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18" name="Téglalap 17"/>
          <p:cNvSpPr/>
          <p:nvPr/>
        </p:nvSpPr>
        <p:spPr>
          <a:xfrm>
            <a:off x="357158" y="3071810"/>
            <a:ext cx="3429024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   OS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214414" y="3071810"/>
            <a:ext cx="2571768" cy="42862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Virt</a:t>
            </a:r>
            <a:r>
              <a:rPr lang="hu-HU" sz="2400" dirty="0" smtClean="0">
                <a:solidFill>
                  <a:schemeClr val="bg1"/>
                </a:solidFill>
              </a:rPr>
              <a:t>. szoftver</a:t>
            </a:r>
          </a:p>
        </p:txBody>
      </p:sp>
      <p:sp>
        <p:nvSpPr>
          <p:cNvPr id="20" name="Téglalap 19"/>
          <p:cNvSpPr/>
          <p:nvPr/>
        </p:nvSpPr>
        <p:spPr>
          <a:xfrm>
            <a:off x="357158" y="2357430"/>
            <a:ext cx="785818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" name="Téglalap 20"/>
          <p:cNvSpPr/>
          <p:nvPr/>
        </p:nvSpPr>
        <p:spPr>
          <a:xfrm>
            <a:off x="2000232" y="2357430"/>
            <a:ext cx="857256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22" name="Téglalap 21"/>
          <p:cNvSpPr/>
          <p:nvPr/>
        </p:nvSpPr>
        <p:spPr>
          <a:xfrm>
            <a:off x="2928926" y="2357430"/>
            <a:ext cx="857256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23" name="Téglalap 22"/>
          <p:cNvSpPr/>
          <p:nvPr/>
        </p:nvSpPr>
        <p:spPr>
          <a:xfrm>
            <a:off x="2000232" y="1643050"/>
            <a:ext cx="857256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4" name="Téglalap 23"/>
          <p:cNvSpPr/>
          <p:nvPr/>
        </p:nvSpPr>
        <p:spPr>
          <a:xfrm>
            <a:off x="2928926" y="1643050"/>
            <a:ext cx="857256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Jobbra nyíl 24"/>
          <p:cNvSpPr/>
          <p:nvPr/>
        </p:nvSpPr>
        <p:spPr>
          <a:xfrm>
            <a:off x="3929058" y="2928934"/>
            <a:ext cx="642942" cy="571504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4714876" y="3857628"/>
            <a:ext cx="3429024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Hardver</a:t>
            </a:r>
          </a:p>
        </p:txBody>
      </p:sp>
      <p:sp>
        <p:nvSpPr>
          <p:cNvPr id="28" name="Téglalap 27"/>
          <p:cNvSpPr/>
          <p:nvPr/>
        </p:nvSpPr>
        <p:spPr>
          <a:xfrm>
            <a:off x="4714876" y="3143248"/>
            <a:ext cx="3429024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30" name="Téglalap 29"/>
          <p:cNvSpPr/>
          <p:nvPr/>
        </p:nvSpPr>
        <p:spPr>
          <a:xfrm>
            <a:off x="4714876" y="2428868"/>
            <a:ext cx="785818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3" name="Téglalap 32"/>
          <p:cNvSpPr/>
          <p:nvPr/>
        </p:nvSpPr>
        <p:spPr>
          <a:xfrm>
            <a:off x="6072198" y="2428868"/>
            <a:ext cx="857256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4" name="Téglalap 33"/>
          <p:cNvSpPr/>
          <p:nvPr/>
        </p:nvSpPr>
        <p:spPr>
          <a:xfrm>
            <a:off x="7286644" y="2428868"/>
            <a:ext cx="857256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App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6" name="Téglalap 35"/>
          <p:cNvSpPr/>
          <p:nvPr/>
        </p:nvSpPr>
        <p:spPr>
          <a:xfrm>
            <a:off x="6012160" y="2357430"/>
            <a:ext cx="2203178" cy="78581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571472" y="4786322"/>
            <a:ext cx="7858180" cy="135732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Ha megfelel, hogy azonos az OS kernel a </a:t>
            </a:r>
            <a:r>
              <a:rPr lang="hu-HU" sz="2400" dirty="0" err="1" smtClean="0">
                <a:solidFill>
                  <a:schemeClr val="bg1"/>
                </a:solidFill>
              </a:rPr>
              <a:t>guest</a:t>
            </a:r>
            <a:r>
              <a:rPr lang="hu-HU" sz="2400" dirty="0" smtClean="0">
                <a:solidFill>
                  <a:schemeClr val="bg1"/>
                </a:solidFill>
              </a:rPr>
              <a:t> gépek között</a:t>
            </a:r>
          </a:p>
          <a:p>
            <a:pPr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Ha csak izoláció, </a:t>
            </a:r>
            <a:r>
              <a:rPr lang="hu-HU" sz="2400" dirty="0" err="1" smtClean="0">
                <a:solidFill>
                  <a:schemeClr val="bg1"/>
                </a:solidFill>
              </a:rPr>
              <a:t>erőforráskorlátozás</a:t>
            </a:r>
            <a:r>
              <a:rPr lang="hu-HU" sz="2400" dirty="0" smtClean="0">
                <a:solidFill>
                  <a:schemeClr val="bg1"/>
                </a:solidFill>
              </a:rPr>
              <a:t> kell</a:t>
            </a:r>
          </a:p>
          <a:p>
            <a:pPr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&gt; nem kell VMM, elég az OS alkalmazás szétválasztása</a:t>
            </a:r>
          </a:p>
        </p:txBody>
      </p:sp>
      <p:sp>
        <p:nvSpPr>
          <p:cNvPr id="38" name="Lekerekített téglalap feliratnak 37"/>
          <p:cNvSpPr/>
          <p:nvPr/>
        </p:nvSpPr>
        <p:spPr>
          <a:xfrm>
            <a:off x="6643702" y="1357298"/>
            <a:ext cx="2000264" cy="785818"/>
          </a:xfrm>
          <a:prstGeom prst="wedgeRoundRectCallout">
            <a:avLst>
              <a:gd name="adj1" fmla="val -21309"/>
              <a:gd name="adj2" fmla="val 8431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Konténer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30" grpId="0" animBg="1"/>
      <p:bldP spid="33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 szintű 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Operációs rendszer szintű virtualizáció – </a:t>
            </a:r>
            <a:br>
              <a:rPr lang="hu-HU" dirty="0" smtClean="0"/>
            </a:br>
            <a:r>
              <a:rPr lang="hu-HU" dirty="0" smtClean="0"/>
              <a:t>más néven konténer alapú virtualizáció</a:t>
            </a:r>
          </a:p>
          <a:p>
            <a:pPr lvl="1"/>
            <a:r>
              <a:rPr lang="hu-HU" dirty="0" err="1" smtClean="0"/>
              <a:t>BSD-ken</a:t>
            </a:r>
            <a:r>
              <a:rPr lang="hu-HU" dirty="0" smtClean="0"/>
              <a:t>: </a:t>
            </a:r>
            <a:r>
              <a:rPr lang="hu-HU" dirty="0" err="1" smtClean="0"/>
              <a:t>Jail</a:t>
            </a:r>
            <a:endParaRPr lang="hu-HU" dirty="0" smtClean="0"/>
          </a:p>
          <a:p>
            <a:pPr lvl="1"/>
            <a:r>
              <a:rPr lang="hu-HU" dirty="0" err="1" smtClean="0"/>
              <a:t>Solaris</a:t>
            </a:r>
            <a:r>
              <a:rPr lang="hu-HU" dirty="0" smtClean="0"/>
              <a:t>: </a:t>
            </a:r>
            <a:r>
              <a:rPr lang="hu-HU" dirty="0" err="1" smtClean="0"/>
              <a:t>Containers</a:t>
            </a:r>
            <a:r>
              <a:rPr lang="hu-HU" dirty="0" smtClean="0"/>
              <a:t>, </a:t>
            </a:r>
            <a:r>
              <a:rPr lang="hu-HU" dirty="0" err="1" smtClean="0"/>
              <a:t>Zones</a:t>
            </a:r>
            <a:endParaRPr lang="hu-HU" dirty="0" smtClean="0"/>
          </a:p>
          <a:p>
            <a:pPr lvl="1"/>
            <a:r>
              <a:rPr lang="hu-HU" dirty="0" smtClean="0"/>
              <a:t>Linux alatt: </a:t>
            </a:r>
            <a:r>
              <a:rPr lang="hu-HU" dirty="0" err="1" smtClean="0"/>
              <a:t>OpenVZ</a:t>
            </a:r>
            <a:r>
              <a:rPr lang="hu-HU" dirty="0" smtClean="0"/>
              <a:t> (</a:t>
            </a:r>
            <a:r>
              <a:rPr lang="hu-HU" dirty="0" err="1" smtClean="0"/>
              <a:t>Parallels</a:t>
            </a:r>
            <a:r>
              <a:rPr lang="hu-HU" dirty="0" smtClean="0"/>
              <a:t> </a:t>
            </a:r>
            <a:r>
              <a:rPr lang="hu-HU" dirty="0" err="1" smtClean="0"/>
              <a:t>Virtuozzoból</a:t>
            </a:r>
            <a:r>
              <a:rPr lang="hu-HU" dirty="0" smtClean="0"/>
              <a:t> a Linux kernel módú részei), </a:t>
            </a:r>
            <a:r>
              <a:rPr lang="hu-HU" dirty="0" smtClean="0"/>
              <a:t>Linux </a:t>
            </a:r>
            <a:r>
              <a:rPr lang="hu-HU" dirty="0" err="1" smtClean="0"/>
              <a:t>VServer</a:t>
            </a:r>
            <a:endParaRPr lang="hu-HU" dirty="0" smtClean="0"/>
          </a:p>
          <a:p>
            <a:pPr lvl="1"/>
            <a:r>
              <a:rPr lang="hu-HU" dirty="0" smtClean="0"/>
              <a:t>AIX: WPAR (</a:t>
            </a:r>
            <a:r>
              <a:rPr lang="hu-HU" dirty="0" err="1" smtClean="0"/>
              <a:t>workload</a:t>
            </a:r>
            <a:r>
              <a:rPr lang="hu-HU" dirty="0" smtClean="0"/>
              <a:t> </a:t>
            </a:r>
            <a:r>
              <a:rPr lang="hu-HU" dirty="0" err="1" smtClean="0"/>
              <a:t>partitions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Windows: </a:t>
            </a:r>
            <a:r>
              <a:rPr lang="hu-HU" dirty="0" err="1" smtClean="0"/>
              <a:t>Parallels</a:t>
            </a:r>
            <a:r>
              <a:rPr lang="hu-HU" dirty="0" smtClean="0"/>
              <a:t> </a:t>
            </a:r>
            <a:r>
              <a:rPr lang="hu-HU" dirty="0" err="1" smtClean="0"/>
              <a:t>Virtuozzo</a:t>
            </a:r>
            <a:endParaRPr lang="hu-HU" dirty="0" smtClean="0"/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 szintű virtualizáció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rgbClr val="000000"/>
                </a:solidFill>
              </a:rPr>
              <a:t>Az OS szintű virtualizáció </a:t>
            </a:r>
          </a:p>
          <a:p>
            <a:pPr lvl="1"/>
            <a:r>
              <a:rPr lang="hu-HU" dirty="0" smtClean="0">
                <a:solidFill>
                  <a:srgbClr val="000000"/>
                </a:solidFill>
              </a:rPr>
              <a:t>nagyon kis </a:t>
            </a:r>
            <a:r>
              <a:rPr lang="hu-HU" dirty="0" smtClean="0">
                <a:solidFill>
                  <a:srgbClr val="000000"/>
                </a:solidFill>
              </a:rPr>
              <a:t>költségű</a:t>
            </a:r>
          </a:p>
          <a:p>
            <a:pPr lvl="2"/>
            <a:r>
              <a:rPr lang="hu-HU" dirty="0" smtClean="0">
                <a:solidFill>
                  <a:srgbClr val="000000"/>
                </a:solidFill>
              </a:rPr>
              <a:t>e</a:t>
            </a:r>
            <a:r>
              <a:rPr lang="hu-HU" dirty="0" smtClean="0">
                <a:solidFill>
                  <a:srgbClr val="000000"/>
                </a:solidFill>
              </a:rPr>
              <a:t>lvileg nem 0 – csak éppen nem lehet kimérni olyan kicsi </a:t>
            </a:r>
            <a:r>
              <a:rPr lang="hu-HU" dirty="0" smtClean="0">
                <a:solidFill>
                  <a:srgbClr val="000000"/>
                </a:solidFill>
                <a:sym typeface="Wingdings" pitchFamily="2" charset="2"/>
              </a:rPr>
              <a:t></a:t>
            </a:r>
          </a:p>
          <a:p>
            <a:pPr lvl="2"/>
            <a:r>
              <a:rPr lang="hu-HU" dirty="0" smtClean="0">
                <a:solidFill>
                  <a:srgbClr val="000000"/>
                </a:solidFill>
                <a:sym typeface="Wingdings" pitchFamily="2" charset="2"/>
              </a:rPr>
              <a:t>konténerenként nincsenek további </a:t>
            </a:r>
            <a:r>
              <a:rPr lang="hu-HU" dirty="0" err="1" smtClean="0">
                <a:solidFill>
                  <a:srgbClr val="000000"/>
                </a:solidFill>
                <a:sym typeface="Wingdings" pitchFamily="2" charset="2"/>
              </a:rPr>
              <a:t>guest</a:t>
            </a:r>
            <a:r>
              <a:rPr lang="hu-HU" dirty="0" smtClean="0">
                <a:solidFill>
                  <a:srgbClr val="000000"/>
                </a:solidFill>
                <a:sym typeface="Wingdings" pitchFamily="2" charset="2"/>
              </a:rPr>
              <a:t> kernelek</a:t>
            </a:r>
            <a:endParaRPr lang="hu-HU" dirty="0" smtClean="0">
              <a:solidFill>
                <a:srgbClr val="000000"/>
              </a:solidFill>
            </a:endParaRPr>
          </a:p>
          <a:p>
            <a:pPr lvl="1"/>
            <a:r>
              <a:rPr lang="hu-HU" dirty="0" smtClean="0">
                <a:solidFill>
                  <a:srgbClr val="000000"/>
                </a:solidFill>
              </a:rPr>
              <a:t>erőforrás virtualizációs és </a:t>
            </a:r>
          </a:p>
          <a:p>
            <a:pPr lvl="1"/>
            <a:r>
              <a:rPr lang="hu-HU" dirty="0" smtClean="0">
                <a:solidFill>
                  <a:srgbClr val="000000"/>
                </a:solidFill>
              </a:rPr>
              <a:t>erőforrás gazdálkodási szempontból </a:t>
            </a:r>
            <a:r>
              <a:rPr lang="hu-HU" dirty="0" smtClean="0">
                <a:solidFill>
                  <a:srgbClr val="000000"/>
                </a:solidFill>
              </a:rPr>
              <a:t>problémamentes</a:t>
            </a:r>
          </a:p>
          <a:p>
            <a:pPr lvl="2"/>
            <a:r>
              <a:rPr lang="hu-HU" dirty="0" smtClean="0">
                <a:solidFill>
                  <a:srgbClr val="000000"/>
                </a:solidFill>
              </a:rPr>
              <a:t>nincs fixen lefoglalt memória, </a:t>
            </a:r>
            <a:r>
              <a:rPr lang="hu-HU" dirty="0" smtClean="0">
                <a:solidFill>
                  <a:srgbClr val="000000"/>
                </a:solidFill>
              </a:rPr>
              <a:t>nem kell </a:t>
            </a:r>
            <a:r>
              <a:rPr lang="hu-HU" dirty="0" smtClean="0">
                <a:solidFill>
                  <a:srgbClr val="000000"/>
                </a:solidFill>
              </a:rPr>
              <a:t>trükközés ballonozással stb.</a:t>
            </a:r>
          </a:p>
          <a:p>
            <a:pPr lvl="2"/>
            <a:r>
              <a:rPr lang="hu-HU" dirty="0" smtClean="0">
                <a:solidFill>
                  <a:srgbClr val="000000"/>
                </a:solidFill>
              </a:rPr>
              <a:t>nincs fixen lefoglalt háttértár – a </a:t>
            </a:r>
            <a:r>
              <a:rPr lang="hu-HU" dirty="0" err="1" smtClean="0">
                <a:solidFill>
                  <a:srgbClr val="000000"/>
                </a:solidFill>
              </a:rPr>
              <a:t>hoszt</a:t>
            </a:r>
            <a:r>
              <a:rPr lang="hu-HU" dirty="0" smtClean="0">
                <a:solidFill>
                  <a:srgbClr val="000000"/>
                </a:solidFill>
              </a:rPr>
              <a:t> </a:t>
            </a:r>
            <a:r>
              <a:rPr lang="hu-HU" dirty="0" smtClean="0">
                <a:solidFill>
                  <a:srgbClr val="000000"/>
                </a:solidFill>
              </a:rPr>
              <a:t>fájlrendszere fájl szinten elérhető</a:t>
            </a:r>
            <a:endParaRPr lang="hu-HU" dirty="0" smtClean="0">
              <a:solidFill>
                <a:srgbClr val="000000"/>
              </a:solidFill>
            </a:endParaRPr>
          </a:p>
          <a:p>
            <a:pPr lvl="1"/>
            <a:r>
              <a:rPr lang="hu-HU" dirty="0" smtClean="0">
                <a:solidFill>
                  <a:srgbClr val="000000"/>
                </a:solidFill>
              </a:rPr>
              <a:t>biztonsági </a:t>
            </a:r>
            <a:r>
              <a:rPr lang="hu-HU" dirty="0" smtClean="0">
                <a:solidFill>
                  <a:srgbClr val="000000"/>
                </a:solidFill>
              </a:rPr>
              <a:t>szempontból kevésbé jó izoláció</a:t>
            </a:r>
          </a:p>
          <a:p>
            <a:pPr lvl="1"/>
            <a:r>
              <a:rPr lang="hu-HU" dirty="0" smtClean="0">
                <a:solidFill>
                  <a:srgbClr val="000000"/>
                </a:solidFill>
              </a:rPr>
              <a:t>közös </a:t>
            </a:r>
            <a:r>
              <a:rPr lang="hu-HU" dirty="0" smtClean="0">
                <a:solidFill>
                  <a:srgbClr val="000000"/>
                </a:solidFill>
              </a:rPr>
              <a:t>kernellel kell élni (azonos verzió, fordítási paraméterek)</a:t>
            </a:r>
          </a:p>
          <a:p>
            <a:endParaRPr 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Megvalósítás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Kezdetben volt a </a:t>
            </a:r>
            <a:r>
              <a:rPr lang="hu-HU" i="1" dirty="0" err="1" smtClean="0"/>
              <a:t>chroot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A fájlrendszer gyökerét átirányíthatjuk egy alkönyvtárra (egy </a:t>
            </a:r>
            <a:r>
              <a:rPr lang="hu-HU" dirty="0" err="1" smtClean="0"/>
              <a:t>processzre</a:t>
            </a:r>
            <a:r>
              <a:rPr lang="hu-HU" dirty="0" smtClean="0"/>
              <a:t> vonatkozik!)</a:t>
            </a:r>
          </a:p>
          <a:p>
            <a:pPr lvl="1"/>
            <a:r>
              <a:rPr lang="hu-HU" dirty="0" smtClean="0"/>
              <a:t>Cél:</a:t>
            </a:r>
          </a:p>
          <a:p>
            <a:pPr lvl="2"/>
            <a:r>
              <a:rPr lang="hu-HU" dirty="0" smtClean="0"/>
              <a:t>Általában: az abszolút fájl elérési útvonalak módosítása nélkül tudjunk több példányt fenntartani egy-egy fájlból</a:t>
            </a:r>
          </a:p>
          <a:p>
            <a:pPr lvl="2"/>
            <a:r>
              <a:rPr lang="hu-HU" dirty="0" smtClean="0"/>
              <a:t>Kicsit „</a:t>
            </a:r>
            <a:r>
              <a:rPr lang="hu-HU" dirty="0" err="1" smtClean="0"/>
              <a:t>antipattern</a:t>
            </a:r>
            <a:r>
              <a:rPr lang="hu-HU" dirty="0" smtClean="0"/>
              <a:t>” alkalmazás: biztonság növelése</a:t>
            </a:r>
          </a:p>
          <a:p>
            <a:pPr lvl="1"/>
            <a:r>
              <a:rPr lang="hu-HU" dirty="0" smtClean="0"/>
              <a:t>Ez nem teljes körű izoláció, de sok esetben működik</a:t>
            </a:r>
          </a:p>
          <a:p>
            <a:pPr lvl="2"/>
            <a:r>
              <a:rPr lang="hu-HU" dirty="0" smtClean="0"/>
              <a:t>Kernel minden adatszerkezete közös (</a:t>
            </a:r>
            <a:r>
              <a:rPr lang="hu-HU" dirty="0" err="1" smtClean="0"/>
              <a:t>processz</a:t>
            </a:r>
            <a:r>
              <a:rPr lang="hu-HU" dirty="0" smtClean="0"/>
              <a:t> lista, hálózati interfész, IP, </a:t>
            </a:r>
            <a:r>
              <a:rPr lang="hu-HU" dirty="0" err="1" smtClean="0"/>
              <a:t>routing</a:t>
            </a:r>
            <a:r>
              <a:rPr lang="hu-HU" dirty="0" smtClean="0"/>
              <a:t>, </a:t>
            </a:r>
            <a:r>
              <a:rPr lang="hu-HU" dirty="0" err="1" smtClean="0"/>
              <a:t>sysctl</a:t>
            </a:r>
            <a:r>
              <a:rPr lang="hu-HU" dirty="0" smtClean="0"/>
              <a:t> beállítások…)</a:t>
            </a:r>
          </a:p>
          <a:p>
            <a:pPr lvl="2"/>
            <a:r>
              <a:rPr lang="hu-HU" dirty="0" smtClean="0"/>
              <a:t>A </a:t>
            </a:r>
            <a:r>
              <a:rPr lang="hu-HU" dirty="0" err="1" smtClean="0"/>
              <a:t>chrootból</a:t>
            </a:r>
            <a:r>
              <a:rPr lang="hu-HU" dirty="0" smtClean="0"/>
              <a:t> ráadásul ki is lehet navigálni a VFS adatszerkezeten keresztül…</a:t>
            </a:r>
          </a:p>
          <a:p>
            <a:pPr lvl="1"/>
            <a:r>
              <a:rPr lang="hu-HU" dirty="0" smtClean="0"/>
              <a:t>Hogy is néz ki: </a:t>
            </a:r>
          </a:p>
          <a:p>
            <a:pPr lvl="2"/>
            <a:r>
              <a:rPr lang="hu-HU" dirty="0" smtClean="0"/>
              <a:t>egy teljes alap OS installációt készítünk egy alkönyvtárba, ami </a:t>
            </a:r>
            <a:r>
              <a:rPr lang="hu-HU" u="sng" dirty="0" smtClean="0"/>
              <a:t>kicsit</a:t>
            </a:r>
            <a:r>
              <a:rPr lang="hu-HU" dirty="0" smtClean="0"/>
              <a:t> eltérő is lehet az eredetitől</a:t>
            </a:r>
          </a:p>
          <a:p>
            <a:pPr lvl="2"/>
            <a:r>
              <a:rPr lang="hu-HU" dirty="0" smtClean="0"/>
              <a:t>Általában véve a programkönyvtáraknak, </a:t>
            </a:r>
            <a:r>
              <a:rPr lang="hu-HU" dirty="0" err="1" smtClean="0"/>
              <a:t>konfig</a:t>
            </a:r>
            <a:r>
              <a:rPr lang="hu-HU" dirty="0" smtClean="0"/>
              <a:t> fájloknak meg kell lenniük a </a:t>
            </a:r>
            <a:r>
              <a:rPr lang="hu-HU" dirty="0" err="1" smtClean="0"/>
              <a:t>chroot-on</a:t>
            </a:r>
            <a:r>
              <a:rPr lang="hu-HU" dirty="0" smtClean="0"/>
              <a:t> belül is</a:t>
            </a:r>
          </a:p>
          <a:p>
            <a:pPr lvl="1"/>
            <a:r>
              <a:rPr lang="hu-HU" dirty="0" smtClean="0"/>
              <a:t>Problémás globális könyvtárak: /</a:t>
            </a:r>
            <a:r>
              <a:rPr lang="hu-HU" dirty="0" err="1" smtClean="0"/>
              <a:t>proc</a:t>
            </a:r>
            <a:r>
              <a:rPr lang="hu-HU" dirty="0" smtClean="0"/>
              <a:t>, /</a:t>
            </a:r>
            <a:r>
              <a:rPr lang="hu-HU" dirty="0" err="1" smtClean="0"/>
              <a:t>sys</a:t>
            </a:r>
            <a:r>
              <a:rPr lang="hu-HU" dirty="0" smtClean="0"/>
              <a:t>, /</a:t>
            </a:r>
            <a:r>
              <a:rPr lang="hu-HU" dirty="0" err="1" smtClean="0"/>
              <a:t>dev</a:t>
            </a:r>
            <a:r>
              <a:rPr lang="hu-HU" dirty="0" smtClean="0"/>
              <a:t>, /</a:t>
            </a:r>
            <a:r>
              <a:rPr lang="hu-HU" dirty="0" err="1" smtClean="0"/>
              <a:t>tmp</a:t>
            </a:r>
            <a:r>
              <a:rPr lang="hu-HU" dirty="0" smtClean="0"/>
              <a:t>, /var, …</a:t>
            </a:r>
          </a:p>
          <a:p>
            <a:pPr lvl="2"/>
            <a:r>
              <a:rPr lang="hu-HU" dirty="0" smtClean="0"/>
              <a:t>Lehet </a:t>
            </a:r>
            <a:r>
              <a:rPr lang="hu-HU" dirty="0" err="1" smtClean="0"/>
              <a:t>mount</a:t>
            </a:r>
            <a:r>
              <a:rPr lang="hu-HU" dirty="0" smtClean="0"/>
              <a:t> </a:t>
            </a:r>
            <a:r>
              <a:rPr lang="hu-HU" dirty="0" err="1" smtClean="0"/>
              <a:t>binddal</a:t>
            </a:r>
            <a:r>
              <a:rPr lang="hu-HU" dirty="0" smtClean="0"/>
              <a:t> trükközni, de nem lesz tökéletes…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További probléma: </a:t>
            </a:r>
          </a:p>
          <a:p>
            <a:pPr lvl="1"/>
            <a:r>
              <a:rPr lang="hu-HU" dirty="0" smtClean="0"/>
              <a:t>nincs elkülönítés a folyamatok között</a:t>
            </a:r>
          </a:p>
          <a:p>
            <a:pPr lvl="1"/>
            <a:r>
              <a:rPr lang="hu-HU" dirty="0" smtClean="0"/>
              <a:t>nincs külön hozzáférés szabályozás</a:t>
            </a:r>
          </a:p>
          <a:p>
            <a:pPr lvl="1"/>
            <a:r>
              <a:rPr lang="hu-HU" dirty="0" smtClean="0"/>
              <a:t>nincs erőforrás gazdálkodás</a:t>
            </a:r>
          </a:p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Ne látszódjanak ki a kernel </a:t>
            </a:r>
            <a:r>
              <a:rPr lang="hu-HU" dirty="0" err="1" smtClean="0"/>
              <a:t>singleton</a:t>
            </a:r>
            <a:r>
              <a:rPr lang="hu-HU" dirty="0" smtClean="0"/>
              <a:t> erőforrásai…</a:t>
            </a:r>
          </a:p>
          <a:p>
            <a:pPr lvl="1"/>
            <a:r>
              <a:rPr lang="hu-HU" dirty="0" smtClean="0"/>
              <a:t>Ehhez módosítani kell a kernelt</a:t>
            </a:r>
          </a:p>
          <a:p>
            <a:pPr lvl="2"/>
            <a:r>
              <a:rPr lang="hu-HU" dirty="0" smtClean="0"/>
              <a:t>Bevezetni a konténer fogalmát</a:t>
            </a:r>
          </a:p>
          <a:p>
            <a:pPr lvl="2"/>
            <a:r>
              <a:rPr lang="hu-HU" dirty="0" smtClean="0"/>
              <a:t>Minden rendszerhívást ellátni a konténer kontextus szerinti válogatással</a:t>
            </a:r>
          </a:p>
          <a:p>
            <a:pPr lvl="2"/>
            <a:r>
              <a:rPr lang="hu-HU" dirty="0" err="1" smtClean="0"/>
              <a:t>Singleton</a:t>
            </a:r>
            <a:r>
              <a:rPr lang="hu-HU" dirty="0" smtClean="0"/>
              <a:t> erőforrásokat dinamikusan </a:t>
            </a:r>
            <a:r>
              <a:rPr lang="hu-HU" dirty="0" err="1" smtClean="0"/>
              <a:t>példányosíthatóvá</a:t>
            </a:r>
            <a:r>
              <a:rPr lang="hu-HU" dirty="0" smtClean="0"/>
              <a:t> alakítani</a:t>
            </a:r>
          </a:p>
          <a:p>
            <a:pPr lvl="2"/>
            <a:r>
              <a:rPr lang="hu-HU" dirty="0" smtClean="0"/>
              <a:t>A konténerből kifele mutató referenciák mostantól biztonsági réseknek számítanak!</a:t>
            </a:r>
          </a:p>
          <a:p>
            <a:pPr lvl="1"/>
            <a:r>
              <a:rPr lang="hu-HU" dirty="0" smtClean="0"/>
              <a:t>A módosítások ára: </a:t>
            </a:r>
            <a:r>
              <a:rPr lang="hu-HU" dirty="0" smtClean="0"/>
              <a:t>&lt;1% teljesítményveszteség</a:t>
            </a:r>
          </a:p>
          <a:p>
            <a:pPr lvl="2"/>
            <a:r>
              <a:rPr lang="hu-HU" dirty="0" smtClean="0"/>
              <a:t>Nem átlagban, a rendszerhívásokra nézve ennyi! </a:t>
            </a:r>
          </a:p>
          <a:p>
            <a:pPr lvl="2"/>
            <a:r>
              <a:rPr lang="hu-HU" dirty="0" smtClean="0"/>
              <a:t>-&gt; különösen I/O igényes feladatoknál lényegesen jobb teljesítmény a </a:t>
            </a:r>
            <a:r>
              <a:rPr lang="hu-HU" dirty="0" err="1" smtClean="0"/>
              <a:t>platform-virtualizációhoz</a:t>
            </a:r>
            <a:r>
              <a:rPr lang="hu-HU" dirty="0" smtClean="0"/>
              <a:t> képest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Erőforrás-gazdálkodás</a:t>
            </a:r>
          </a:p>
          <a:p>
            <a:pPr lvl="1"/>
            <a:r>
              <a:rPr lang="hu-HU" dirty="0" smtClean="0"/>
              <a:t>CPU – a kernel beépített ütemezője, prioritáskezelője</a:t>
            </a:r>
          </a:p>
          <a:p>
            <a:pPr lvl="1"/>
            <a:r>
              <a:rPr lang="hu-HU" dirty="0" smtClean="0"/>
              <a:t>Memória – a kernel beépített memóriakezelője, </a:t>
            </a:r>
            <a:r>
              <a:rPr lang="hu-HU" i="1" dirty="0" err="1" smtClean="0"/>
              <a:t>rlimit</a:t>
            </a:r>
            <a:r>
              <a:rPr lang="hu-HU" dirty="0" err="1" smtClean="0"/>
              <a:t>-tel</a:t>
            </a:r>
            <a:r>
              <a:rPr lang="hu-HU" dirty="0" smtClean="0"/>
              <a:t> megadható maximális foglalások)</a:t>
            </a:r>
          </a:p>
          <a:p>
            <a:pPr lvl="1"/>
            <a:r>
              <a:rPr lang="hu-HU" dirty="0" smtClean="0"/>
              <a:t>Háttértár – a fájlrendszer egy alkönyvtára, </a:t>
            </a:r>
            <a:r>
              <a:rPr lang="hu-HU" i="1" dirty="0" err="1" smtClean="0"/>
              <a:t>quota</a:t>
            </a:r>
            <a:r>
              <a:rPr lang="hu-HU" dirty="0" smtClean="0"/>
              <a:t> rendszerrel korlátozható foglalás</a:t>
            </a:r>
          </a:p>
          <a:p>
            <a:pPr lvl="1"/>
            <a:r>
              <a:rPr lang="hu-HU" dirty="0" smtClean="0"/>
              <a:t>Hálózat – a kernel beépített </a:t>
            </a:r>
            <a:r>
              <a:rPr lang="hu-HU" dirty="0" err="1" smtClean="0"/>
              <a:t>ethernet</a:t>
            </a:r>
            <a:r>
              <a:rPr lang="hu-HU" dirty="0" smtClean="0"/>
              <a:t> hídja vagy </a:t>
            </a:r>
            <a:r>
              <a:rPr lang="hu-HU" dirty="0" err="1" smtClean="0"/>
              <a:t>routing</a:t>
            </a:r>
            <a:r>
              <a:rPr lang="hu-HU" dirty="0" smtClean="0"/>
              <a:t> táblája, pl. </a:t>
            </a:r>
            <a:r>
              <a:rPr lang="hu-HU" dirty="0" err="1" smtClean="0"/>
              <a:t>IPtables</a:t>
            </a:r>
            <a:r>
              <a:rPr lang="hu-HU" dirty="0" smtClean="0"/>
              <a:t> </a:t>
            </a:r>
            <a:r>
              <a:rPr lang="hu-HU" dirty="0" err="1" smtClean="0"/>
              <a:t>QoS</a:t>
            </a:r>
            <a:r>
              <a:rPr lang="hu-HU" dirty="0" smtClean="0"/>
              <a:t> paraméterekkel korlátozható</a:t>
            </a:r>
          </a:p>
          <a:p>
            <a:pPr lvl="1"/>
            <a:r>
              <a:rPr lang="hu-HU" dirty="0" smtClean="0"/>
              <a:t>Egyéb perifériák – a kernelben lévő meghajtón keresztül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500166" y="2643182"/>
            <a:ext cx="6429420" cy="192882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Mi hiányzik?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Azt szeretnénk, ha a konténerre vonatkozna a korlátozás, nem pedig az egyes folyamatokra</a:t>
            </a:r>
          </a:p>
          <a:p>
            <a:r>
              <a:rPr lang="hu-HU" dirty="0" smtClean="0"/>
              <a:t>Hierarchikus erőforrás foglalás:</a:t>
            </a:r>
          </a:p>
          <a:p>
            <a:pPr lvl="1"/>
            <a:r>
              <a:rPr lang="hu-HU" dirty="0" smtClean="0"/>
              <a:t>A folyamatok fa hierarchiába szervezettek (nemcsak Unix, Windows alatt is)</a:t>
            </a:r>
          </a:p>
          <a:p>
            <a:pPr lvl="1"/>
            <a:r>
              <a:rPr lang="hu-HU" dirty="0" smtClean="0"/>
              <a:t>Ún. </a:t>
            </a:r>
            <a:r>
              <a:rPr lang="hu-HU" dirty="0" err="1" smtClean="0"/>
              <a:t>Beancounter</a:t>
            </a:r>
            <a:r>
              <a:rPr lang="hu-HU" dirty="0" smtClean="0"/>
              <a:t> rendszer, ami csoportok szerint összesíti a foglalást</a:t>
            </a:r>
          </a:p>
          <a:p>
            <a:r>
              <a:rPr lang="hu-HU" dirty="0" smtClean="0"/>
              <a:t>A memóriafoglalás elég sokrétű probléma:</a:t>
            </a:r>
          </a:p>
          <a:p>
            <a:pPr lvl="1"/>
            <a:r>
              <a:rPr lang="hu-HU" dirty="0" smtClean="0"/>
              <a:t>Alkalmazás virtuális/fizikai memórialapok</a:t>
            </a:r>
          </a:p>
          <a:p>
            <a:pPr lvl="1"/>
            <a:r>
              <a:rPr lang="hu-HU" dirty="0" smtClean="0"/>
              <a:t>Cache lapok</a:t>
            </a:r>
          </a:p>
          <a:p>
            <a:pPr lvl="1"/>
            <a:r>
              <a:rPr lang="hu-HU" dirty="0" smtClean="0"/>
              <a:t>Pufferek (</a:t>
            </a:r>
            <a:r>
              <a:rPr lang="hu-HU" dirty="0" err="1" smtClean="0"/>
              <a:t>socketek</a:t>
            </a:r>
            <a:r>
              <a:rPr lang="hu-HU" dirty="0" smtClean="0"/>
              <a:t>, hálózati kapcsolatok)</a:t>
            </a:r>
          </a:p>
          <a:p>
            <a:pPr lvl="1"/>
            <a:r>
              <a:rPr lang="hu-HU" dirty="0" smtClean="0"/>
              <a:t>Megosztott lapok „igazságos” költségelszámolása</a:t>
            </a:r>
          </a:p>
          <a:p>
            <a:pPr lvl="1"/>
            <a:r>
              <a:rPr lang="hu-HU" dirty="0" smtClean="0"/>
              <a:t>Néhány alkalmazás elég „</a:t>
            </a:r>
            <a:r>
              <a:rPr lang="hu-HU" dirty="0" smtClean="0"/>
              <a:t>zűrös</a:t>
            </a:r>
            <a:r>
              <a:rPr lang="hu-HU" dirty="0" smtClean="0"/>
              <a:t>” memóriafoglaló (Java VM) – kézi beállítást igényelhet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Hozzáférés a vendég gépekhez:</a:t>
            </a:r>
          </a:p>
          <a:p>
            <a:pPr lvl="1"/>
            <a:r>
              <a:rPr lang="hu-HU" dirty="0" smtClean="0"/>
              <a:t>Szöveges konzol elérés van</a:t>
            </a:r>
          </a:p>
          <a:p>
            <a:pPr lvl="1"/>
            <a:r>
              <a:rPr lang="hu-HU" dirty="0" smtClean="0"/>
              <a:t>Grafikus felület </a:t>
            </a:r>
          </a:p>
          <a:p>
            <a:pPr lvl="2"/>
            <a:r>
              <a:rPr lang="hu-HU" dirty="0" smtClean="0"/>
              <a:t>általában nehéz, </a:t>
            </a:r>
            <a:r>
              <a:rPr lang="hu-HU" smtClean="0"/>
              <a:t>mert </a:t>
            </a:r>
            <a:r>
              <a:rPr lang="hu-HU" smtClean="0"/>
              <a:t>globáis </a:t>
            </a:r>
            <a:r>
              <a:rPr lang="hu-HU" dirty="0" smtClean="0"/>
              <a:t>erőforrásokhoz (</a:t>
            </a:r>
            <a:r>
              <a:rPr lang="hu-HU" dirty="0" err="1" smtClean="0"/>
              <a:t>unix</a:t>
            </a:r>
            <a:r>
              <a:rPr lang="hu-HU" dirty="0" smtClean="0"/>
              <a:t> alatt X Server, </a:t>
            </a:r>
            <a:r>
              <a:rPr lang="hu-HU" dirty="0" err="1" smtClean="0"/>
              <a:t>socket</a:t>
            </a:r>
            <a:r>
              <a:rPr lang="hu-HU" dirty="0" smtClean="0"/>
              <a:t>) igényel hozzáférést</a:t>
            </a:r>
          </a:p>
          <a:p>
            <a:pPr lvl="2"/>
            <a:r>
              <a:rPr lang="hu-HU" dirty="0" smtClean="0"/>
              <a:t>Gyakorlatban használt megoldás: távoli elérés szerver indítása a konténerben, tipikusan VNC szerver</a:t>
            </a:r>
          </a:p>
          <a:p>
            <a:pPr lvl="1"/>
            <a:r>
              <a:rPr lang="hu-HU" dirty="0" smtClean="0"/>
              <a:t>Fájlrendszer</a:t>
            </a:r>
          </a:p>
          <a:p>
            <a:pPr lvl="2"/>
            <a:r>
              <a:rPr lang="hu-HU" dirty="0" smtClean="0"/>
              <a:t>Konténeren kívülről belátunk a konténer fájlrendszerébe</a:t>
            </a:r>
          </a:p>
          <a:p>
            <a:pPr lvl="2"/>
            <a:r>
              <a:rPr lang="hu-HU" dirty="0" smtClean="0"/>
              <a:t>Konténeren belülről nem látunk kifelé</a:t>
            </a:r>
          </a:p>
          <a:p>
            <a:pPr lvl="1"/>
            <a:r>
              <a:rPr lang="hu-HU" dirty="0" smtClean="0"/>
              <a:t>Folyamatok</a:t>
            </a:r>
          </a:p>
          <a:p>
            <a:pPr lvl="2"/>
            <a:r>
              <a:rPr lang="hu-HU" dirty="0" smtClean="0"/>
              <a:t>Mint a fájlrendszernél…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755</Words>
  <Application>Microsoft Office PowerPoint</Application>
  <PresentationFormat>Diavetítés a képernyőre (4:3 oldalarány)</PresentationFormat>
  <Paragraphs>133</Paragraphs>
  <Slides>12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bme_ftsrg_hun_micskei_v7</vt:lpstr>
      <vt:lpstr>Operációs rendszer szintű virtualizáció</vt:lpstr>
      <vt:lpstr>Operációs rendszer szintű virtualizáció</vt:lpstr>
      <vt:lpstr>Operációs rendszer szintű virtualizáció</vt:lpstr>
      <vt:lpstr>Operációs rendszer szintű virtualizáció</vt:lpstr>
      <vt:lpstr>Megvalósítás</vt:lpstr>
      <vt:lpstr>Megvalósítás</vt:lpstr>
      <vt:lpstr>Megvalósítás</vt:lpstr>
      <vt:lpstr>Megvalósítás</vt:lpstr>
      <vt:lpstr>Megvalósítás</vt:lpstr>
      <vt:lpstr>10. dia</vt:lpstr>
      <vt:lpstr>Összefoglalás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Tóth Dániel</cp:lastModifiedBy>
  <cp:revision>33</cp:revision>
  <dcterms:created xsi:type="dcterms:W3CDTF">2009-01-28T13:20:49Z</dcterms:created>
  <dcterms:modified xsi:type="dcterms:W3CDTF">2010-11-01T23:28:56Z</dcterms:modified>
</cp:coreProperties>
</file>