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3" r:id="rId4"/>
    <p:sldId id="265" r:id="rId5"/>
    <p:sldId id="264" r:id="rId6"/>
    <p:sldId id="268" r:id="rId7"/>
    <p:sldId id="269" r:id="rId8"/>
    <p:sldId id="260" r:id="rId9"/>
    <p:sldId id="270" r:id="rId10"/>
    <p:sldId id="271" r:id="rId11"/>
    <p:sldId id="259" r:id="rId12"/>
    <p:sldId id="272" r:id="rId13"/>
    <p:sldId id="273" r:id="rId14"/>
    <p:sldId id="274" r:id="rId15"/>
    <p:sldId id="281" r:id="rId16"/>
    <p:sldId id="282" r:id="rId17"/>
    <p:sldId id="275" r:id="rId18"/>
    <p:sldId id="277" r:id="rId19"/>
    <p:sldId id="283" r:id="rId20"/>
    <p:sldId id="278" r:id="rId21"/>
    <p:sldId id="284" r:id="rId22"/>
    <p:sldId id="279" r:id="rId23"/>
    <p:sldId id="285" r:id="rId24"/>
    <p:sldId id="280" r:id="rId25"/>
    <p:sldId id="286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62" autoAdjust="0"/>
  </p:normalViewPr>
  <p:slideViewPr>
    <p:cSldViewPr>
      <p:cViewPr>
        <p:scale>
          <a:sx n="78" d="100"/>
          <a:sy n="78" d="100"/>
        </p:scale>
        <p:origin x="-108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2010. 11. 25.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További információ: </a:t>
            </a:r>
            <a:r>
              <a:rPr lang="hu-HU" dirty="0" err="1" smtClean="0"/>
              <a:t>Xen</a:t>
            </a:r>
            <a:r>
              <a:rPr lang="hu-HU" dirty="0" smtClean="0"/>
              <a:t> Remus</a:t>
            </a:r>
            <a:r>
              <a:rPr lang="hu-HU" baseline="0" dirty="0" smtClean="0"/>
              <a:t> - </a:t>
            </a:r>
            <a:r>
              <a:rPr lang="hu-HU" dirty="0" smtClean="0"/>
              <a:t>http://dsg.cs.ubc.ca/remus/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fentieken kívül természetesen még rengeteg hibatűrést,</a:t>
            </a:r>
            <a:r>
              <a:rPr lang="hu-HU" baseline="0" dirty="0" smtClean="0"/>
              <a:t> rendelkezésre állást garantáló </a:t>
            </a:r>
            <a:r>
              <a:rPr lang="hu-HU" baseline="0" smtClean="0"/>
              <a:t>technika van.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Létrehozás: előállít</a:t>
            </a:r>
            <a:r>
              <a:rPr lang="hu-HU" baseline="0" dirty="0" smtClean="0"/>
              <a:t> egy virtuális gép példányt, lefoglalja a megfelelő erőforrásokat, felveszi a nyilvántartásba</a:t>
            </a:r>
          </a:p>
          <a:p>
            <a:r>
              <a:rPr lang="hu-HU" baseline="0" dirty="0" smtClean="0"/>
              <a:t>Üzembeállítás: a felhasználó számára átadható használható állapotba helyezi: OS telepítve és konfigurálva, hálózat beállítva, távoli hozzáférés, felhasználói fiók/jelszó stb.</a:t>
            </a:r>
          </a:p>
          <a:p>
            <a:r>
              <a:rPr lang="hu-HU" baseline="0" dirty="0" smtClean="0"/>
              <a:t>Üzemen kívül helyezés: átmenetileg nincs szükség rá, leállítás, de nyilvántartásban marad, gyorsan újraindítható</a:t>
            </a:r>
          </a:p>
          <a:p>
            <a:r>
              <a:rPr lang="hu-HU" baseline="0" dirty="0" smtClean="0"/>
              <a:t>Visszavonás: virtuális gép nyilvántartásból kivétele, háttértár adatok törlése vagy archiválása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Több megoldás is lehetséges: OS szintű </a:t>
            </a:r>
            <a:r>
              <a:rPr lang="hu-HU" dirty="0" err="1" smtClean="0"/>
              <a:t>virtualizációnál</a:t>
            </a:r>
            <a:r>
              <a:rPr lang="hu-HU" dirty="0" smtClean="0"/>
              <a:t> </a:t>
            </a:r>
            <a:r>
              <a:rPr lang="hu-HU" dirty="0" err="1" smtClean="0"/>
              <a:t>pl</a:t>
            </a:r>
            <a:r>
              <a:rPr lang="hu-HU" dirty="0" smtClean="0"/>
              <a:t> a virtuális gép létrehozása már egyben</a:t>
            </a:r>
            <a:r>
              <a:rPr lang="hu-HU" baseline="0" dirty="0" smtClean="0"/>
              <a:t> az OS fájlrendszer példány előállításával is jár, tehát nincs „üres gép” állapot. Ilyenkor a konfiguráció a fájlrendszerben elvégezhető az első indítás előtt, nem kell külön ágens.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lab</a:t>
            </a:r>
            <a:r>
              <a:rPr lang="hu-HU" dirty="0" smtClean="0"/>
              <a:t> management</a:t>
            </a:r>
            <a:r>
              <a:rPr lang="hu-HU" baseline="0" dirty="0" smtClean="0"/>
              <a:t> alkalmazások és elnevezés 2-3 éve volt divatos, most „</a:t>
            </a:r>
            <a:r>
              <a:rPr lang="hu-HU" baseline="0" dirty="0" err="1" smtClean="0"/>
              <a:t>private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cloud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-nak</a:t>
            </a:r>
            <a:r>
              <a:rPr lang="hu-HU" baseline="0" dirty="0" smtClean="0"/>
              <a:t> hívják az ilyesmi (vagy ehhez alapjaiban nagyon hasonló) megoldásokat. Ott annyival egészül ki, hogy tényleg mindent automatizálunk, és lehetőség van nyilvános </a:t>
            </a:r>
            <a:r>
              <a:rPr lang="hu-HU" baseline="0" dirty="0" err="1" smtClean="0"/>
              <a:t>cloud</a:t>
            </a:r>
            <a:r>
              <a:rPr lang="hu-HU" baseline="0" dirty="0" smtClean="0"/>
              <a:t> szolgáltatásokhoz való csatlakozásra.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Gondoljunk</a:t>
            </a:r>
            <a:r>
              <a:rPr lang="hu-HU" baseline="0" dirty="0" smtClean="0"/>
              <a:t> rá, hogy egy ekkora rendszerben garantáltan folyamatosan van valami meghibásodás!</a:t>
            </a:r>
            <a:endParaRPr lang="hu-HU" dirty="0" smtClean="0"/>
          </a:p>
          <a:p>
            <a:r>
              <a:rPr lang="hu-HU" dirty="0" smtClean="0"/>
              <a:t>Az adatok nem légből kapottak,</a:t>
            </a:r>
            <a:r>
              <a:rPr lang="hu-HU" baseline="0" dirty="0" smtClean="0"/>
              <a:t> az egyik 2008-as </a:t>
            </a:r>
            <a:r>
              <a:rPr lang="hu-HU" baseline="0" dirty="0" err="1" smtClean="0"/>
              <a:t>VMware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Users</a:t>
            </a:r>
            <a:r>
              <a:rPr lang="hu-HU" baseline="0" dirty="0" smtClean="0"/>
              <a:t> Group meetingen hangzottak el.</a:t>
            </a:r>
          </a:p>
          <a:p>
            <a:r>
              <a:rPr lang="hu-HU" baseline="0" dirty="0" smtClean="0"/>
              <a:t>Agilitás – gyorsan képes követni a pillanatnyi igényeket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DRS </a:t>
            </a:r>
            <a:r>
              <a:rPr lang="hu-HU" dirty="0" err="1" smtClean="0"/>
              <a:t>félautomatikus</a:t>
            </a:r>
            <a:r>
              <a:rPr lang="hu-HU" baseline="0" dirty="0" smtClean="0"/>
              <a:t> üzemmód: </a:t>
            </a:r>
            <a:r>
              <a:rPr lang="hu-HU" dirty="0" smtClean="0"/>
              <a:t>javaslatot tesz, amit manuálisan lehet elfogadni vagy felülbírálni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Szolgáltatásbiztonságra tervezés - https://www.vik.bme.hu/kepzes/targyak/VIMIM146/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hu-HU" baseline="0" dirty="0" smtClean="0"/>
              <a:t> </a:t>
            </a:r>
            <a:r>
              <a:rPr lang="hu-HU" dirty="0" smtClean="0"/>
              <a:t>Ha a </a:t>
            </a:r>
            <a:r>
              <a:rPr lang="hu-HU" dirty="0" err="1" smtClean="0"/>
              <a:t>guest</a:t>
            </a:r>
            <a:r>
              <a:rPr lang="hu-HU" dirty="0" smtClean="0"/>
              <a:t> OS és alkalmazások fel voltak készítve erre („</a:t>
            </a:r>
            <a:r>
              <a:rPr lang="hu-HU" dirty="0" err="1" smtClean="0"/>
              <a:t>crash</a:t>
            </a:r>
            <a:r>
              <a:rPr lang="hu-HU" dirty="0" smtClean="0"/>
              <a:t> konzisztencia”), akkor újraindítás után folytathatják a végrehajtást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 A</a:t>
            </a:r>
            <a:r>
              <a:rPr lang="hu-HU" baseline="0" dirty="0" smtClean="0"/>
              <a:t> </a:t>
            </a:r>
            <a:r>
              <a:rPr lang="hu-HU" dirty="0" smtClean="0"/>
              <a:t>leállást közvetlenül megelőző utolsó állapot nem biztos, hogy reprodukálható, de ez nem is mindig fontos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 Ha a vendég OS vagy alkalmazások szintjén volt hibatűrő fürtözés, akkor ez ennek egy kiegészítő megoldása lehet (ne fogyjanak el a fürt tagjai)</a:t>
            </a:r>
          </a:p>
          <a:p>
            <a:endParaRPr lang="hu-HU" dirty="0" smtClean="0"/>
          </a:p>
          <a:p>
            <a:r>
              <a:rPr lang="hu-HU" dirty="0" smtClean="0"/>
              <a:t>Kép forrása: http://www.vmware.com/products/server/landing.html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 userDrawn="1"/>
        </p:nvSpPr>
        <p:spPr>
          <a:xfrm>
            <a:off x="3347864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 userDrawn="1"/>
        </p:nvSpPr>
        <p:spPr>
          <a:xfrm>
            <a:off x="3347864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 userDrawn="1"/>
        </p:nvSpPr>
        <p:spPr>
          <a:xfrm>
            <a:off x="3347864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aforu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vmware.com/vapp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Menedzsment feladatok </a:t>
            </a:r>
            <a:br>
              <a:rPr lang="hu-HU" dirty="0" smtClean="0"/>
            </a:br>
            <a:r>
              <a:rPr lang="hu-HU" dirty="0" err="1" smtClean="0"/>
              <a:t>virtualizált</a:t>
            </a:r>
            <a:r>
              <a:rPr lang="hu-HU" dirty="0" smtClean="0"/>
              <a:t> környezetben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Dániel, Micskei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err="1" smtClean="0">
                <a:solidFill>
                  <a:schemeClr val="bg1"/>
                </a:solidFill>
              </a:rPr>
              <a:t>Virtualizációs</a:t>
            </a:r>
            <a:r>
              <a:rPr lang="hu-HU" sz="2600" dirty="0" smtClean="0">
                <a:solidFill>
                  <a:schemeClr val="bg1"/>
                </a:solidFill>
              </a:rPr>
              <a:t> technológiák és alkalmazásaik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Erőforrás 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Tipikus probléma: az egyik nagy magyarországi bankban…</a:t>
            </a:r>
          </a:p>
          <a:p>
            <a:pPr lvl="1"/>
            <a:r>
              <a:rPr lang="hu-HU" dirty="0" smtClean="0"/>
              <a:t>80db ESX </a:t>
            </a:r>
            <a:r>
              <a:rPr lang="hu-HU" dirty="0" err="1" smtClean="0"/>
              <a:t>hoszt</a:t>
            </a:r>
            <a:endParaRPr lang="hu-HU" dirty="0" smtClean="0"/>
          </a:p>
          <a:p>
            <a:pPr lvl="1"/>
            <a:r>
              <a:rPr lang="hu-HU" dirty="0" smtClean="0"/>
              <a:t>400 - 1000db közötti virtuális gép</a:t>
            </a:r>
          </a:p>
          <a:p>
            <a:pPr lvl="1"/>
            <a:r>
              <a:rPr lang="hu-HU" dirty="0" smtClean="0"/>
              <a:t>Két fő telephely</a:t>
            </a:r>
          </a:p>
          <a:p>
            <a:pPr lvl="1"/>
            <a:r>
              <a:rPr lang="hu-HU" dirty="0" smtClean="0"/>
              <a:t>Egy üzemeltetési rémálom…</a:t>
            </a:r>
          </a:p>
          <a:p>
            <a:pPr lvl="1"/>
            <a:r>
              <a:rPr lang="hu-HU" dirty="0" smtClean="0"/>
              <a:t>… lenne megfelelő központi menedzsment nélkül</a:t>
            </a:r>
          </a:p>
        </p:txBody>
      </p:sp>
      <p:pic>
        <p:nvPicPr>
          <p:cNvPr id="6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149080"/>
            <a:ext cx="1714500" cy="1714500"/>
          </a:xfrm>
          <a:prstGeom prst="rect">
            <a:avLst/>
          </a:prstGeom>
          <a:noFill/>
        </p:spPr>
      </p:pic>
      <p:pic>
        <p:nvPicPr>
          <p:cNvPr id="7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3789040"/>
            <a:ext cx="1714500" cy="1714500"/>
          </a:xfrm>
          <a:prstGeom prst="rect">
            <a:avLst/>
          </a:prstGeom>
          <a:noFill/>
        </p:spPr>
      </p:pic>
      <p:pic>
        <p:nvPicPr>
          <p:cNvPr id="8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4714884"/>
            <a:ext cx="1714500" cy="1714500"/>
          </a:xfrm>
          <a:prstGeom prst="rect">
            <a:avLst/>
          </a:prstGeom>
          <a:noFill/>
        </p:spPr>
      </p:pic>
      <p:pic>
        <p:nvPicPr>
          <p:cNvPr id="9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97152"/>
            <a:ext cx="1714500" cy="1714500"/>
          </a:xfrm>
          <a:prstGeom prst="rect">
            <a:avLst/>
          </a:prstGeom>
          <a:noFill/>
        </p:spPr>
      </p:pic>
      <p:grpSp>
        <p:nvGrpSpPr>
          <p:cNvPr id="4" name="Csoportba foglalás 9"/>
          <p:cNvGrpSpPr/>
          <p:nvPr/>
        </p:nvGrpSpPr>
        <p:grpSpPr>
          <a:xfrm>
            <a:off x="642910" y="4786322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Csoportba foglalás 14"/>
          <p:cNvGrpSpPr/>
          <p:nvPr/>
        </p:nvGrpSpPr>
        <p:grpSpPr>
          <a:xfrm>
            <a:off x="1285852" y="4786322"/>
            <a:ext cx="535785" cy="1071570"/>
            <a:chOff x="6429388" y="3929066"/>
            <a:chExt cx="714380" cy="1428760"/>
          </a:xfrm>
        </p:grpSpPr>
        <p:sp>
          <p:nvSpPr>
            <p:cNvPr id="16" name="Lekerekített téglalap 1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Csoportba foglalás 19"/>
          <p:cNvGrpSpPr/>
          <p:nvPr/>
        </p:nvGrpSpPr>
        <p:grpSpPr>
          <a:xfrm>
            <a:off x="1928794" y="4786322"/>
            <a:ext cx="535785" cy="1071570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Csoportba foglalás 24"/>
          <p:cNvGrpSpPr/>
          <p:nvPr/>
        </p:nvGrpSpPr>
        <p:grpSpPr>
          <a:xfrm>
            <a:off x="2571736" y="4786322"/>
            <a:ext cx="535785" cy="1071570"/>
            <a:chOff x="6429388" y="3929066"/>
            <a:chExt cx="714380" cy="1428760"/>
          </a:xfrm>
        </p:grpSpPr>
        <p:sp>
          <p:nvSpPr>
            <p:cNvPr id="26" name="Lekerekített téglalap 2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Téglalap 2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9"/>
          <p:cNvGrpSpPr/>
          <p:nvPr/>
        </p:nvGrpSpPr>
        <p:grpSpPr>
          <a:xfrm>
            <a:off x="3214678" y="4786322"/>
            <a:ext cx="535785" cy="1071570"/>
            <a:chOff x="6429388" y="3929066"/>
            <a:chExt cx="714380" cy="1428760"/>
          </a:xfrm>
        </p:grpSpPr>
        <p:sp>
          <p:nvSpPr>
            <p:cNvPr id="31" name="Lekerekített téglalap 3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2" name="Téglalap 3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Csoportba foglalás 34"/>
          <p:cNvGrpSpPr/>
          <p:nvPr/>
        </p:nvGrpSpPr>
        <p:grpSpPr>
          <a:xfrm>
            <a:off x="3857620" y="4786322"/>
            <a:ext cx="535785" cy="1071570"/>
            <a:chOff x="6429388" y="3929066"/>
            <a:chExt cx="714380" cy="1428760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Téglalap 3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Téglalap 3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Csoportba foglalás 39"/>
          <p:cNvGrpSpPr/>
          <p:nvPr/>
        </p:nvGrpSpPr>
        <p:grpSpPr>
          <a:xfrm>
            <a:off x="714348" y="5143512"/>
            <a:ext cx="535785" cy="1071570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4"/>
          <p:cNvGrpSpPr/>
          <p:nvPr/>
        </p:nvGrpSpPr>
        <p:grpSpPr>
          <a:xfrm>
            <a:off x="1357290" y="5143512"/>
            <a:ext cx="535785" cy="1071570"/>
            <a:chOff x="6429388" y="3929066"/>
            <a:chExt cx="714380" cy="1428760"/>
          </a:xfrm>
        </p:grpSpPr>
        <p:sp>
          <p:nvSpPr>
            <p:cNvPr id="46" name="Lekerekített téglalap 4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Téglalap 4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9" name="Téglalap 4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49"/>
          <p:cNvGrpSpPr/>
          <p:nvPr/>
        </p:nvGrpSpPr>
        <p:grpSpPr>
          <a:xfrm>
            <a:off x="2000232" y="5143512"/>
            <a:ext cx="535785" cy="1071570"/>
            <a:chOff x="6429388" y="3929066"/>
            <a:chExt cx="714380" cy="1428760"/>
          </a:xfrm>
        </p:grpSpPr>
        <p:sp>
          <p:nvSpPr>
            <p:cNvPr id="51" name="Lekerekített téglalap 5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3" name="Téglalap 5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4" name="Téglalap 5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Csoportba foglalás 54"/>
          <p:cNvGrpSpPr/>
          <p:nvPr/>
        </p:nvGrpSpPr>
        <p:grpSpPr>
          <a:xfrm>
            <a:off x="2643174" y="5143512"/>
            <a:ext cx="535785" cy="1071570"/>
            <a:chOff x="6429388" y="3929066"/>
            <a:chExt cx="714380" cy="1428760"/>
          </a:xfrm>
        </p:grpSpPr>
        <p:sp>
          <p:nvSpPr>
            <p:cNvPr id="56" name="Lekerekített téglalap 5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7" name="Téglalap 5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8" name="Téglalap 5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9" name="Téglalap 5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Csoportba foglalás 59"/>
          <p:cNvGrpSpPr/>
          <p:nvPr/>
        </p:nvGrpSpPr>
        <p:grpSpPr>
          <a:xfrm>
            <a:off x="3286116" y="5143512"/>
            <a:ext cx="535785" cy="1071570"/>
            <a:chOff x="6429388" y="3929066"/>
            <a:chExt cx="714380" cy="1428760"/>
          </a:xfrm>
        </p:grpSpPr>
        <p:sp>
          <p:nvSpPr>
            <p:cNvPr id="61" name="Lekerekített téglalap 6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2" name="Téglalap 6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3" name="Téglalap 6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4" name="Téglalap 6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Csoportba foglalás 64"/>
          <p:cNvGrpSpPr/>
          <p:nvPr/>
        </p:nvGrpSpPr>
        <p:grpSpPr>
          <a:xfrm>
            <a:off x="3929058" y="5143512"/>
            <a:ext cx="535785" cy="1071570"/>
            <a:chOff x="6429388" y="3929066"/>
            <a:chExt cx="714380" cy="1428760"/>
          </a:xfrm>
        </p:grpSpPr>
        <p:sp>
          <p:nvSpPr>
            <p:cNvPr id="66" name="Lekerekített téglalap 6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7" name="Téglalap 6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8" name="Téglalap 6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9" name="Téglalap 6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70" name="Lekerekített téglalap feliratnak 69"/>
          <p:cNvSpPr/>
          <p:nvPr/>
        </p:nvSpPr>
        <p:spPr>
          <a:xfrm>
            <a:off x="6000760" y="1571612"/>
            <a:ext cx="3000396" cy="1857388"/>
          </a:xfrm>
          <a:prstGeom prst="wedgeRoundRectCallout">
            <a:avLst>
              <a:gd name="adj1" fmla="val -56998"/>
              <a:gd name="adj2" fmla="val -1626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Agilitás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Konszolidáció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Közelítőleg megvan a 10:1 arány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 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Allokációs probléma (pl. memória foglalás szerint)</a:t>
            </a:r>
          </a:p>
          <a:p>
            <a:pPr lvl="1"/>
            <a:endParaRPr lang="hu-HU" dirty="0"/>
          </a:p>
        </p:txBody>
      </p:sp>
      <p:grpSp>
        <p:nvGrpSpPr>
          <p:cNvPr id="4" name="Csoportba foglalás 39"/>
          <p:cNvGrpSpPr/>
          <p:nvPr/>
        </p:nvGrpSpPr>
        <p:grpSpPr>
          <a:xfrm>
            <a:off x="1357290" y="5000636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9" name="Téglalap 8"/>
          <p:cNvSpPr/>
          <p:nvPr/>
        </p:nvSpPr>
        <p:spPr>
          <a:xfrm>
            <a:off x="1500166" y="1785926"/>
            <a:ext cx="714380" cy="25717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10" name="Csoportba foglalás 39"/>
          <p:cNvGrpSpPr/>
          <p:nvPr/>
        </p:nvGrpSpPr>
        <p:grpSpPr>
          <a:xfrm>
            <a:off x="3214678" y="5000636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églalap 14"/>
          <p:cNvSpPr/>
          <p:nvPr/>
        </p:nvSpPr>
        <p:spPr>
          <a:xfrm>
            <a:off x="3357554" y="1785926"/>
            <a:ext cx="714380" cy="25717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500166" y="4429132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Host1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4429132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Host2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5000628" y="1857364"/>
            <a:ext cx="428628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5857884" y="1857364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6715140" y="1857364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7643834" y="1857364"/>
            <a:ext cx="428628" cy="15716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786314" y="2857496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Guest1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715008" y="3000372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Guest2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572264" y="3000372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Guest3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7429520" y="3643314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Guest4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5072066" y="4572008"/>
            <a:ext cx="3071834" cy="121444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Hogyan osszam szét őket?</a:t>
            </a:r>
          </a:p>
        </p:txBody>
      </p:sp>
      <p:sp>
        <p:nvSpPr>
          <p:cNvPr id="29" name="Téglalap 28"/>
          <p:cNvSpPr/>
          <p:nvPr/>
        </p:nvSpPr>
        <p:spPr>
          <a:xfrm>
            <a:off x="1643042" y="3500438"/>
            <a:ext cx="428628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3500430" y="3214686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3500430" y="2071678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1643042" y="1928802"/>
            <a:ext cx="428628" cy="142876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 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Manuálisan nehéz feladat</a:t>
            </a:r>
          </a:p>
          <a:p>
            <a:pPr lvl="1"/>
            <a:r>
              <a:rPr lang="hu-HU" dirty="0" smtClean="0"/>
              <a:t>Főleg sok </a:t>
            </a:r>
            <a:r>
              <a:rPr lang="hu-HU" dirty="0" err="1" smtClean="0"/>
              <a:t>hoszt</a:t>
            </a:r>
            <a:r>
              <a:rPr lang="hu-HU" dirty="0" smtClean="0"/>
              <a:t> és sok </a:t>
            </a:r>
            <a:r>
              <a:rPr lang="hu-HU" dirty="0" err="1" smtClean="0"/>
              <a:t>guest</a:t>
            </a:r>
            <a:r>
              <a:rPr lang="hu-HU" dirty="0" smtClean="0"/>
              <a:t> esetén problémás</a:t>
            </a:r>
          </a:p>
          <a:p>
            <a:pPr lvl="1"/>
            <a:r>
              <a:rPr lang="hu-HU" dirty="0" smtClean="0"/>
              <a:t>Menet közben is változhat az erőforrás foglalás</a:t>
            </a:r>
            <a:br>
              <a:rPr lang="hu-HU" dirty="0" smtClean="0"/>
            </a:br>
            <a:r>
              <a:rPr lang="hu-HU" dirty="0" smtClean="0"/>
              <a:t>(főleg CPU, de memória esetén is)</a:t>
            </a:r>
          </a:p>
          <a:p>
            <a:pPr lvl="1"/>
            <a:r>
              <a:rPr lang="hu-HU" dirty="0" smtClean="0"/>
              <a:t>Többféle optimalizálási cél is lehet</a:t>
            </a:r>
          </a:p>
          <a:p>
            <a:pPr lvl="2"/>
            <a:r>
              <a:rPr lang="hu-HU" dirty="0" err="1" smtClean="0"/>
              <a:t>Hosztok</a:t>
            </a:r>
            <a:r>
              <a:rPr lang="hu-HU" dirty="0" smtClean="0"/>
              <a:t> egyenletes terhelése (</a:t>
            </a:r>
            <a:r>
              <a:rPr lang="hu-HU" dirty="0" err="1" smtClean="0"/>
              <a:t>guestek</a:t>
            </a:r>
            <a:r>
              <a:rPr lang="hu-HU" dirty="0" smtClean="0"/>
              <a:t> teljesítményét maximalizálja)</a:t>
            </a:r>
          </a:p>
          <a:p>
            <a:pPr lvl="2"/>
            <a:r>
              <a:rPr lang="hu-HU" dirty="0" smtClean="0"/>
              <a:t>Minimális számú </a:t>
            </a:r>
            <a:r>
              <a:rPr lang="hu-HU" dirty="0" err="1" smtClean="0"/>
              <a:t>hoszt</a:t>
            </a:r>
            <a:r>
              <a:rPr lang="hu-HU" dirty="0" smtClean="0"/>
              <a:t> használata (energiatakarékosság)</a:t>
            </a:r>
          </a:p>
          <a:p>
            <a:r>
              <a:rPr lang="hu-HU" dirty="0" err="1" smtClean="0"/>
              <a:t>VMware</a:t>
            </a:r>
            <a:r>
              <a:rPr lang="hu-HU" dirty="0" smtClean="0"/>
              <a:t> DRS (</a:t>
            </a:r>
            <a:r>
              <a:rPr lang="hu-HU" dirty="0" err="1" smtClean="0"/>
              <a:t>Distributed</a:t>
            </a:r>
            <a:r>
              <a:rPr lang="hu-HU" dirty="0" smtClean="0"/>
              <a:t> </a:t>
            </a:r>
            <a:r>
              <a:rPr lang="hu-HU" dirty="0" err="1" smtClean="0"/>
              <a:t>Resource</a:t>
            </a:r>
            <a:r>
              <a:rPr lang="hu-HU" dirty="0" smtClean="0"/>
              <a:t> </a:t>
            </a:r>
            <a:r>
              <a:rPr lang="hu-HU" dirty="0" err="1" smtClean="0"/>
              <a:t>Scheduling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Fürtökbe fog sok ESX/</a:t>
            </a:r>
            <a:r>
              <a:rPr lang="hu-HU" dirty="0" err="1" smtClean="0"/>
              <a:t>ESXi</a:t>
            </a:r>
            <a:r>
              <a:rPr lang="hu-HU" dirty="0" smtClean="0"/>
              <a:t> </a:t>
            </a:r>
            <a:r>
              <a:rPr lang="hu-HU" dirty="0" err="1" smtClean="0"/>
              <a:t>hosztot</a:t>
            </a:r>
            <a:endParaRPr lang="hu-HU" dirty="0" smtClean="0"/>
          </a:p>
          <a:p>
            <a:pPr lvl="1"/>
            <a:r>
              <a:rPr lang="hu-HU" dirty="0" smtClean="0"/>
              <a:t>Automatikusan vagy </a:t>
            </a:r>
            <a:r>
              <a:rPr lang="hu-HU" dirty="0" err="1" smtClean="0"/>
              <a:t>félautomatikusan</a:t>
            </a:r>
            <a:r>
              <a:rPr lang="hu-HU" dirty="0" smtClean="0"/>
              <a:t> osztja szét a </a:t>
            </a:r>
            <a:r>
              <a:rPr lang="hu-HU" dirty="0" err="1" smtClean="0"/>
              <a:t>guesteket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hosztok</a:t>
            </a:r>
            <a:r>
              <a:rPr lang="hu-HU" dirty="0" smtClean="0"/>
              <a:t> között</a:t>
            </a:r>
          </a:p>
          <a:p>
            <a:pPr lvl="1"/>
            <a:r>
              <a:rPr lang="hu-HU" dirty="0" smtClean="0"/>
              <a:t>Menet közben a változó terhelésekre állítható gyorsasággal reagálva is változtathatja a hozzárendelést </a:t>
            </a:r>
          </a:p>
          <a:p>
            <a:pPr lvl="2"/>
            <a:r>
              <a:rPr lang="hu-HU" dirty="0" smtClean="0"/>
              <a:t>hogyan lehetséges ez?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Működő virtuális gépek áthelyezése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6643734" cy="1000132"/>
          </a:xfrm>
        </p:spPr>
        <p:txBody>
          <a:bodyPr>
            <a:normAutofit/>
          </a:bodyPr>
          <a:lstStyle/>
          <a:p>
            <a:r>
              <a:rPr lang="hu-HU" b="1" dirty="0" err="1" smtClean="0"/>
              <a:t>Live</a:t>
            </a:r>
            <a:r>
              <a:rPr lang="hu-HU" b="1" dirty="0" smtClean="0"/>
              <a:t> </a:t>
            </a:r>
            <a:r>
              <a:rPr lang="hu-HU" b="1" dirty="0" err="1" smtClean="0"/>
              <a:t>migration</a:t>
            </a:r>
            <a:r>
              <a:rPr lang="hu-HU" b="1" dirty="0" smtClean="0"/>
              <a:t> </a:t>
            </a:r>
            <a:r>
              <a:rPr lang="hu-HU" dirty="0" smtClean="0"/>
              <a:t>- Hogy is működik?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714348" y="5143512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7572396" y="5143512"/>
            <a:ext cx="535785" cy="1071570"/>
            <a:chOff x="6429388" y="3929066"/>
            <a:chExt cx="714380" cy="1428760"/>
          </a:xfrm>
        </p:grpSpPr>
        <p:sp>
          <p:nvSpPr>
            <p:cNvPr id="10" name="Lekerekített téglalap 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Lekerekített téglalap feliratnak 13"/>
          <p:cNvSpPr/>
          <p:nvPr/>
        </p:nvSpPr>
        <p:spPr>
          <a:xfrm>
            <a:off x="428596" y="1500174"/>
            <a:ext cx="3643338" cy="3429024"/>
          </a:xfrm>
          <a:prstGeom prst="wedgeRoundRectCallout">
            <a:avLst>
              <a:gd name="adj1" fmla="val -25361"/>
              <a:gd name="adj2" fmla="val 58134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Lekerekített téglalap feliratnak 14"/>
          <p:cNvSpPr/>
          <p:nvPr/>
        </p:nvSpPr>
        <p:spPr>
          <a:xfrm>
            <a:off x="5286380" y="1500174"/>
            <a:ext cx="3714776" cy="3429024"/>
          </a:xfrm>
          <a:prstGeom prst="wedgeRoundRectCallout">
            <a:avLst>
              <a:gd name="adj1" fmla="val 32805"/>
              <a:gd name="adj2" fmla="val 59722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643570" y="221455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Guest</a:t>
            </a:r>
            <a:r>
              <a:rPr lang="hu-HU" b="1" dirty="0" smtClean="0"/>
              <a:t> CPU állapota</a:t>
            </a:r>
            <a:endParaRPr lang="hu-HU" b="1" dirty="0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7786710" y="2000240"/>
            <a:ext cx="785818" cy="785818"/>
            <a:chOff x="3071802" y="1214422"/>
            <a:chExt cx="785818" cy="785818"/>
          </a:xfrm>
        </p:grpSpPr>
        <p:sp>
          <p:nvSpPr>
            <p:cNvPr id="18" name="Téglalap 17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églalap 19"/>
          <p:cNvSpPr/>
          <p:nvPr/>
        </p:nvSpPr>
        <p:spPr>
          <a:xfrm>
            <a:off x="6786578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143768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23" name="Egyenes összekötő nyíllal 22"/>
          <p:cNvCxnSpPr>
            <a:stCxn id="20" idx="2"/>
            <a:endCxn id="25" idx="0"/>
          </p:cNvCxnSpPr>
          <p:nvPr/>
        </p:nvCxnSpPr>
        <p:spPr>
          <a:xfrm rot="5400000">
            <a:off x="6500826" y="3250405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21" idx="2"/>
            <a:endCxn id="28" idx="0"/>
          </p:cNvCxnSpPr>
          <p:nvPr/>
        </p:nvCxnSpPr>
        <p:spPr>
          <a:xfrm rot="16200000" flipH="1">
            <a:off x="7286644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Téglalap 24"/>
          <p:cNvSpPr/>
          <p:nvPr/>
        </p:nvSpPr>
        <p:spPr>
          <a:xfrm>
            <a:off x="628651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664370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00089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750095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785814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821533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643570" y="32861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RAM</a:t>
            </a:r>
            <a:endParaRPr lang="hu-HU" b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072198" y="157161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&lt;&lt;Vezérlési </a:t>
            </a:r>
            <a:r>
              <a:rPr lang="hu-HU" b="1" dirty="0" err="1" smtClean="0"/>
              <a:t>token</a:t>
            </a:r>
            <a:r>
              <a:rPr lang="hu-HU" b="1" dirty="0" smtClean="0"/>
              <a:t>&gt;&gt;</a:t>
            </a:r>
            <a:endParaRPr lang="hu-HU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714348" y="221455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Guest</a:t>
            </a:r>
            <a:r>
              <a:rPr lang="hu-HU" b="1" dirty="0" smtClean="0"/>
              <a:t> CPU állapota</a:t>
            </a:r>
            <a:endParaRPr lang="hu-HU" b="1" dirty="0"/>
          </a:p>
        </p:txBody>
      </p:sp>
      <p:grpSp>
        <p:nvGrpSpPr>
          <p:cNvPr id="22" name="Csoportba foglalás 33"/>
          <p:cNvGrpSpPr/>
          <p:nvPr/>
        </p:nvGrpSpPr>
        <p:grpSpPr>
          <a:xfrm>
            <a:off x="2857488" y="2000240"/>
            <a:ext cx="785818" cy="785818"/>
            <a:chOff x="3071802" y="1214422"/>
            <a:chExt cx="785818" cy="785818"/>
          </a:xfrm>
        </p:grpSpPr>
        <p:sp>
          <p:nvSpPr>
            <p:cNvPr id="35" name="Téglalap 34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6" name="Téglalap 35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églalap 36"/>
          <p:cNvSpPr/>
          <p:nvPr/>
        </p:nvSpPr>
        <p:spPr>
          <a:xfrm>
            <a:off x="1857356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2214546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39" name="Egyenes összekötő nyíllal 38"/>
          <p:cNvCxnSpPr>
            <a:stCxn id="37" idx="2"/>
            <a:endCxn id="41" idx="0"/>
          </p:cNvCxnSpPr>
          <p:nvPr/>
        </p:nvCxnSpPr>
        <p:spPr>
          <a:xfrm rot="5400000">
            <a:off x="1571604" y="3250405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>
            <a:stCxn id="38" idx="2"/>
            <a:endCxn id="44" idx="0"/>
          </p:cNvCxnSpPr>
          <p:nvPr/>
        </p:nvCxnSpPr>
        <p:spPr>
          <a:xfrm rot="16200000" flipH="1">
            <a:off x="2357422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Téglalap 40"/>
          <p:cNvSpPr/>
          <p:nvPr/>
        </p:nvSpPr>
        <p:spPr>
          <a:xfrm>
            <a:off x="135729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Téglalap 41"/>
          <p:cNvSpPr/>
          <p:nvPr/>
        </p:nvSpPr>
        <p:spPr>
          <a:xfrm>
            <a:off x="171448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3" name="Téglalap 42"/>
          <p:cNvSpPr/>
          <p:nvPr/>
        </p:nvSpPr>
        <p:spPr>
          <a:xfrm>
            <a:off x="207167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4" name="Téglalap 43"/>
          <p:cNvSpPr/>
          <p:nvPr/>
        </p:nvSpPr>
        <p:spPr>
          <a:xfrm>
            <a:off x="257173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292892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328611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714348" y="32861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RAM</a:t>
            </a:r>
            <a:endParaRPr lang="hu-HU" b="1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1142976" y="157161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&lt;&lt;Vezérlési </a:t>
            </a:r>
            <a:r>
              <a:rPr lang="hu-HU" b="1" dirty="0" err="1" smtClean="0"/>
              <a:t>token</a:t>
            </a:r>
            <a:r>
              <a:rPr lang="hu-HU" b="1" dirty="0" smtClean="0"/>
              <a:t>&gt;&gt;</a:t>
            </a:r>
            <a:endParaRPr lang="hu-HU" b="1" dirty="0"/>
          </a:p>
        </p:txBody>
      </p:sp>
      <p:sp>
        <p:nvSpPr>
          <p:cNvPr id="49" name="Téglalap 48"/>
          <p:cNvSpPr/>
          <p:nvPr/>
        </p:nvSpPr>
        <p:spPr>
          <a:xfrm>
            <a:off x="7000892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0" name="Téglalap 49"/>
          <p:cNvSpPr/>
          <p:nvPr/>
        </p:nvSpPr>
        <p:spPr>
          <a:xfrm>
            <a:off x="7500958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2" name="Téglalap 51"/>
          <p:cNvSpPr/>
          <p:nvPr/>
        </p:nvSpPr>
        <p:spPr>
          <a:xfrm>
            <a:off x="6286512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3" name="Lefelé nyíl 52"/>
          <p:cNvSpPr/>
          <p:nvPr/>
        </p:nvSpPr>
        <p:spPr>
          <a:xfrm>
            <a:off x="6357950" y="4143380"/>
            <a:ext cx="214314" cy="285752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4" name="Téglalap 53"/>
          <p:cNvSpPr/>
          <p:nvPr/>
        </p:nvSpPr>
        <p:spPr>
          <a:xfrm>
            <a:off x="6286512" y="4572008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8" name="Lekerekített téglalap feliratnak 57"/>
          <p:cNvSpPr/>
          <p:nvPr/>
        </p:nvSpPr>
        <p:spPr>
          <a:xfrm>
            <a:off x="3643306" y="5643578"/>
            <a:ext cx="2571768" cy="1000108"/>
          </a:xfrm>
          <a:prstGeom prst="wedgeRoundRectCallout">
            <a:avLst>
              <a:gd name="adj1" fmla="val 55339"/>
              <a:gd name="adj2" fmla="val -20798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/>
              <a:t>Memóriatartalom </a:t>
            </a:r>
          </a:p>
          <a:p>
            <a:r>
              <a:rPr lang="hu-HU" sz="2400" dirty="0" smtClean="0"/>
              <a:t>módosul közben!</a:t>
            </a:r>
            <a:endParaRPr lang="hu-HU" sz="2400" dirty="0"/>
          </a:p>
        </p:txBody>
      </p:sp>
      <p:sp>
        <p:nvSpPr>
          <p:cNvPr id="59" name="Balra nyíl 58"/>
          <p:cNvSpPr/>
          <p:nvPr/>
        </p:nvSpPr>
        <p:spPr>
          <a:xfrm>
            <a:off x="4143372" y="4143380"/>
            <a:ext cx="1428760" cy="571504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másolás</a:t>
            </a:r>
          </a:p>
        </p:txBody>
      </p:sp>
      <p:sp>
        <p:nvSpPr>
          <p:cNvPr id="60" name="Lekerekített téglalap feliratnak 59"/>
          <p:cNvSpPr/>
          <p:nvPr/>
        </p:nvSpPr>
        <p:spPr>
          <a:xfrm>
            <a:off x="3500430" y="4714884"/>
            <a:ext cx="2786082" cy="1571636"/>
          </a:xfrm>
          <a:prstGeom prst="wedgeRoundRectCallout">
            <a:avLst>
              <a:gd name="adj1" fmla="val 47087"/>
              <a:gd name="adj2" fmla="val -5558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Már átvitt, de azóta módosult memórialapok gyűjtése</a:t>
            </a:r>
          </a:p>
        </p:txBody>
      </p:sp>
      <p:sp>
        <p:nvSpPr>
          <p:cNvPr id="61" name="Lefelé nyíl 60"/>
          <p:cNvSpPr/>
          <p:nvPr/>
        </p:nvSpPr>
        <p:spPr>
          <a:xfrm>
            <a:off x="8286776" y="4143380"/>
            <a:ext cx="214314" cy="285752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2" name="Téglalap 61"/>
          <p:cNvSpPr/>
          <p:nvPr/>
        </p:nvSpPr>
        <p:spPr>
          <a:xfrm>
            <a:off x="8215338" y="4572008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4" name="Téglalap 63"/>
          <p:cNvSpPr/>
          <p:nvPr/>
        </p:nvSpPr>
        <p:spPr>
          <a:xfrm>
            <a:off x="8215338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5" name="Lekerekített téglalap feliratnak 64"/>
          <p:cNvSpPr/>
          <p:nvPr/>
        </p:nvSpPr>
        <p:spPr>
          <a:xfrm>
            <a:off x="3143240" y="4929198"/>
            <a:ext cx="3286148" cy="1357322"/>
          </a:xfrm>
          <a:prstGeom prst="wedgeRoundRectCallout">
            <a:avLst>
              <a:gd name="adj1" fmla="val -44021"/>
              <a:gd name="adj2" fmla="val -12047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Éppen használatban lévő, aktív memórialapok átvitele</a:t>
            </a:r>
          </a:p>
        </p:txBody>
      </p:sp>
      <p:sp>
        <p:nvSpPr>
          <p:cNvPr id="66" name="Téglalap 65"/>
          <p:cNvSpPr/>
          <p:nvPr/>
        </p:nvSpPr>
        <p:spPr>
          <a:xfrm>
            <a:off x="3286116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7" name="Lekerekített téglalap feliratnak 66"/>
          <p:cNvSpPr/>
          <p:nvPr/>
        </p:nvSpPr>
        <p:spPr>
          <a:xfrm>
            <a:off x="3000364" y="4500570"/>
            <a:ext cx="3357586" cy="1928826"/>
          </a:xfrm>
          <a:prstGeom prst="wedgeRoundRectCallout">
            <a:avLst>
              <a:gd name="adj1" fmla="val -53363"/>
              <a:gd name="adj2" fmla="val -18424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virtuális gép mostantól kezdve fut a másik </a:t>
            </a:r>
            <a:r>
              <a:rPr lang="hu-HU" sz="2400" dirty="0" err="1" smtClean="0">
                <a:solidFill>
                  <a:schemeClr val="bg1"/>
                </a:solidFill>
              </a:rPr>
              <a:t>hoszton</a:t>
            </a:r>
            <a:r>
              <a:rPr lang="hu-HU" sz="2400" dirty="0" smtClean="0">
                <a:solidFill>
                  <a:schemeClr val="bg1"/>
                </a:solidFill>
              </a:rPr>
              <a:t>, a hálózati kapcsolatot is átvette</a:t>
            </a:r>
          </a:p>
        </p:txBody>
      </p:sp>
      <p:sp>
        <p:nvSpPr>
          <p:cNvPr id="68" name="Téglalap 67"/>
          <p:cNvSpPr/>
          <p:nvPr/>
        </p:nvSpPr>
        <p:spPr>
          <a:xfrm>
            <a:off x="1357290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Lekerekített téglalap feliratnak 68"/>
          <p:cNvSpPr/>
          <p:nvPr/>
        </p:nvSpPr>
        <p:spPr>
          <a:xfrm>
            <a:off x="2928926" y="4500570"/>
            <a:ext cx="3429024" cy="1857388"/>
          </a:xfrm>
          <a:prstGeom prst="wedgeRoundRectCallout">
            <a:avLst>
              <a:gd name="adj1" fmla="val -87129"/>
              <a:gd name="adj2" fmla="val -8040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módosult, de éppen inaktív memórialapok utólagos átvitele</a:t>
            </a:r>
          </a:p>
        </p:txBody>
      </p:sp>
      <p:sp>
        <p:nvSpPr>
          <p:cNvPr id="70" name="Lekerekített téglalap feliratnak 69"/>
          <p:cNvSpPr/>
          <p:nvPr/>
        </p:nvSpPr>
        <p:spPr>
          <a:xfrm>
            <a:off x="3143240" y="4857760"/>
            <a:ext cx="3500462" cy="1500198"/>
          </a:xfrm>
          <a:prstGeom prst="wedgeRoundRectCallout">
            <a:avLst>
              <a:gd name="adj1" fmla="val 36984"/>
              <a:gd name="adj2" fmla="val -8784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Erőforrás felszabadítás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7" grpId="0" animBg="1"/>
      <p:bldP spid="67" grpId="1" animBg="1"/>
      <p:bldP spid="68" grpId="0" animBg="1"/>
      <p:bldP spid="69" grpId="0" animBg="1"/>
      <p:bldP spid="69" grpId="1" animBg="1"/>
      <p:bldP spid="70" grpId="0" animBg="1"/>
      <p:bldP spid="7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Virtuális gépek 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 err="1" smtClean="0"/>
              <a:t>Appliance</a:t>
            </a:r>
            <a:r>
              <a:rPr lang="hu-HU" dirty="0" smtClean="0"/>
              <a:t> csomagok</a:t>
            </a:r>
          </a:p>
          <a:p>
            <a:pPr lvl="1"/>
            <a:r>
              <a:rPr lang="hu-HU" dirty="0" smtClean="0"/>
              <a:t>Automatikus életciklus kezelés</a:t>
            </a:r>
          </a:p>
          <a:p>
            <a:r>
              <a:rPr lang="hu-HU" dirty="0" smtClean="0"/>
              <a:t>Erőforrás gazdálkodás</a:t>
            </a:r>
          </a:p>
          <a:p>
            <a:pPr lvl="1"/>
            <a:r>
              <a:rPr lang="hu-HU" dirty="0" smtClean="0"/>
              <a:t>Terheléselosztás </a:t>
            </a:r>
            <a:r>
              <a:rPr lang="hu-HU" dirty="0" err="1" smtClean="0"/>
              <a:t>hosztok</a:t>
            </a:r>
            <a:r>
              <a:rPr lang="hu-HU" dirty="0" smtClean="0"/>
              <a:t> között</a:t>
            </a:r>
          </a:p>
          <a:p>
            <a:pPr lvl="1"/>
            <a:r>
              <a:rPr lang="hu-HU" dirty="0" smtClean="0"/>
              <a:t>Energiatakarékosság</a:t>
            </a:r>
          </a:p>
          <a:p>
            <a:r>
              <a:rPr lang="hu-HU" b="1" dirty="0" smtClean="0"/>
              <a:t>Hibatűrő működés</a:t>
            </a:r>
          </a:p>
          <a:p>
            <a:pPr lvl="1"/>
            <a:r>
              <a:rPr lang="hu-HU" dirty="0" smtClean="0"/>
              <a:t>Különféle hibamódok</a:t>
            </a:r>
          </a:p>
          <a:p>
            <a:pPr lvl="1"/>
            <a:r>
              <a:rPr lang="hu-HU" dirty="0" smtClean="0"/>
              <a:t>Védekezési lehetőségek a meghibásodások ellen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Hibatűrés célja:</a:t>
            </a:r>
          </a:p>
          <a:p>
            <a:pPr lvl="1"/>
            <a:r>
              <a:rPr lang="hu-HU" dirty="0" smtClean="0"/>
              <a:t>Szolgáltatás nyújtása meghibásodás esetén</a:t>
            </a:r>
          </a:p>
          <a:p>
            <a:pPr lvl="1"/>
            <a:r>
              <a:rPr lang="hu-HU" dirty="0" smtClean="0"/>
              <a:t>Komplex feladat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Első lépés:</a:t>
            </a:r>
          </a:p>
          <a:p>
            <a:pPr lvl="1"/>
            <a:r>
              <a:rPr lang="hu-HU" dirty="0" smtClean="0"/>
              <a:t>Hibatípusok azonosítása</a:t>
            </a:r>
          </a:p>
          <a:p>
            <a:pPr lvl="1"/>
            <a:r>
              <a:rPr lang="hu-HU" dirty="0" smtClean="0"/>
              <a:t>Mindegyikhez megfelelő védekezés kitalálása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szolgáltatás kiesésekre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07504" y="5357826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HW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07504" y="3857628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07504" y="2571744"/>
            <a:ext cx="288032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346724" y="524197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HW alkatrész meghibásodik</a:t>
            </a:r>
          </a:p>
          <a:p>
            <a:pPr>
              <a:buFontTx/>
              <a:buChar char="-"/>
            </a:pPr>
            <a:r>
              <a:rPr lang="hu-HU" dirty="0" smtClean="0"/>
              <a:t>Hálózat kiesés</a:t>
            </a:r>
          </a:p>
          <a:p>
            <a:pPr>
              <a:buFontTx/>
              <a:buChar char="-"/>
            </a:pPr>
            <a:r>
              <a:rPr lang="hu-HU" dirty="0" smtClean="0"/>
              <a:t>Tápellátás megszűnik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46724" y="3925677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OS hiba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7504" y="1357298"/>
            <a:ext cx="284726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Környezet / emberek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346724" y="249289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Alkalmazás leáll</a:t>
            </a:r>
          </a:p>
          <a:p>
            <a:pPr>
              <a:buFontTx/>
              <a:buChar char="-"/>
            </a:pPr>
            <a:r>
              <a:rPr lang="hu-HU" dirty="0" smtClean="0"/>
              <a:t>Adatok inkonzisztenssé válnak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346724" y="1196752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Hibás üzemeltetői tevékenység</a:t>
            </a:r>
          </a:p>
          <a:p>
            <a:pPr>
              <a:buFontTx/>
              <a:buChar char="-"/>
            </a:pPr>
            <a:r>
              <a:rPr lang="hu-HU" dirty="0" smtClean="0"/>
              <a:t>Támadás</a:t>
            </a:r>
          </a:p>
          <a:p>
            <a:pPr>
              <a:buFontTx/>
              <a:buChar char="-"/>
            </a:pPr>
            <a:r>
              <a:rPr lang="hu-HU" dirty="0" smtClean="0"/>
              <a:t>Elemi kár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77991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Nem tervezett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04248" y="8274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Tervezett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48264" y="3801814"/>
            <a:ext cx="193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OS frissítés miatt </a:t>
            </a:r>
            <a:br>
              <a:rPr lang="hu-HU" dirty="0" smtClean="0"/>
            </a:br>
            <a:r>
              <a:rPr lang="hu-HU" dirty="0" smtClean="0"/>
              <a:t>újraindítás kell</a:t>
            </a:r>
          </a:p>
          <a:p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948264" y="53012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-HW-t</a:t>
            </a:r>
            <a:r>
              <a:rPr lang="hu-HU" dirty="0" smtClean="0"/>
              <a:t> karban kell tartani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492896"/>
            <a:ext cx="1393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Alkalmazás </a:t>
            </a:r>
            <a:br>
              <a:rPr lang="hu-HU" dirty="0" smtClean="0"/>
            </a:br>
            <a:r>
              <a:rPr lang="hu-HU" dirty="0" smtClean="0"/>
              <a:t>verzióváltás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Lehetséges hibamódok</a:t>
            </a:r>
          </a:p>
          <a:p>
            <a:pPr lvl="1"/>
            <a:r>
              <a:rPr lang="hu-HU" dirty="0" err="1" smtClean="0"/>
              <a:t>Hoszt</a:t>
            </a:r>
            <a:r>
              <a:rPr lang="hu-HU" dirty="0" smtClean="0"/>
              <a:t> hardverhibája (vagy szoftverhiba a </a:t>
            </a:r>
            <a:r>
              <a:rPr lang="hu-HU" dirty="0" err="1" smtClean="0"/>
              <a:t>virtualizációs</a:t>
            </a:r>
            <a:r>
              <a:rPr lang="hu-HU" dirty="0" smtClean="0"/>
              <a:t> rendszerben)</a:t>
            </a:r>
          </a:p>
          <a:p>
            <a:pPr lvl="2"/>
            <a:r>
              <a:rPr lang="hu-HU" dirty="0" smtClean="0"/>
              <a:t>„</a:t>
            </a:r>
            <a:r>
              <a:rPr lang="hu-HU" dirty="0" err="1" smtClean="0"/>
              <a:t>Fail-silent</a:t>
            </a:r>
            <a:r>
              <a:rPr lang="hu-HU" dirty="0" smtClean="0"/>
              <a:t>” – hiba esetén csendben marad (leáll), feltételezi, hogy a </a:t>
            </a:r>
            <a:r>
              <a:rPr lang="hu-HU" dirty="0" err="1" smtClean="0"/>
              <a:t>hoszt</a:t>
            </a:r>
            <a:r>
              <a:rPr lang="hu-HU" dirty="0" smtClean="0"/>
              <a:t> képes észlelni a saját hibáját</a:t>
            </a:r>
          </a:p>
          <a:p>
            <a:pPr lvl="2"/>
            <a:r>
              <a:rPr lang="hu-HU" dirty="0" smtClean="0"/>
              <a:t>Nem észleli a hibát, hibás állapotból folytatja végrehajtást</a:t>
            </a:r>
          </a:p>
          <a:p>
            <a:pPr lvl="1"/>
            <a:r>
              <a:rPr lang="hu-HU" dirty="0" err="1" smtClean="0"/>
              <a:t>Guest</a:t>
            </a:r>
            <a:r>
              <a:rPr lang="hu-HU" dirty="0" smtClean="0"/>
              <a:t> szoftverhibája</a:t>
            </a:r>
          </a:p>
          <a:p>
            <a:pPr lvl="2"/>
            <a:r>
              <a:rPr lang="hu-HU" dirty="0" err="1" smtClean="0"/>
              <a:t>Fail-silent</a:t>
            </a:r>
            <a:endParaRPr lang="hu-HU" dirty="0" smtClean="0"/>
          </a:p>
          <a:p>
            <a:pPr lvl="2"/>
            <a:r>
              <a:rPr lang="hu-HU" dirty="0" smtClean="0"/>
              <a:t>Nem észleli a hibát</a:t>
            </a:r>
          </a:p>
          <a:p>
            <a:r>
              <a:rPr lang="hu-HU" dirty="0" smtClean="0"/>
              <a:t>Leállás lehet</a:t>
            </a:r>
          </a:p>
          <a:p>
            <a:pPr lvl="1"/>
            <a:r>
              <a:rPr lang="hu-HU" dirty="0" smtClean="0"/>
              <a:t>Tervezett</a:t>
            </a:r>
          </a:p>
          <a:p>
            <a:pPr lvl="1"/>
            <a:r>
              <a:rPr lang="hu-HU" dirty="0" smtClean="0"/>
              <a:t>Nem tervezett</a:t>
            </a:r>
            <a:endParaRPr lang="hu-HU" dirty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4429124" y="3857628"/>
            <a:ext cx="4000528" cy="1571636"/>
          </a:xfrm>
          <a:prstGeom prst="wedgeRoundRectCallout">
            <a:avLst>
              <a:gd name="adj1" fmla="val -35814"/>
              <a:gd name="adj2" fmla="val -11194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Ide tartozhat a megszakadt tápellátás is. Hálózati kapcsolat megszakadását viszont külön kezelni kell.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Védekezés a meghibásodások ellen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észlelt hiba</a:t>
            </a:r>
          </a:p>
          <a:p>
            <a:pPr lvl="1"/>
            <a:r>
              <a:rPr lang="hu-HU" dirty="0" smtClean="0"/>
              <a:t>Hardver esetén megismételt/többszörözött processzorokon történő végrehajtással és szavazással lenne kivédhető</a:t>
            </a:r>
          </a:p>
          <a:p>
            <a:pPr lvl="1"/>
            <a:r>
              <a:rPr lang="hu-HU" dirty="0" smtClean="0"/>
              <a:t>Szoftver esetén csak ugyanannak a funkciónak több különböző implementációjával</a:t>
            </a:r>
          </a:p>
          <a:p>
            <a:pPr lvl="1"/>
            <a:r>
              <a:rPr lang="hu-HU" dirty="0" smtClean="0"/>
              <a:t>Platform vagy OS virtualizáció szintjén praktikusan nem tudunk mit tenni ellene </a:t>
            </a:r>
            <a:r>
              <a:rPr lang="hu-HU" dirty="0" smtClean="0">
                <a:sym typeface="Wingdings" pitchFamily="2" charset="2"/>
              </a:rPr>
              <a:t>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hiba kezelése – klasszikus eset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Hiba elfedése</a:t>
            </a:r>
          </a:p>
          <a:p>
            <a:pPr lvl="1"/>
            <a:r>
              <a:rPr lang="hu-HU" dirty="0" smtClean="0"/>
              <a:t>Redundancia (2. táp, RAID, több hálózati út…)</a:t>
            </a:r>
          </a:p>
          <a:p>
            <a:r>
              <a:rPr lang="hu-HU" dirty="0" smtClean="0"/>
              <a:t>Ha nem sikerül gép szinten elfedni</a:t>
            </a:r>
          </a:p>
          <a:p>
            <a:pPr lvl="1"/>
            <a:r>
              <a:rPr lang="hu-HU" dirty="0" smtClean="0"/>
              <a:t>Pl.: </a:t>
            </a:r>
            <a:r>
              <a:rPr lang="hu-HU" dirty="0" err="1" smtClean="0"/>
              <a:t>feladatátvételi</a:t>
            </a:r>
            <a:r>
              <a:rPr lang="hu-HU" dirty="0" smtClean="0"/>
              <a:t> fürtök</a:t>
            </a:r>
          </a:p>
          <a:p>
            <a:pPr lvl="2"/>
            <a:r>
              <a:rPr lang="hu-HU" dirty="0" smtClean="0"/>
              <a:t>Szolgáltatás átvétele</a:t>
            </a:r>
          </a:p>
          <a:p>
            <a:pPr lvl="2"/>
            <a:r>
              <a:rPr lang="hu-HU" dirty="0" smtClean="0"/>
              <a:t>Tervezett leállásra is jó</a:t>
            </a:r>
          </a:p>
          <a:p>
            <a:pPr lvl="2"/>
            <a:r>
              <a:rPr lang="hu-HU" dirty="0" smtClean="0"/>
              <a:t>Rövid kiesés van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  <p:pic>
        <p:nvPicPr>
          <p:cNvPr id="4" name="Picture 2" descr="fail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36912"/>
            <a:ext cx="3888432" cy="324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Virtuális gépek 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 err="1" smtClean="0"/>
              <a:t>Appliance</a:t>
            </a:r>
            <a:r>
              <a:rPr lang="hu-HU" dirty="0" smtClean="0"/>
              <a:t> csomagok</a:t>
            </a:r>
          </a:p>
          <a:p>
            <a:pPr lvl="1"/>
            <a:r>
              <a:rPr lang="hu-HU" dirty="0" smtClean="0"/>
              <a:t>Automatikus életciklus kezelés</a:t>
            </a:r>
          </a:p>
          <a:p>
            <a:r>
              <a:rPr lang="hu-HU" dirty="0" smtClean="0"/>
              <a:t>Erőforrás gazdálkodás</a:t>
            </a:r>
          </a:p>
          <a:p>
            <a:pPr lvl="1"/>
            <a:r>
              <a:rPr lang="hu-HU" dirty="0" smtClean="0"/>
              <a:t>Terheléselosztás </a:t>
            </a:r>
            <a:r>
              <a:rPr lang="hu-HU" dirty="0" err="1" smtClean="0"/>
              <a:t>hosztok</a:t>
            </a:r>
            <a:r>
              <a:rPr lang="hu-HU" dirty="0" smtClean="0"/>
              <a:t> között</a:t>
            </a:r>
          </a:p>
          <a:p>
            <a:pPr lvl="1"/>
            <a:r>
              <a:rPr lang="hu-HU" dirty="0" smtClean="0"/>
              <a:t>Energiatakarékosság</a:t>
            </a:r>
          </a:p>
          <a:p>
            <a:r>
              <a:rPr lang="hu-HU" dirty="0" smtClean="0"/>
              <a:t>Hibatűrő működés</a:t>
            </a:r>
          </a:p>
          <a:p>
            <a:pPr lvl="1"/>
            <a:r>
              <a:rPr lang="hu-HU" dirty="0" smtClean="0"/>
              <a:t>Különféle hibamódok</a:t>
            </a:r>
          </a:p>
          <a:p>
            <a:pPr lvl="1"/>
            <a:r>
              <a:rPr lang="hu-HU" dirty="0" smtClean="0"/>
              <a:t>Védekezési lehetőségek a meghibásodások ellen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Problémák virtualizáció esetén: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hoston</a:t>
            </a:r>
            <a:r>
              <a:rPr lang="hu-HU" dirty="0" smtClean="0"/>
              <a:t> futó összes </a:t>
            </a:r>
            <a:r>
              <a:rPr lang="hu-HU" dirty="0" err="1" smtClean="0"/>
              <a:t>guest</a:t>
            </a:r>
            <a:r>
              <a:rPr lang="hu-HU" dirty="0" smtClean="0"/>
              <a:t> memória és CPU állapotát elveszítjük -&gt; </a:t>
            </a:r>
            <a:r>
              <a:rPr lang="hu-HU" dirty="0" err="1" smtClean="0"/>
              <a:t>guest</a:t>
            </a:r>
            <a:r>
              <a:rPr lang="hu-HU" dirty="0" smtClean="0"/>
              <a:t> leállási hiba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Egy HW hiba esetén </a:t>
            </a:r>
            <a:r>
              <a:rPr lang="hu-HU" b="1" dirty="0" smtClean="0"/>
              <a:t>SOK</a:t>
            </a:r>
            <a:r>
              <a:rPr lang="hu-HU" dirty="0" smtClean="0"/>
              <a:t> virtuális gép hibásodik meg</a:t>
            </a:r>
          </a:p>
          <a:p>
            <a:pPr lvl="1"/>
            <a:endParaRPr lang="hu-HU" dirty="0" smtClean="0"/>
          </a:p>
          <a:p>
            <a:pPr lvl="1"/>
            <a:r>
              <a:rPr lang="hu-HU" dirty="0" err="1" smtClean="0"/>
              <a:t>Live</a:t>
            </a:r>
            <a:r>
              <a:rPr lang="hu-HU" dirty="0" smtClean="0"/>
              <a:t> migráció „</a:t>
            </a:r>
            <a:r>
              <a:rPr lang="hu-HU" dirty="0" err="1" smtClean="0"/>
              <a:t>azellen</a:t>
            </a:r>
            <a:r>
              <a:rPr lang="hu-HU" dirty="0" smtClean="0"/>
              <a:t> </a:t>
            </a:r>
            <a:r>
              <a:rPr lang="hu-HU" dirty="0" err="1" smtClean="0"/>
              <a:t>nemvéd</a:t>
            </a:r>
            <a:r>
              <a:rPr lang="hu-HU" dirty="0" smtClean="0"/>
              <a:t>”, csak a </a:t>
            </a:r>
            <a:r>
              <a:rPr lang="hu-HU" b="1" dirty="0" smtClean="0"/>
              <a:t>tervezett leállások előtt</a:t>
            </a:r>
            <a:r>
              <a:rPr lang="hu-HU" dirty="0" smtClean="0"/>
              <a:t> lehet leköltöztetni a </a:t>
            </a:r>
            <a:r>
              <a:rPr lang="hu-HU" dirty="0" err="1" smtClean="0"/>
              <a:t>guesteket</a:t>
            </a:r>
            <a:r>
              <a:rPr lang="hu-HU" dirty="0" smtClean="0"/>
              <a:t> egy </a:t>
            </a:r>
            <a:r>
              <a:rPr lang="hu-HU" dirty="0" err="1" smtClean="0"/>
              <a:t>hosztról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36712"/>
            <a:ext cx="8858312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a </a:t>
            </a:r>
            <a:r>
              <a:rPr lang="hu-HU" dirty="0" err="1" smtClean="0"/>
              <a:t>guest</a:t>
            </a:r>
            <a:r>
              <a:rPr lang="hu-HU" dirty="0" smtClean="0"/>
              <a:t> háttértára hozzáférhető marad, akkor újraindíthatjuk másik </a:t>
            </a:r>
            <a:r>
              <a:rPr lang="hu-HU" dirty="0" err="1" smtClean="0"/>
              <a:t>hoszton</a:t>
            </a:r>
            <a:r>
              <a:rPr lang="hu-HU" dirty="0" smtClean="0"/>
              <a:t> (pl. </a:t>
            </a:r>
            <a:r>
              <a:rPr lang="hu-HU" dirty="0" err="1" smtClean="0"/>
              <a:t>VMware</a:t>
            </a:r>
            <a:r>
              <a:rPr lang="hu-HU" dirty="0" smtClean="0"/>
              <a:t> HA)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Tulajdonképpen egy speciális </a:t>
            </a:r>
            <a:r>
              <a:rPr lang="hu-HU" dirty="0" err="1" smtClean="0"/>
              <a:t>feladatátvételi</a:t>
            </a:r>
            <a:r>
              <a:rPr lang="hu-HU" dirty="0" smtClean="0"/>
              <a:t> fürt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Host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” (vö. </a:t>
            </a:r>
            <a:r>
              <a:rPr lang="hu-HU" dirty="0" err="1" smtClean="0"/>
              <a:t>guest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  <p:pic>
        <p:nvPicPr>
          <p:cNvPr id="2050" name="Picture 2" descr="http://www.vmware.com/files_inline/images/products_ha_diagram_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00808"/>
            <a:ext cx="4248472" cy="3294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klasszikus eset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Futási állapot elvesztés kivédése</a:t>
            </a:r>
          </a:p>
          <a:p>
            <a:pPr lvl="1"/>
            <a:r>
              <a:rPr lang="hu-HU" sz="2400" dirty="0" err="1" smtClean="0"/>
              <a:t>Checkpointing</a:t>
            </a:r>
            <a:r>
              <a:rPr lang="hu-HU" sz="2400" dirty="0" smtClean="0"/>
              <a:t> </a:t>
            </a:r>
          </a:p>
          <a:p>
            <a:pPr lvl="2"/>
            <a:r>
              <a:rPr lang="hu-HU" sz="2000" dirty="0" smtClean="0"/>
              <a:t>rendszeresen állapotmentést készítünk, leállás után a legutóbbi ép állapotmentést visszatöltjük</a:t>
            </a:r>
          </a:p>
          <a:p>
            <a:pPr lvl="2"/>
            <a:r>
              <a:rPr lang="hu-HU" sz="2000" dirty="0" smtClean="0"/>
              <a:t>Alkalmazás szintű megoldás!</a:t>
            </a:r>
          </a:p>
          <a:p>
            <a:pPr lvl="2"/>
            <a:r>
              <a:rPr lang="hu-HU" sz="2000" dirty="0" smtClean="0"/>
              <a:t>Pl. </a:t>
            </a:r>
            <a:r>
              <a:rPr lang="hu-HU" sz="2000" dirty="0" smtClean="0">
                <a:hlinkClick r:id="rId2"/>
              </a:rPr>
              <a:t>SA Forum </a:t>
            </a:r>
            <a:r>
              <a:rPr lang="hu-HU" sz="2000" dirty="0" err="1" smtClean="0">
                <a:hlinkClick r:id="rId2"/>
              </a:rPr>
              <a:t>Checkpoint</a:t>
            </a:r>
            <a:r>
              <a:rPr lang="hu-HU" sz="2000" dirty="0" smtClean="0">
                <a:hlinkClick r:id="rId2"/>
              </a:rPr>
              <a:t> API</a:t>
            </a:r>
            <a:endParaRPr lang="hu-HU" sz="2000" dirty="0" smtClean="0"/>
          </a:p>
          <a:p>
            <a:pPr lvl="1"/>
            <a:r>
              <a:rPr lang="hu-HU" sz="2400" dirty="0" err="1" smtClean="0"/>
              <a:t>Lockstep</a:t>
            </a:r>
            <a:r>
              <a:rPr lang="hu-HU" sz="2400" dirty="0" smtClean="0"/>
              <a:t> (pl. </a:t>
            </a:r>
            <a:r>
              <a:rPr lang="hu-HU" sz="2400" dirty="0" err="1" smtClean="0"/>
              <a:t>Stratus</a:t>
            </a:r>
            <a:r>
              <a:rPr lang="hu-HU" sz="2400" dirty="0" smtClean="0"/>
              <a:t> </a:t>
            </a:r>
            <a:r>
              <a:rPr lang="hu-HU" sz="2400" dirty="0" err="1" smtClean="0"/>
              <a:t>ftServer</a:t>
            </a:r>
            <a:r>
              <a:rPr lang="hu-HU" sz="2400" dirty="0" smtClean="0"/>
              <a:t>)</a:t>
            </a:r>
          </a:p>
          <a:p>
            <a:pPr lvl="2"/>
            <a:endParaRPr lang="hu-HU" sz="2000" dirty="0" smtClean="0"/>
          </a:p>
          <a:p>
            <a:pPr lvl="2"/>
            <a:endParaRPr lang="hu-HU" sz="2000" dirty="0" smtClean="0"/>
          </a:p>
          <a:p>
            <a:pPr lvl="2"/>
            <a:endParaRPr lang="hu-HU" sz="2000" dirty="0" smtClean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89040"/>
            <a:ext cx="5212202" cy="251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176117"/>
            <a:ext cx="3121659" cy="148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Többszörözött futtatás több </a:t>
            </a:r>
            <a:r>
              <a:rPr lang="hu-HU" dirty="0" err="1" smtClean="0"/>
              <a:t>hoszton</a:t>
            </a:r>
            <a:r>
              <a:rPr lang="hu-HU" dirty="0" smtClean="0"/>
              <a:t> (</a:t>
            </a:r>
            <a:r>
              <a:rPr lang="hu-HU" dirty="0" err="1" smtClean="0"/>
              <a:t>lockstep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Azonos </a:t>
            </a:r>
            <a:r>
              <a:rPr lang="hu-HU" dirty="0" err="1" smtClean="0"/>
              <a:t>guest</a:t>
            </a:r>
            <a:r>
              <a:rPr lang="hu-HU" dirty="0" smtClean="0"/>
              <a:t> gép több példánya több </a:t>
            </a:r>
            <a:r>
              <a:rPr lang="hu-HU" dirty="0" err="1" smtClean="0"/>
              <a:t>hoszton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Több példány = azonos memóriatartalom és CPU állapot!</a:t>
            </a:r>
          </a:p>
          <a:p>
            <a:pPr lvl="1"/>
            <a:r>
              <a:rPr lang="hu-HU" dirty="0" smtClean="0"/>
              <a:t>Egy példány „elsődleges”, ez kommunikál a hálózaton</a:t>
            </a:r>
          </a:p>
          <a:p>
            <a:pPr lvl="1"/>
            <a:r>
              <a:rPr lang="hu-HU" dirty="0" smtClean="0"/>
              <a:t>A többi példány „tartalék”, ezek kívülről nem megfigyelhető módon (kis késletetéssel) követik az első állapotát</a:t>
            </a:r>
          </a:p>
          <a:p>
            <a:pPr lvl="1"/>
            <a:r>
              <a:rPr lang="hu-HU" dirty="0" smtClean="0"/>
              <a:t>Előny: külső megfigyelők nem veszik észre a váltást</a:t>
            </a:r>
          </a:p>
          <a:p>
            <a:pPr lvl="1"/>
            <a:r>
              <a:rPr lang="hu-HU" dirty="0" smtClean="0"/>
              <a:t>Hátrány: nagyon költséges, teljesítményvesztés, több példány</a:t>
            </a:r>
          </a:p>
          <a:p>
            <a:pPr lvl="1"/>
            <a:r>
              <a:rPr lang="hu-HU" dirty="0" smtClean="0"/>
              <a:t>Nem véd: </a:t>
            </a:r>
            <a:r>
              <a:rPr lang="hu-HU" dirty="0" err="1" smtClean="0"/>
              <a:t>guest</a:t>
            </a:r>
            <a:r>
              <a:rPr lang="hu-HU" dirty="0" smtClean="0"/>
              <a:t> gép szoftverhibája ellen – minden példány egyformán bele fog futni ugyanabba a hibába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Többszörözött futtatás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Megvalósítás (</a:t>
            </a:r>
            <a:r>
              <a:rPr lang="hu-HU" dirty="0" err="1" smtClean="0"/>
              <a:t>VMware</a:t>
            </a:r>
            <a:r>
              <a:rPr lang="hu-HU" dirty="0" smtClean="0"/>
              <a:t> FT, </a:t>
            </a:r>
            <a:r>
              <a:rPr lang="hu-HU" dirty="0" err="1" smtClean="0"/>
              <a:t>Xen</a:t>
            </a:r>
            <a:r>
              <a:rPr lang="hu-HU" dirty="0" smtClean="0"/>
              <a:t> Remus)</a:t>
            </a:r>
          </a:p>
          <a:p>
            <a:pPr lvl="1"/>
            <a:r>
              <a:rPr lang="hu-HU" dirty="0" smtClean="0"/>
              <a:t>Feltételezzük, hogy minden példány CPU-ja egyformán </a:t>
            </a:r>
            <a:r>
              <a:rPr lang="hu-HU" dirty="0" err="1" smtClean="0"/>
              <a:t>determinisztikusan</a:t>
            </a:r>
            <a:r>
              <a:rPr lang="hu-HU" dirty="0" smtClean="0"/>
              <a:t> működik</a:t>
            </a:r>
          </a:p>
          <a:p>
            <a:pPr lvl="2"/>
            <a:r>
              <a:rPr lang="hu-HU" dirty="0" smtClean="0"/>
              <a:t>Több virtuális CPU között már versenyhelyzet lehet – csak 1 </a:t>
            </a:r>
            <a:r>
              <a:rPr lang="hu-HU" dirty="0" err="1" smtClean="0"/>
              <a:t>vCPU</a:t>
            </a:r>
            <a:r>
              <a:rPr lang="hu-HU" dirty="0" smtClean="0"/>
              <a:t> lehet!</a:t>
            </a:r>
          </a:p>
          <a:p>
            <a:pPr lvl="1"/>
            <a:r>
              <a:rPr lang="hu-HU" dirty="0" smtClean="0"/>
              <a:t>Egyszer a futás során történik egy teljes </a:t>
            </a:r>
            <a:r>
              <a:rPr lang="hu-HU" dirty="0" err="1" smtClean="0"/>
              <a:t>szinkronizáció</a:t>
            </a:r>
            <a:endParaRPr lang="hu-HU" dirty="0" smtClean="0"/>
          </a:p>
          <a:p>
            <a:pPr lvl="1"/>
            <a:r>
              <a:rPr lang="hu-HU" dirty="0" smtClean="0"/>
              <a:t>Rögzíteni kell minden külső eseményt, ami az elsődleges példánnyal történik</a:t>
            </a:r>
          </a:p>
          <a:p>
            <a:pPr lvl="2"/>
            <a:r>
              <a:rPr lang="hu-HU" dirty="0" smtClean="0"/>
              <a:t>Megszakítások a virtuális perifériáktól</a:t>
            </a:r>
          </a:p>
          <a:p>
            <a:pPr lvl="2"/>
            <a:r>
              <a:rPr lang="hu-HU" dirty="0" smtClean="0"/>
              <a:t>Hálózati csomagok érkezése</a:t>
            </a:r>
          </a:p>
          <a:p>
            <a:pPr lvl="1"/>
            <a:r>
              <a:rPr lang="hu-HU" dirty="0" smtClean="0"/>
              <a:t>Rögzíteni kell az események bekövetkeztekor a CPU állapotát (pontosan melyik utasításon állt)</a:t>
            </a:r>
          </a:p>
          <a:p>
            <a:pPr lvl="2"/>
            <a:r>
              <a:rPr lang="hu-HU" dirty="0" smtClean="0"/>
              <a:t>megtehető, az események érkezésekor a VMM eleve állapotmentést csinál</a:t>
            </a:r>
          </a:p>
          <a:p>
            <a:pPr lvl="1"/>
            <a:r>
              <a:rPr lang="hu-HU" dirty="0" smtClean="0"/>
              <a:t>Vissza kell játszani az eseményeket a tartalék példányon pontosan a megfelelő utasításhelyre elhelyezett </a:t>
            </a:r>
            <a:r>
              <a:rPr lang="hu-HU" dirty="0" err="1" smtClean="0"/>
              <a:t>trapekkel</a:t>
            </a:r>
            <a:endParaRPr lang="hu-HU" dirty="0" smtClean="0"/>
          </a:p>
          <a:p>
            <a:pPr lvl="2"/>
            <a:r>
              <a:rPr lang="hu-HU" dirty="0" smtClean="0"/>
              <a:t>Csak bináris fordítással valósítható meg</a:t>
            </a:r>
          </a:p>
          <a:p>
            <a:pPr lvl="1"/>
            <a:r>
              <a:rPr lang="hu-HU" dirty="0" smtClean="0"/>
              <a:t>A tartalék valamennyit késik az elsődlegeshez képest</a:t>
            </a:r>
          </a:p>
          <a:p>
            <a:pPr lvl="2"/>
            <a:r>
              <a:rPr lang="hu-HU" dirty="0" smtClean="0"/>
              <a:t>Addig vissza kell tartani az elsődleges példány kimenő hálózati forgalmát, amíg a tartalék nem jutott el a küldés állapotig (miért is? – „árva állapot”)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Technikák összefoglalása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07504" y="5561076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HW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07504" y="3857628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07504" y="2571744"/>
            <a:ext cx="288032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346724" y="544522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HW alkatrész meghibásodik</a:t>
            </a:r>
          </a:p>
          <a:p>
            <a:pPr>
              <a:buFontTx/>
              <a:buChar char="-"/>
            </a:pPr>
            <a:r>
              <a:rPr lang="hu-HU" dirty="0" smtClean="0"/>
              <a:t>Hálózat kiesés</a:t>
            </a:r>
          </a:p>
          <a:p>
            <a:pPr>
              <a:buFontTx/>
              <a:buChar char="-"/>
            </a:pPr>
            <a:r>
              <a:rPr lang="hu-HU" dirty="0" smtClean="0"/>
              <a:t>Tápellátás megszűnik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46724" y="3925677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OS hiba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7504" y="1357298"/>
            <a:ext cx="284726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Környezet / emberek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346724" y="249289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Alkalmazás leáll</a:t>
            </a:r>
          </a:p>
          <a:p>
            <a:pPr>
              <a:buFontTx/>
              <a:buChar char="-"/>
            </a:pPr>
            <a:r>
              <a:rPr lang="hu-HU" dirty="0" smtClean="0"/>
              <a:t>Adatok inkonzisztenssé válnak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346724" y="1353909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Hibás üzemeltetői tevékenység</a:t>
            </a:r>
          </a:p>
          <a:p>
            <a:pPr>
              <a:buFontTx/>
              <a:buChar char="-"/>
            </a:pPr>
            <a:r>
              <a:rPr lang="hu-HU" dirty="0" smtClean="0"/>
              <a:t>Támadás</a:t>
            </a:r>
          </a:p>
          <a:p>
            <a:pPr>
              <a:buFontTx/>
              <a:buChar char="-"/>
            </a:pPr>
            <a:r>
              <a:rPr lang="hu-HU" dirty="0" smtClean="0"/>
              <a:t>Elemi kár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77991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Nem tervezett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04248" y="8274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Tervezett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48264" y="3801814"/>
            <a:ext cx="193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OS frissítés miatt </a:t>
            </a:r>
            <a:br>
              <a:rPr lang="hu-HU" dirty="0" smtClean="0"/>
            </a:br>
            <a:r>
              <a:rPr lang="hu-HU" dirty="0" smtClean="0"/>
              <a:t>újraindítás kell</a:t>
            </a:r>
          </a:p>
          <a:p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948264" y="550445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-HW-t</a:t>
            </a:r>
            <a:r>
              <a:rPr lang="hu-HU" dirty="0" smtClean="0"/>
              <a:t> karban kell tartani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492896"/>
            <a:ext cx="1393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Alkalmazás </a:t>
            </a:r>
            <a:br>
              <a:rPr lang="hu-HU" dirty="0" smtClean="0"/>
            </a:br>
            <a:r>
              <a:rPr lang="hu-HU" dirty="0" smtClean="0"/>
              <a:t>verzióváltás</a:t>
            </a:r>
          </a:p>
          <a:p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6588224" y="5504458"/>
            <a:ext cx="2016224" cy="792088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Live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migration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Lekerekített téglalap 18"/>
          <p:cNvSpPr/>
          <p:nvPr/>
        </p:nvSpPr>
        <p:spPr>
          <a:xfrm>
            <a:off x="3347864" y="5504458"/>
            <a:ext cx="2736304" cy="792088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Host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clustering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FT (</a:t>
            </a:r>
            <a:r>
              <a:rPr lang="hu-HU" sz="2400" dirty="0" err="1" smtClean="0">
                <a:solidFill>
                  <a:schemeClr val="bg1"/>
                </a:solidFill>
              </a:rPr>
              <a:t>lockstepping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611560" y="4437112"/>
            <a:ext cx="7632848" cy="864096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Eddig képesek a </a:t>
            </a:r>
            <a:r>
              <a:rPr lang="hu-HU" sz="2400" dirty="0" err="1" smtClean="0">
                <a:solidFill>
                  <a:schemeClr val="bg1"/>
                </a:solidFill>
              </a:rPr>
              <a:t>virtualizációs</a:t>
            </a:r>
            <a:r>
              <a:rPr lang="hu-HU" sz="2400" dirty="0" smtClean="0">
                <a:solidFill>
                  <a:schemeClr val="bg1"/>
                </a:solidFill>
              </a:rPr>
              <a:t> rendszer szintű megoldások kezelni a meghibásodásokat! </a:t>
            </a:r>
          </a:p>
        </p:txBody>
      </p:sp>
      <p:sp>
        <p:nvSpPr>
          <p:cNvPr id="21" name="Lekerekített téglalap 20"/>
          <p:cNvSpPr/>
          <p:nvPr/>
        </p:nvSpPr>
        <p:spPr>
          <a:xfrm>
            <a:off x="4932040" y="3429000"/>
            <a:ext cx="2952328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guest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clustering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load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balance</a:t>
            </a:r>
            <a:r>
              <a:rPr lang="hu-HU" sz="2400" dirty="0" smtClean="0">
                <a:solidFill>
                  <a:schemeClr val="bg1"/>
                </a:solidFill>
              </a:rPr>
              <a:t> fürt…</a:t>
            </a:r>
          </a:p>
        </p:txBody>
      </p:sp>
      <p:sp>
        <p:nvSpPr>
          <p:cNvPr id="22" name="Lekerekített téglalap 21"/>
          <p:cNvSpPr/>
          <p:nvPr/>
        </p:nvSpPr>
        <p:spPr>
          <a:xfrm>
            <a:off x="4355976" y="2348880"/>
            <a:ext cx="2520280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checkpointing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replikáció</a:t>
            </a:r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3" name="Lekerekített téglalap 22"/>
          <p:cNvSpPr/>
          <p:nvPr/>
        </p:nvSpPr>
        <p:spPr>
          <a:xfrm>
            <a:off x="4932040" y="1268760"/>
            <a:ext cx="2520280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mentés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több telephely…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Virtuális gépek életciklusa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Életciklus - a virtuális gép létének állapotai a létrehozástól az üzemeltetésen keresztül a visszavonásig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642910" y="2500306"/>
            <a:ext cx="2071702" cy="1143008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Létrehozás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creation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Ellipszis 4"/>
          <p:cNvSpPr/>
          <p:nvPr/>
        </p:nvSpPr>
        <p:spPr>
          <a:xfrm>
            <a:off x="3286116" y="2500306"/>
            <a:ext cx="2428892" cy="1214446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Üzembeállítás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deployment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Ellipszis 5"/>
          <p:cNvSpPr/>
          <p:nvPr/>
        </p:nvSpPr>
        <p:spPr>
          <a:xfrm>
            <a:off x="3357554" y="4000504"/>
            <a:ext cx="2286016" cy="1143008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Üzemeltetés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operation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Ellipszis 6"/>
          <p:cNvSpPr/>
          <p:nvPr/>
        </p:nvSpPr>
        <p:spPr>
          <a:xfrm>
            <a:off x="6072198" y="4000504"/>
            <a:ext cx="2286016" cy="1143008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Üzemen kívül helyezés</a:t>
            </a:r>
          </a:p>
        </p:txBody>
      </p:sp>
      <p:sp>
        <p:nvSpPr>
          <p:cNvPr id="8" name="Ellipszis 7"/>
          <p:cNvSpPr/>
          <p:nvPr/>
        </p:nvSpPr>
        <p:spPr>
          <a:xfrm>
            <a:off x="6072198" y="5286388"/>
            <a:ext cx="2357454" cy="1071570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Visszavonás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retirement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Jobbra nyíl 8"/>
          <p:cNvSpPr/>
          <p:nvPr/>
        </p:nvSpPr>
        <p:spPr>
          <a:xfrm>
            <a:off x="2786050" y="2857496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Lefelé nyíl 10"/>
          <p:cNvSpPr/>
          <p:nvPr/>
        </p:nvSpPr>
        <p:spPr>
          <a:xfrm>
            <a:off x="4214810" y="3714752"/>
            <a:ext cx="571504" cy="428628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Jobbra nyíl 11"/>
          <p:cNvSpPr/>
          <p:nvPr/>
        </p:nvSpPr>
        <p:spPr>
          <a:xfrm>
            <a:off x="5643570" y="4071942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Jobbra nyíl 12"/>
          <p:cNvSpPr/>
          <p:nvPr/>
        </p:nvSpPr>
        <p:spPr>
          <a:xfrm rot="10800000">
            <a:off x="5572132" y="4572008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Lefelé nyíl 13"/>
          <p:cNvSpPr/>
          <p:nvPr/>
        </p:nvSpPr>
        <p:spPr>
          <a:xfrm>
            <a:off x="6929454" y="5072074"/>
            <a:ext cx="571504" cy="428628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714348" y="4286256"/>
            <a:ext cx="2286016" cy="150019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a különbség a létrehozás és üzembeállítás között?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143636" y="2143116"/>
            <a:ext cx="2714644" cy="150019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a különbség az üzemen kívül helyezés és visszavonás között?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Motivációs példa</a:t>
            </a:r>
            <a:endParaRPr lang="hu-HU" dirty="0"/>
          </a:p>
        </p:txBody>
      </p:sp>
      <p:pic>
        <p:nvPicPr>
          <p:cNvPr id="6" name="Picture 2" descr="C:\Documents and Settings\xmi\Local Settings\Temporary Internet Files\Content.IE5\WD6BG5EB\MCj043393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928934"/>
            <a:ext cx="1714500" cy="1714500"/>
          </a:xfrm>
          <a:prstGeom prst="rect">
            <a:avLst/>
          </a:prstGeom>
          <a:noFill/>
        </p:spPr>
      </p:pic>
      <p:pic>
        <p:nvPicPr>
          <p:cNvPr id="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357290" y="2928934"/>
            <a:ext cx="1393194" cy="1558636"/>
          </a:xfrm>
          <a:prstGeom prst="rect">
            <a:avLst/>
          </a:prstGeom>
          <a:noFill/>
        </p:spPr>
      </p:pic>
      <p:sp>
        <p:nvSpPr>
          <p:cNvPr id="8" name="Lekerekített téglalap feliratnak 7"/>
          <p:cNvSpPr/>
          <p:nvPr/>
        </p:nvSpPr>
        <p:spPr>
          <a:xfrm>
            <a:off x="4929190" y="1214422"/>
            <a:ext cx="3786214" cy="1643074"/>
          </a:xfrm>
          <a:prstGeom prst="wedgeRoundRectCallout">
            <a:avLst>
              <a:gd name="adj1" fmla="val -6278"/>
              <a:gd name="adj2" fmla="val 9053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Kéne egy virtuális gép nekem Win2008 </a:t>
            </a:r>
            <a:r>
              <a:rPr lang="hu-HU" sz="2400" dirty="0" err="1" smtClean="0">
                <a:solidFill>
                  <a:schemeClr val="bg1"/>
                </a:solidFill>
              </a:rPr>
              <a:t>Server-rel</a:t>
            </a:r>
            <a:r>
              <a:rPr lang="hu-HU" sz="2400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9" name="Lekerekített téglalap feliratnak 8"/>
          <p:cNvSpPr/>
          <p:nvPr/>
        </p:nvSpPr>
        <p:spPr>
          <a:xfrm>
            <a:off x="428596" y="1428736"/>
            <a:ext cx="3429024" cy="1571636"/>
          </a:xfrm>
          <a:prstGeom prst="wedgeRoundRectCallout">
            <a:avLst>
              <a:gd name="adj1" fmla="val 5833"/>
              <a:gd name="adj2" fmla="val 7879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Tessék itt a gép, telepítsd bele a </a:t>
            </a:r>
            <a:r>
              <a:rPr lang="hu-HU" sz="2400" dirty="0" err="1" smtClean="0">
                <a:solidFill>
                  <a:schemeClr val="bg1"/>
                </a:solidFill>
              </a:rPr>
              <a:t>windowst</a:t>
            </a:r>
            <a:r>
              <a:rPr lang="hu-HU" sz="2400" dirty="0" smtClean="0">
                <a:solidFill>
                  <a:schemeClr val="bg1"/>
                </a:solidFill>
              </a:rPr>
              <a:t>! Persze aztán állítsd ám be JÓL!</a:t>
            </a:r>
          </a:p>
        </p:txBody>
      </p:sp>
      <p:sp>
        <p:nvSpPr>
          <p:cNvPr id="10" name="Lekerekített téglalap feliratnak 9"/>
          <p:cNvSpPr/>
          <p:nvPr/>
        </p:nvSpPr>
        <p:spPr>
          <a:xfrm>
            <a:off x="2714612" y="4143380"/>
            <a:ext cx="3786214" cy="1571636"/>
          </a:xfrm>
          <a:prstGeom prst="wedgeRoundRectCallout">
            <a:avLst>
              <a:gd name="adj1" fmla="val 52586"/>
              <a:gd name="adj2" fmla="val -794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De miért Én telepítsem?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Nem értek hozzá, hogy kell JÓL beállítani. Meg nem is érek rá, nekem most kéne!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Megoldás:</a:t>
            </a:r>
          </a:p>
          <a:p>
            <a:pPr lvl="1"/>
            <a:r>
              <a:rPr lang="hu-HU" dirty="0" smtClean="0"/>
              <a:t>Készítsünk alap virtuális gépeket alap OS telepítéssel és azt másoljuk le, amikor kell</a:t>
            </a:r>
          </a:p>
          <a:p>
            <a:pPr lvl="1"/>
            <a:r>
              <a:rPr lang="hu-HU" dirty="0" smtClean="0"/>
              <a:t>Mi ezzel a baj?</a:t>
            </a:r>
          </a:p>
          <a:p>
            <a:pPr lvl="2"/>
            <a:r>
              <a:rPr lang="hu-HU" dirty="0" err="1" smtClean="0"/>
              <a:t>Testreszabás</a:t>
            </a:r>
            <a:r>
              <a:rPr lang="hu-HU" dirty="0" smtClean="0"/>
              <a:t> (IP cím, </a:t>
            </a:r>
            <a:r>
              <a:rPr lang="hu-HU" dirty="0" err="1" smtClean="0"/>
              <a:t>hosztnév</a:t>
            </a:r>
            <a:r>
              <a:rPr lang="hu-HU" dirty="0" smtClean="0"/>
              <a:t>, UUID, SID stb.)</a:t>
            </a:r>
          </a:p>
          <a:p>
            <a:pPr lvl="2"/>
            <a:r>
              <a:rPr lang="hu-HU" dirty="0" err="1" smtClean="0"/>
              <a:t>Licenszkérdések</a:t>
            </a:r>
            <a:endParaRPr lang="hu-HU" dirty="0" smtClean="0"/>
          </a:p>
          <a:p>
            <a:pPr lvl="2"/>
            <a:r>
              <a:rPr lang="hu-HU" dirty="0" smtClean="0"/>
              <a:t>Túl sok manuális lépés </a:t>
            </a:r>
          </a:p>
          <a:p>
            <a:pPr lvl="1"/>
            <a:r>
              <a:rPr lang="hu-HU" dirty="0" smtClean="0"/>
              <a:t>Vezessük be a „</a:t>
            </a:r>
            <a:r>
              <a:rPr lang="hu-HU" b="1" dirty="0" smtClean="0"/>
              <a:t>sablon</a:t>
            </a:r>
            <a:r>
              <a:rPr lang="hu-HU" dirty="0" smtClean="0"/>
              <a:t>” (</a:t>
            </a:r>
            <a:r>
              <a:rPr lang="hu-HU" dirty="0" err="1" smtClean="0"/>
              <a:t>template</a:t>
            </a:r>
            <a:r>
              <a:rPr lang="hu-HU" dirty="0" smtClean="0"/>
              <a:t>) fogalmát</a:t>
            </a:r>
          </a:p>
          <a:p>
            <a:pPr lvl="2"/>
            <a:r>
              <a:rPr lang="hu-HU" dirty="0" smtClean="0"/>
              <a:t>Olyan, mint egy sima virtuális gép, csak fel van készítve rá, hogy automatikusan </a:t>
            </a:r>
            <a:r>
              <a:rPr lang="hu-HU" dirty="0" err="1" smtClean="0"/>
              <a:t>üzembeállítható</a:t>
            </a:r>
            <a:r>
              <a:rPr lang="hu-HU" dirty="0" smtClean="0"/>
              <a:t> legyen</a:t>
            </a:r>
          </a:p>
          <a:p>
            <a:pPr lvl="2"/>
            <a:r>
              <a:rPr lang="hu-HU" dirty="0" smtClean="0"/>
              <a:t>Az üzembeállításhoz konfigurálni kell a vendég </a:t>
            </a:r>
            <a:r>
              <a:rPr lang="hu-HU" dirty="0" err="1" smtClean="0"/>
              <a:t>OS-t</a:t>
            </a:r>
            <a:r>
              <a:rPr lang="hu-HU" dirty="0" smtClean="0"/>
              <a:t>. </a:t>
            </a:r>
            <a:br>
              <a:rPr lang="hu-HU" dirty="0" smtClean="0"/>
            </a:br>
            <a:r>
              <a:rPr lang="hu-HU" dirty="0" smtClean="0"/>
              <a:t>Mi kell ehhez?</a:t>
            </a:r>
          </a:p>
          <a:p>
            <a:pPr lvl="3"/>
            <a:r>
              <a:rPr lang="hu-HU" dirty="0" smtClean="0"/>
              <a:t>Operációs rendszer specifikus ágens</a:t>
            </a:r>
            <a:r>
              <a:rPr lang="hu-HU" dirty="0" smtClean="0">
                <a:sym typeface="Wingdings" pitchFamily="2" charset="2"/>
              </a:rPr>
              <a:t> (pl.: </a:t>
            </a:r>
            <a:r>
              <a:rPr lang="hu-HU" dirty="0" err="1" smtClean="0">
                <a:sym typeface="Wingdings" pitchFamily="2" charset="2"/>
              </a:rPr>
              <a:t>VMware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Tools</a:t>
            </a:r>
            <a:r>
              <a:rPr lang="hu-HU" dirty="0" smtClean="0">
                <a:sym typeface="Wingdings" pitchFamily="2" charset="2"/>
              </a:rPr>
              <a:t>)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automatikus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Miért álljunk meg az operációs rendszer szintjén?</a:t>
            </a:r>
          </a:p>
          <a:p>
            <a:pPr lvl="1"/>
            <a:r>
              <a:rPr lang="hu-HU" dirty="0" smtClean="0"/>
              <a:t>Lehet kész sablonunk a telepített alkalmazásokkal is</a:t>
            </a:r>
          </a:p>
          <a:p>
            <a:pPr lvl="1"/>
            <a:r>
              <a:rPr lang="hu-HU" dirty="0" smtClean="0"/>
              <a:t>Az automatikus konfigurálása (még) nem teljesen megoldott</a:t>
            </a:r>
          </a:p>
          <a:p>
            <a:r>
              <a:rPr lang="hu-HU" dirty="0" smtClean="0"/>
              <a:t>Nekünk kell a sablonokat elkészíteni?</a:t>
            </a:r>
          </a:p>
          <a:p>
            <a:pPr lvl="1"/>
            <a:r>
              <a:rPr lang="hu-HU" dirty="0" smtClean="0"/>
              <a:t>Nagyvállalati környezetben belefér</a:t>
            </a:r>
          </a:p>
          <a:p>
            <a:pPr lvl="1"/>
            <a:r>
              <a:rPr lang="hu-HU" dirty="0" smtClean="0"/>
              <a:t>Elérhetőek </a:t>
            </a:r>
            <a:r>
              <a:rPr lang="hu-HU" i="1" dirty="0" err="1" smtClean="0"/>
              <a:t>Virtual</a:t>
            </a:r>
            <a:r>
              <a:rPr lang="hu-HU" i="1" dirty="0" smtClean="0"/>
              <a:t> </a:t>
            </a:r>
            <a:r>
              <a:rPr lang="hu-HU" i="1" dirty="0" err="1" smtClean="0"/>
              <a:t>Appliance</a:t>
            </a:r>
            <a:r>
              <a:rPr lang="hu-HU" dirty="0" err="1" smtClean="0"/>
              <a:t>-ek</a:t>
            </a:r>
            <a:r>
              <a:rPr lang="hu-HU" dirty="0" smtClean="0"/>
              <a:t>, készre telepített gépek, egy specifikus alkalmazás ellátására</a:t>
            </a:r>
          </a:p>
          <a:p>
            <a:pPr lvl="1"/>
            <a:r>
              <a:rPr lang="hu-HU" dirty="0" smtClean="0"/>
              <a:t>Vannak csoportos „</a:t>
            </a:r>
            <a:r>
              <a:rPr lang="hu-HU" dirty="0" err="1" smtClean="0"/>
              <a:t>Appliance</a:t>
            </a:r>
            <a:r>
              <a:rPr lang="hu-HU" dirty="0" smtClean="0"/>
              <a:t> Team”</a:t>
            </a:r>
            <a:r>
              <a:rPr lang="hu-HU" dirty="0" err="1" smtClean="0"/>
              <a:t>-ek</a:t>
            </a:r>
            <a:r>
              <a:rPr lang="hu-HU" dirty="0" smtClean="0"/>
              <a:t> is</a:t>
            </a:r>
          </a:p>
          <a:p>
            <a:pPr lvl="2"/>
            <a:r>
              <a:rPr lang="hu-HU" dirty="0" smtClean="0"/>
              <a:t>Pl.: 3 rétegű webes alkalmazásszerver 3 </a:t>
            </a:r>
            <a:r>
              <a:rPr lang="hu-HU" dirty="0" err="1" smtClean="0"/>
              <a:t>VM-ből</a:t>
            </a:r>
            <a:r>
              <a:rPr lang="hu-HU" dirty="0" smtClean="0"/>
              <a:t> egy csomagban készre telepítve</a:t>
            </a:r>
          </a:p>
          <a:p>
            <a:pPr lvl="2"/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vApp</a:t>
            </a:r>
            <a:r>
              <a:rPr lang="hu-HU" dirty="0" smtClean="0"/>
              <a:t> (bővebben: </a:t>
            </a:r>
            <a:r>
              <a:rPr lang="hu-HU" dirty="0" smtClean="0">
                <a:hlinkClick r:id="rId3"/>
              </a:rPr>
              <a:t>http://blogs.vmware.com/vapp/</a:t>
            </a:r>
            <a:r>
              <a:rPr lang="hu-HU" dirty="0" smtClean="0"/>
              <a:t> )</a:t>
            </a:r>
          </a:p>
          <a:p>
            <a:pPr lvl="2"/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Studio</a:t>
            </a:r>
            <a:r>
              <a:rPr lang="hu-HU" dirty="0" smtClean="0"/>
              <a:t> alkalmazással készíthetők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„Újhullámos” infrastruktúramenedzsment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 virtuális gép mostantól kezdve egy építőelem</a:t>
            </a:r>
          </a:p>
          <a:p>
            <a:pPr lvl="1"/>
            <a:r>
              <a:rPr lang="hu-HU" dirty="0" smtClean="0"/>
              <a:t>(FRU - </a:t>
            </a:r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Replacable</a:t>
            </a:r>
            <a:r>
              <a:rPr lang="hu-HU" dirty="0" smtClean="0"/>
              <a:t> Unit)</a:t>
            </a:r>
          </a:p>
          <a:p>
            <a:pPr lvl="1"/>
            <a:r>
              <a:rPr lang="hu-HU" dirty="0" smtClean="0"/>
              <a:t>Szükség esetén </a:t>
            </a:r>
            <a:r>
              <a:rPr lang="hu-HU" dirty="0" err="1" smtClean="0"/>
              <a:t>példányosítható</a:t>
            </a:r>
            <a:r>
              <a:rPr lang="hu-HU" dirty="0" smtClean="0"/>
              <a:t> sablonból</a:t>
            </a:r>
          </a:p>
          <a:p>
            <a:pPr lvl="1"/>
            <a:r>
              <a:rPr lang="hu-HU" dirty="0" smtClean="0"/>
              <a:t>Feladata végeztével eldobható</a:t>
            </a:r>
          </a:p>
          <a:p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appliance-ekből</a:t>
            </a:r>
            <a:r>
              <a:rPr lang="hu-HU" dirty="0" smtClean="0"/>
              <a:t> összeépíthető a teljes infrastruktúra</a:t>
            </a:r>
          </a:p>
          <a:p>
            <a:pPr lvl="1"/>
            <a:r>
              <a:rPr lang="hu-HU" dirty="0" smtClean="0"/>
              <a:t>Anélkül, hogy alkalmazás telepítéssel, konfigurálással bajlódni kéne</a:t>
            </a:r>
          </a:p>
          <a:p>
            <a:pPr lvl="1"/>
            <a:r>
              <a:rPr lang="hu-HU" dirty="0" smtClean="0"/>
              <a:t>Konfigurációmenedzsment problémáját is meg lehet oldani ezen a szinten</a:t>
            </a:r>
          </a:p>
          <a:p>
            <a:r>
              <a:rPr lang="hu-HU" dirty="0" smtClean="0"/>
              <a:t>Ez az egész MOST kezdődik az iparban!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LabManager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Automatikus életciklus kezelés - Miért jó ez?</a:t>
            </a:r>
          </a:p>
          <a:p>
            <a:pPr lvl="1"/>
            <a:r>
              <a:rPr lang="hu-HU" dirty="0" smtClean="0"/>
              <a:t>Felhasználó is elvégezheti saját magának</a:t>
            </a:r>
          </a:p>
          <a:p>
            <a:pPr lvl="1"/>
            <a:r>
              <a:rPr lang="hu-HU" dirty="0" smtClean="0"/>
              <a:t>Szabályokkal korlátozható a felhasználók VM használata (pl. lejárati idő, nem használt </a:t>
            </a:r>
            <a:r>
              <a:rPr lang="hu-HU" dirty="0" err="1" smtClean="0"/>
              <a:t>VM-ek</a:t>
            </a:r>
            <a:r>
              <a:rPr lang="hu-HU" dirty="0" smtClean="0"/>
              <a:t> leállítása stb.) </a:t>
            </a:r>
          </a:p>
          <a:p>
            <a:r>
              <a:rPr lang="hu-HU" dirty="0" err="1" smtClean="0"/>
              <a:t>Appliance-ek</a:t>
            </a:r>
            <a:r>
              <a:rPr lang="hu-HU" dirty="0" smtClean="0"/>
              <a:t> használata</a:t>
            </a:r>
          </a:p>
          <a:p>
            <a:pPr lvl="1"/>
            <a:r>
              <a:rPr lang="hu-HU" dirty="0" smtClean="0"/>
              <a:t>Pl.: a </a:t>
            </a:r>
            <a:r>
              <a:rPr lang="hu-HU" dirty="0" err="1" smtClean="0"/>
              <a:t>LabManager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virtuális hálózatok közötti átjárást egy-egy kis Linux alapú NAT </a:t>
            </a:r>
            <a:r>
              <a:rPr lang="hu-HU" dirty="0" err="1" smtClean="0"/>
              <a:t>appliance-szel</a:t>
            </a:r>
            <a:r>
              <a:rPr lang="hu-HU" dirty="0" smtClean="0"/>
              <a:t> oldja meg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LabManager</a:t>
            </a:r>
            <a:r>
              <a:rPr lang="hu-HU" dirty="0" smtClean="0"/>
              <a:t> csak ESX szervereket tud felügyelni</a:t>
            </a:r>
          </a:p>
          <a:p>
            <a:r>
              <a:rPr lang="hu-HU" b="1" dirty="0" smtClean="0"/>
              <a:t>UPDATE</a:t>
            </a:r>
            <a:r>
              <a:rPr lang="hu-HU" dirty="0" smtClean="0"/>
              <a:t>: „</a:t>
            </a:r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cloud</a:t>
            </a:r>
            <a:r>
              <a:rPr lang="hu-HU" dirty="0" smtClean="0"/>
              <a:t>” megoldás </a:t>
            </a:r>
            <a:r>
              <a:rPr lang="hu-HU" dirty="0" smtClean="0">
                <a:sym typeface="Wingdings" pitchFamily="2" charset="2"/>
              </a:rPr>
              <a:t> lásd később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Virtuális gépek 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 err="1" smtClean="0"/>
              <a:t>Appliance</a:t>
            </a:r>
            <a:r>
              <a:rPr lang="hu-HU" dirty="0" smtClean="0"/>
              <a:t> csomagok</a:t>
            </a:r>
          </a:p>
          <a:p>
            <a:pPr lvl="1"/>
            <a:r>
              <a:rPr lang="hu-HU" dirty="0" smtClean="0"/>
              <a:t>Automatikus életciklus kezelés</a:t>
            </a:r>
          </a:p>
          <a:p>
            <a:r>
              <a:rPr lang="hu-HU" b="1" dirty="0" smtClean="0"/>
              <a:t>Erőforrás gazdálkodás</a:t>
            </a:r>
          </a:p>
          <a:p>
            <a:pPr lvl="1"/>
            <a:r>
              <a:rPr lang="hu-HU" dirty="0" smtClean="0"/>
              <a:t>Terheléselosztás </a:t>
            </a:r>
            <a:r>
              <a:rPr lang="hu-HU" dirty="0" err="1" smtClean="0"/>
              <a:t>hosztok</a:t>
            </a:r>
            <a:r>
              <a:rPr lang="hu-HU" dirty="0" smtClean="0"/>
              <a:t> között</a:t>
            </a:r>
          </a:p>
          <a:p>
            <a:pPr lvl="1"/>
            <a:r>
              <a:rPr lang="hu-HU" dirty="0" smtClean="0"/>
              <a:t>Energiatakarékosság</a:t>
            </a:r>
          </a:p>
          <a:p>
            <a:r>
              <a:rPr lang="hu-HU" dirty="0" smtClean="0"/>
              <a:t>Hibatűrő működés</a:t>
            </a:r>
          </a:p>
          <a:p>
            <a:pPr lvl="1"/>
            <a:r>
              <a:rPr lang="hu-HU" dirty="0" smtClean="0"/>
              <a:t>Különféle hibamódok</a:t>
            </a:r>
          </a:p>
          <a:p>
            <a:pPr lvl="1"/>
            <a:r>
              <a:rPr lang="hu-HU" dirty="0" smtClean="0"/>
              <a:t>Védekezési lehetőségek a meghibásodások ellen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1531</Words>
  <Application>Microsoft Office PowerPoint</Application>
  <PresentationFormat>Diavetítés a képernyőre (4:3 oldalarány)</PresentationFormat>
  <Paragraphs>301</Paragraphs>
  <Slides>25</Slides>
  <Notes>11</Notes>
  <HiddenSlides>2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bme_ftsrg_hun_micskei_v7</vt:lpstr>
      <vt:lpstr>Menedzsment feladatok  virtualizált környezetben</vt:lpstr>
      <vt:lpstr>Tartalom</vt:lpstr>
      <vt:lpstr>Virtuális gépek életciklusa</vt:lpstr>
      <vt:lpstr>Virtuális gépek üzembeállítása</vt:lpstr>
      <vt:lpstr>Virtuális gépek üzembeállítása</vt:lpstr>
      <vt:lpstr>Virtuális gépek automatikus üzembeállítása</vt:lpstr>
      <vt:lpstr>„Újhullámos” infrastruktúramenedzsment</vt:lpstr>
      <vt:lpstr>Példa: VMware LabManager</vt:lpstr>
      <vt:lpstr>Tartalom</vt:lpstr>
      <vt:lpstr>Erőforrás gazdálkodás</vt:lpstr>
      <vt:lpstr>Erőforrás gazdálkodás</vt:lpstr>
      <vt:lpstr>Erőforrás gazdálkodás</vt:lpstr>
      <vt:lpstr>Működő virtuális gépek áthelyezése</vt:lpstr>
      <vt:lpstr>Tartalom</vt:lpstr>
      <vt:lpstr>Hibatűrés</vt:lpstr>
      <vt:lpstr>Példák szolgáltatás kiesésekre</vt:lpstr>
      <vt:lpstr>Hibatűrés</vt:lpstr>
      <vt:lpstr>Védekezés a meghibásodások ellen</vt:lpstr>
      <vt:lpstr>HW hiba kezelése – klasszikus eset </vt:lpstr>
      <vt:lpstr>HW hibák kezelése – virtualizáció </vt:lpstr>
      <vt:lpstr>HW hibák kezelése – virtualizáció</vt:lpstr>
      <vt:lpstr>HW hibák kezelése – klasszikus eset 2.</vt:lpstr>
      <vt:lpstr>HW hibák kezelése – virtualizáció 2.</vt:lpstr>
      <vt:lpstr>Többszörözött futtatás</vt:lpstr>
      <vt:lpstr>Technikák összefoglalása</vt:lpstr>
    </vt:vector>
  </TitlesOfParts>
  <Company>Budapesti Műszaki és Gazdaságtudományi Egyetem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Micskei Zoltán</cp:lastModifiedBy>
  <cp:revision>41</cp:revision>
  <dcterms:created xsi:type="dcterms:W3CDTF">2009-01-28T13:20:49Z</dcterms:created>
  <dcterms:modified xsi:type="dcterms:W3CDTF">2010-11-25T11:01:31Z</dcterms:modified>
</cp:coreProperties>
</file>