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3" r:id="rId3"/>
    <p:sldId id="265" r:id="rId4"/>
    <p:sldId id="267" r:id="rId5"/>
    <p:sldId id="266" r:id="rId6"/>
    <p:sldId id="268" r:id="rId7"/>
    <p:sldId id="269" r:id="rId8"/>
    <p:sldId id="270" r:id="rId9"/>
    <p:sldId id="272" r:id="rId10"/>
    <p:sldId id="273" r:id="rId11"/>
    <p:sldId id="271" r:id="rId12"/>
    <p:sldId id="274" r:id="rId13"/>
    <p:sldId id="275" r:id="rId14"/>
    <p:sldId id="276" r:id="rId15"/>
    <p:sldId id="264" r:id="rId16"/>
    <p:sldId id="262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62536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228" autoAdjust="0"/>
  </p:normalViewPr>
  <p:slideViewPr>
    <p:cSldViewPr>
      <p:cViewPr>
        <p:scale>
          <a:sx n="100" d="100"/>
          <a:sy n="100" d="100"/>
        </p:scale>
        <p:origin x="-68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E0296-BA71-4C8D-90F6-8A98E3A0A60F}" type="doc">
      <dgm:prSet loTypeId="urn:microsoft.com/office/officeart/2005/8/layout/radial4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F3EB708-01DA-4E8F-AA55-7E01E8713DD3}">
      <dgm:prSet phldrT="[Szöveg]"/>
      <dgm:spPr/>
      <dgm:t>
        <a:bodyPr/>
        <a:lstStyle/>
        <a:p>
          <a:r>
            <a:rPr lang="hu-HU" dirty="0" err="1" smtClean="0"/>
            <a:t>Cloud</a:t>
          </a:r>
          <a:endParaRPr lang="en-US" dirty="0"/>
        </a:p>
      </dgm:t>
    </dgm:pt>
    <dgm:pt modelId="{95BEC287-5423-4BEF-8428-05B6A2E21562}" type="parTrans" cxnId="{9E2854ED-62C1-4078-8B7B-287245F595AD}">
      <dgm:prSet/>
      <dgm:spPr/>
      <dgm:t>
        <a:bodyPr/>
        <a:lstStyle/>
        <a:p>
          <a:endParaRPr lang="en-US"/>
        </a:p>
      </dgm:t>
    </dgm:pt>
    <dgm:pt modelId="{A8CDD24D-229A-4B22-8F6A-666EF0DF7A1F}" type="sibTrans" cxnId="{9E2854ED-62C1-4078-8B7B-287245F595AD}">
      <dgm:prSet/>
      <dgm:spPr/>
      <dgm:t>
        <a:bodyPr/>
        <a:lstStyle/>
        <a:p>
          <a:endParaRPr lang="en-US"/>
        </a:p>
      </dgm:t>
    </dgm:pt>
    <dgm:pt modelId="{800FE86B-9F16-45D7-AC5D-57CDA5095580}">
      <dgm:prSet phldrT="[Szöveg]"/>
      <dgm:spPr/>
      <dgm:t>
        <a:bodyPr/>
        <a:lstStyle/>
        <a:p>
          <a:r>
            <a:rPr lang="hu-HU" dirty="0" smtClean="0"/>
            <a:t>Szolgáltatás  orientált architektúra</a:t>
          </a:r>
          <a:endParaRPr lang="en-US" dirty="0"/>
        </a:p>
      </dgm:t>
    </dgm:pt>
    <dgm:pt modelId="{B3590515-9F22-49A2-9949-C14C1E48DC99}" type="parTrans" cxnId="{877D02C1-B5E0-42DF-BBD2-E4C418CA86F0}">
      <dgm:prSet/>
      <dgm:spPr/>
      <dgm:t>
        <a:bodyPr/>
        <a:lstStyle/>
        <a:p>
          <a:endParaRPr lang="en-US"/>
        </a:p>
      </dgm:t>
    </dgm:pt>
    <dgm:pt modelId="{6318830D-4E35-4F55-AB47-1B08EC92166E}" type="sibTrans" cxnId="{877D02C1-B5E0-42DF-BBD2-E4C418CA86F0}">
      <dgm:prSet/>
      <dgm:spPr/>
      <dgm:t>
        <a:bodyPr/>
        <a:lstStyle/>
        <a:p>
          <a:endParaRPr lang="en-US"/>
        </a:p>
      </dgm:t>
    </dgm:pt>
    <dgm:pt modelId="{194794B7-BE25-44CC-860D-601B05044982}">
      <dgm:prSet phldrT="[Szöveg]"/>
      <dgm:spPr/>
      <dgm:t>
        <a:bodyPr/>
        <a:lstStyle/>
        <a:p>
          <a:r>
            <a:rPr lang="hu-HU" dirty="0" err="1" smtClean="0"/>
            <a:t>Virtualizáció</a:t>
          </a:r>
          <a:r>
            <a:rPr lang="hu-HU" dirty="0" smtClean="0"/>
            <a:t>,</a:t>
          </a:r>
        </a:p>
        <a:p>
          <a:r>
            <a:rPr lang="hu-HU" dirty="0" smtClean="0"/>
            <a:t>Autonóm üzemeltetés</a:t>
          </a:r>
          <a:endParaRPr lang="en-US" dirty="0"/>
        </a:p>
      </dgm:t>
    </dgm:pt>
    <dgm:pt modelId="{7DCCBC6A-5E00-4F7B-AD29-9D525FED52C9}" type="parTrans" cxnId="{CDC102CB-308E-47DB-A5AD-31A1457FD387}">
      <dgm:prSet/>
      <dgm:spPr/>
      <dgm:t>
        <a:bodyPr/>
        <a:lstStyle/>
        <a:p>
          <a:endParaRPr lang="en-US"/>
        </a:p>
      </dgm:t>
    </dgm:pt>
    <dgm:pt modelId="{D712E524-58D4-4758-B789-B585E3FA4142}" type="sibTrans" cxnId="{CDC102CB-308E-47DB-A5AD-31A1457FD387}">
      <dgm:prSet/>
      <dgm:spPr/>
      <dgm:t>
        <a:bodyPr/>
        <a:lstStyle/>
        <a:p>
          <a:endParaRPr lang="en-US"/>
        </a:p>
      </dgm:t>
    </dgm:pt>
    <dgm:pt modelId="{4A55F4BA-A68D-4332-AA41-3978448F0D69}">
      <dgm:prSet phldrT="[Szöveg]"/>
      <dgm:spPr/>
      <dgm:t>
        <a:bodyPr/>
        <a:lstStyle/>
        <a:p>
          <a:r>
            <a:rPr lang="hu-HU" dirty="0" err="1" smtClean="0"/>
            <a:t>Utility</a:t>
          </a:r>
          <a:r>
            <a:rPr lang="hu-HU" dirty="0" smtClean="0"/>
            <a:t> </a:t>
          </a:r>
          <a:r>
            <a:rPr lang="hu-HU" dirty="0" err="1" smtClean="0"/>
            <a:t>computing</a:t>
          </a:r>
          <a:endParaRPr lang="en-US" dirty="0"/>
        </a:p>
      </dgm:t>
    </dgm:pt>
    <dgm:pt modelId="{4A171D27-7B9E-4226-A6FC-1AF92F25D2FE}" type="parTrans" cxnId="{320049D1-D48C-4078-AB55-D41EBF91C94E}">
      <dgm:prSet/>
      <dgm:spPr/>
      <dgm:t>
        <a:bodyPr/>
        <a:lstStyle/>
        <a:p>
          <a:endParaRPr lang="en-US"/>
        </a:p>
      </dgm:t>
    </dgm:pt>
    <dgm:pt modelId="{AE6B3211-DF8C-4781-8C69-BE272DF1D0C2}" type="sibTrans" cxnId="{320049D1-D48C-4078-AB55-D41EBF91C94E}">
      <dgm:prSet/>
      <dgm:spPr/>
      <dgm:t>
        <a:bodyPr/>
        <a:lstStyle/>
        <a:p>
          <a:endParaRPr lang="en-US"/>
        </a:p>
      </dgm:t>
    </dgm:pt>
    <dgm:pt modelId="{35979935-32EF-4974-98D2-679423223910}" type="pres">
      <dgm:prSet presAssocID="{2D0E0296-BA71-4C8D-90F6-8A98E3A0A60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EE0861-29F1-4CCB-972F-39D04E3598E2}" type="pres">
      <dgm:prSet presAssocID="{DF3EB708-01DA-4E8F-AA55-7E01E8713DD3}" presName="centerShape" presStyleLbl="node0" presStyleIdx="0" presStyleCnt="1"/>
      <dgm:spPr/>
      <dgm:t>
        <a:bodyPr/>
        <a:lstStyle/>
        <a:p>
          <a:endParaRPr lang="en-US"/>
        </a:p>
      </dgm:t>
    </dgm:pt>
    <dgm:pt modelId="{650B6D34-A73F-41D2-A11E-B4C6F8A2DB0D}" type="pres">
      <dgm:prSet presAssocID="{B3590515-9F22-49A2-9949-C14C1E48DC99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F62E202A-B630-453E-91D2-FE0C51AF25DE}" type="pres">
      <dgm:prSet presAssocID="{800FE86B-9F16-45D7-AC5D-57CDA50955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734AE-D598-4129-B3C3-5B8AEE2364F3}" type="pres">
      <dgm:prSet presAssocID="{7DCCBC6A-5E00-4F7B-AD29-9D525FED52C9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99E8D779-D15D-481B-9FCA-8D6E3D0103F2}" type="pres">
      <dgm:prSet presAssocID="{194794B7-BE25-44CC-860D-601B0504498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BF24C1-A176-4F2D-9833-C86221186B41}" type="pres">
      <dgm:prSet presAssocID="{4A171D27-7B9E-4226-A6FC-1AF92F25D2FE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984708ED-D678-4D1F-85C7-289BDAA24D2F}" type="pres">
      <dgm:prSet presAssocID="{4A55F4BA-A68D-4332-AA41-3978448F0D6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7D02C1-B5E0-42DF-BBD2-E4C418CA86F0}" srcId="{DF3EB708-01DA-4E8F-AA55-7E01E8713DD3}" destId="{800FE86B-9F16-45D7-AC5D-57CDA5095580}" srcOrd="0" destOrd="0" parTransId="{B3590515-9F22-49A2-9949-C14C1E48DC99}" sibTransId="{6318830D-4E35-4F55-AB47-1B08EC92166E}"/>
    <dgm:cxn modelId="{CDC102CB-308E-47DB-A5AD-31A1457FD387}" srcId="{DF3EB708-01DA-4E8F-AA55-7E01E8713DD3}" destId="{194794B7-BE25-44CC-860D-601B05044982}" srcOrd="1" destOrd="0" parTransId="{7DCCBC6A-5E00-4F7B-AD29-9D525FED52C9}" sibTransId="{D712E524-58D4-4758-B789-B585E3FA4142}"/>
    <dgm:cxn modelId="{320049D1-D48C-4078-AB55-D41EBF91C94E}" srcId="{DF3EB708-01DA-4E8F-AA55-7E01E8713DD3}" destId="{4A55F4BA-A68D-4332-AA41-3978448F0D69}" srcOrd="2" destOrd="0" parTransId="{4A171D27-7B9E-4226-A6FC-1AF92F25D2FE}" sibTransId="{AE6B3211-DF8C-4781-8C69-BE272DF1D0C2}"/>
    <dgm:cxn modelId="{9E2854ED-62C1-4078-8B7B-287245F595AD}" srcId="{2D0E0296-BA71-4C8D-90F6-8A98E3A0A60F}" destId="{DF3EB708-01DA-4E8F-AA55-7E01E8713DD3}" srcOrd="0" destOrd="0" parTransId="{95BEC287-5423-4BEF-8428-05B6A2E21562}" sibTransId="{A8CDD24D-229A-4B22-8F6A-666EF0DF7A1F}"/>
    <dgm:cxn modelId="{FEE5A396-81C9-460A-A588-4863EE6E5C8F}" type="presOf" srcId="{DF3EB708-01DA-4E8F-AA55-7E01E8713DD3}" destId="{B7EE0861-29F1-4CCB-972F-39D04E3598E2}" srcOrd="0" destOrd="0" presId="urn:microsoft.com/office/officeart/2005/8/layout/radial4"/>
    <dgm:cxn modelId="{9DE3526E-F690-44FB-8695-2B8D81C5D117}" type="presOf" srcId="{194794B7-BE25-44CC-860D-601B05044982}" destId="{99E8D779-D15D-481B-9FCA-8D6E3D0103F2}" srcOrd="0" destOrd="0" presId="urn:microsoft.com/office/officeart/2005/8/layout/radial4"/>
    <dgm:cxn modelId="{80ED83F5-01E7-4539-BA7E-2C9EBE714B32}" type="presOf" srcId="{7DCCBC6A-5E00-4F7B-AD29-9D525FED52C9}" destId="{E21734AE-D598-4129-B3C3-5B8AEE2364F3}" srcOrd="0" destOrd="0" presId="urn:microsoft.com/office/officeart/2005/8/layout/radial4"/>
    <dgm:cxn modelId="{895E150C-9546-4DDE-9CA9-26D6F52ABC27}" type="presOf" srcId="{4A55F4BA-A68D-4332-AA41-3978448F0D69}" destId="{984708ED-D678-4D1F-85C7-289BDAA24D2F}" srcOrd="0" destOrd="0" presId="urn:microsoft.com/office/officeart/2005/8/layout/radial4"/>
    <dgm:cxn modelId="{6D889C93-192D-45B4-84CC-A776F631E1F2}" type="presOf" srcId="{800FE86B-9F16-45D7-AC5D-57CDA5095580}" destId="{F62E202A-B630-453E-91D2-FE0C51AF25DE}" srcOrd="0" destOrd="0" presId="urn:microsoft.com/office/officeart/2005/8/layout/radial4"/>
    <dgm:cxn modelId="{FF7AD1C5-01A8-4A66-9079-73B17DAFC667}" type="presOf" srcId="{4A171D27-7B9E-4226-A6FC-1AF92F25D2FE}" destId="{EFBF24C1-A176-4F2D-9833-C86221186B41}" srcOrd="0" destOrd="0" presId="urn:microsoft.com/office/officeart/2005/8/layout/radial4"/>
    <dgm:cxn modelId="{E925570E-9072-403A-829C-BD63D329F2C6}" type="presOf" srcId="{2D0E0296-BA71-4C8D-90F6-8A98E3A0A60F}" destId="{35979935-32EF-4974-98D2-679423223910}" srcOrd="0" destOrd="0" presId="urn:microsoft.com/office/officeart/2005/8/layout/radial4"/>
    <dgm:cxn modelId="{0C24FA04-F29B-4E3A-8370-58E2C59270E1}" type="presOf" srcId="{B3590515-9F22-49A2-9949-C14C1E48DC99}" destId="{650B6D34-A73F-41D2-A11E-B4C6F8A2DB0D}" srcOrd="0" destOrd="0" presId="urn:microsoft.com/office/officeart/2005/8/layout/radial4"/>
    <dgm:cxn modelId="{7D402453-4088-4926-87B4-2227F502CFF8}" type="presParOf" srcId="{35979935-32EF-4974-98D2-679423223910}" destId="{B7EE0861-29F1-4CCB-972F-39D04E3598E2}" srcOrd="0" destOrd="0" presId="urn:microsoft.com/office/officeart/2005/8/layout/radial4"/>
    <dgm:cxn modelId="{501A4F52-840C-439C-978C-D9B22E54B8E4}" type="presParOf" srcId="{35979935-32EF-4974-98D2-679423223910}" destId="{650B6D34-A73F-41D2-A11E-B4C6F8A2DB0D}" srcOrd="1" destOrd="0" presId="urn:microsoft.com/office/officeart/2005/8/layout/radial4"/>
    <dgm:cxn modelId="{896A5B3A-85A7-4522-8C98-8FD7E8BA7720}" type="presParOf" srcId="{35979935-32EF-4974-98D2-679423223910}" destId="{F62E202A-B630-453E-91D2-FE0C51AF25DE}" srcOrd="2" destOrd="0" presId="urn:microsoft.com/office/officeart/2005/8/layout/radial4"/>
    <dgm:cxn modelId="{4FBA7587-6025-4A31-B419-18E5ADE10510}" type="presParOf" srcId="{35979935-32EF-4974-98D2-679423223910}" destId="{E21734AE-D598-4129-B3C3-5B8AEE2364F3}" srcOrd="3" destOrd="0" presId="urn:microsoft.com/office/officeart/2005/8/layout/radial4"/>
    <dgm:cxn modelId="{2E2A5CDD-1917-4D65-8488-45488F049B00}" type="presParOf" srcId="{35979935-32EF-4974-98D2-679423223910}" destId="{99E8D779-D15D-481B-9FCA-8D6E3D0103F2}" srcOrd="4" destOrd="0" presId="urn:microsoft.com/office/officeart/2005/8/layout/radial4"/>
    <dgm:cxn modelId="{5CD3384D-B7C0-4FB5-8CEC-81294F48363B}" type="presParOf" srcId="{35979935-32EF-4974-98D2-679423223910}" destId="{EFBF24C1-A176-4F2D-9833-C86221186B41}" srcOrd="5" destOrd="0" presId="urn:microsoft.com/office/officeart/2005/8/layout/radial4"/>
    <dgm:cxn modelId="{FB6E7883-2F89-4F10-945D-0590F07AA52F}" type="presParOf" srcId="{35979935-32EF-4974-98D2-679423223910}" destId="{984708ED-D678-4D1F-85C7-289BDAA24D2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97E7E7-D14D-456A-B9D3-1E1FE0280F87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1F738E6-E5BA-43A4-96D2-B50FC572F624}">
      <dgm:prSet phldrT="[Szöveg]"/>
      <dgm:spPr/>
      <dgm:t>
        <a:bodyPr/>
        <a:lstStyle/>
        <a:p>
          <a:r>
            <a:rPr lang="hu-HU" dirty="0" err="1" smtClean="0"/>
            <a:t>SaaS</a:t>
          </a:r>
          <a:endParaRPr lang="en-US" dirty="0"/>
        </a:p>
      </dgm:t>
    </dgm:pt>
    <dgm:pt modelId="{7F9BC1AF-3D9A-4895-9CE1-825703780474}" type="parTrans" cxnId="{B2BBBA36-6662-4D33-AE20-393BB527E2AA}">
      <dgm:prSet/>
      <dgm:spPr/>
      <dgm:t>
        <a:bodyPr/>
        <a:lstStyle/>
        <a:p>
          <a:endParaRPr lang="en-US"/>
        </a:p>
      </dgm:t>
    </dgm:pt>
    <dgm:pt modelId="{1B69BBB4-D3B3-4C86-A699-9BD432D02CE7}" type="sibTrans" cxnId="{B2BBBA36-6662-4D33-AE20-393BB527E2AA}">
      <dgm:prSet/>
      <dgm:spPr/>
      <dgm:t>
        <a:bodyPr/>
        <a:lstStyle/>
        <a:p>
          <a:endParaRPr lang="en-US"/>
        </a:p>
      </dgm:t>
    </dgm:pt>
    <dgm:pt modelId="{CD5F7032-21C2-4339-9230-B30BC1BE7A4D}">
      <dgm:prSet phldrT="[Szöveg]"/>
      <dgm:spPr/>
      <dgm:t>
        <a:bodyPr/>
        <a:lstStyle/>
        <a:p>
          <a:r>
            <a:rPr lang="hu-HU" b="1" dirty="0" smtClean="0"/>
            <a:t>Software </a:t>
          </a:r>
          <a:r>
            <a:rPr lang="hu-HU" b="1" dirty="0" err="1" smtClean="0"/>
            <a:t>as</a:t>
          </a:r>
          <a:r>
            <a:rPr lang="hu-HU" b="1" dirty="0" smtClean="0"/>
            <a:t> a Service </a:t>
          </a:r>
          <a:endParaRPr lang="en-US" b="1" dirty="0"/>
        </a:p>
      </dgm:t>
    </dgm:pt>
    <dgm:pt modelId="{57A80039-B5B5-4FE5-BF12-B4E5228CFB45}" type="parTrans" cxnId="{85EE9EC6-A423-4E59-8F71-BA88F9E16D27}">
      <dgm:prSet/>
      <dgm:spPr/>
      <dgm:t>
        <a:bodyPr/>
        <a:lstStyle/>
        <a:p>
          <a:endParaRPr lang="en-US"/>
        </a:p>
      </dgm:t>
    </dgm:pt>
    <dgm:pt modelId="{0D06A755-D24D-48EE-94D5-383CE754B695}" type="sibTrans" cxnId="{85EE9EC6-A423-4E59-8F71-BA88F9E16D27}">
      <dgm:prSet/>
      <dgm:spPr/>
      <dgm:t>
        <a:bodyPr/>
        <a:lstStyle/>
        <a:p>
          <a:endParaRPr lang="en-US"/>
        </a:p>
      </dgm:t>
    </dgm:pt>
    <dgm:pt modelId="{1B0C2582-C343-4739-9288-DE8EEE7F09F9}">
      <dgm:prSet phldrT="[Szöveg]"/>
      <dgm:spPr/>
      <dgm:t>
        <a:bodyPr/>
        <a:lstStyle/>
        <a:p>
          <a:r>
            <a:rPr lang="hu-HU" dirty="0" smtClean="0"/>
            <a:t>Szolgáltatás a végfelhasználók számára</a:t>
          </a:r>
          <a:endParaRPr lang="en-US" dirty="0"/>
        </a:p>
      </dgm:t>
    </dgm:pt>
    <dgm:pt modelId="{CFBA5CE3-807D-4D1D-BC87-706E86275885}" type="parTrans" cxnId="{BBCF5714-D4C6-4C80-9B65-064E0D66E51A}">
      <dgm:prSet/>
      <dgm:spPr/>
      <dgm:t>
        <a:bodyPr/>
        <a:lstStyle/>
        <a:p>
          <a:endParaRPr lang="en-US"/>
        </a:p>
      </dgm:t>
    </dgm:pt>
    <dgm:pt modelId="{5B2BC64A-FCF3-4E5A-B701-4F457301615E}" type="sibTrans" cxnId="{BBCF5714-D4C6-4C80-9B65-064E0D66E51A}">
      <dgm:prSet/>
      <dgm:spPr/>
      <dgm:t>
        <a:bodyPr/>
        <a:lstStyle/>
        <a:p>
          <a:endParaRPr lang="en-US"/>
        </a:p>
      </dgm:t>
    </dgm:pt>
    <dgm:pt modelId="{257E5437-B754-4BA7-9E35-8E5BD2DA6F41}">
      <dgm:prSet phldrT="[Szöveg]"/>
      <dgm:spPr/>
      <dgm:t>
        <a:bodyPr/>
        <a:lstStyle/>
        <a:p>
          <a:r>
            <a:rPr lang="hu-HU" dirty="0" err="1" smtClean="0"/>
            <a:t>PaaS</a:t>
          </a:r>
          <a:endParaRPr lang="en-US" dirty="0"/>
        </a:p>
      </dgm:t>
    </dgm:pt>
    <dgm:pt modelId="{189C7466-F42F-47B7-B105-4AB65CFC7308}" type="parTrans" cxnId="{F3EC7DE9-23A9-499E-81A4-E792AE415AAE}">
      <dgm:prSet/>
      <dgm:spPr/>
      <dgm:t>
        <a:bodyPr/>
        <a:lstStyle/>
        <a:p>
          <a:endParaRPr lang="en-US"/>
        </a:p>
      </dgm:t>
    </dgm:pt>
    <dgm:pt modelId="{5CC29968-F004-4285-8E94-B9076B81CD79}" type="sibTrans" cxnId="{F3EC7DE9-23A9-499E-81A4-E792AE415AAE}">
      <dgm:prSet/>
      <dgm:spPr/>
      <dgm:t>
        <a:bodyPr/>
        <a:lstStyle/>
        <a:p>
          <a:endParaRPr lang="en-US"/>
        </a:p>
      </dgm:t>
    </dgm:pt>
    <dgm:pt modelId="{D373EE4E-F050-4E85-9A0F-2721F7C1DFF5}">
      <dgm:prSet phldrT="[Szöveg]"/>
      <dgm:spPr/>
      <dgm:t>
        <a:bodyPr/>
        <a:lstStyle/>
        <a:p>
          <a:r>
            <a:rPr lang="hu-HU" b="1" dirty="0" smtClean="0"/>
            <a:t>Platform </a:t>
          </a:r>
          <a:r>
            <a:rPr lang="hu-HU" b="1" dirty="0" err="1" smtClean="0"/>
            <a:t>as</a:t>
          </a:r>
          <a:r>
            <a:rPr lang="hu-HU" b="1" dirty="0" smtClean="0"/>
            <a:t> a Service </a:t>
          </a:r>
          <a:r>
            <a:rPr lang="hu-HU" dirty="0" smtClean="0"/>
            <a:t>(</a:t>
          </a:r>
          <a:r>
            <a:rPr lang="hu-HU" dirty="0" smtClean="0">
              <a:latin typeface="Calibri"/>
              <a:cs typeface="Calibri"/>
            </a:rPr>
            <a:t>≠ platform </a:t>
          </a:r>
          <a:r>
            <a:rPr lang="hu-HU" dirty="0" err="1" smtClean="0">
              <a:latin typeface="Calibri"/>
              <a:cs typeface="Calibri"/>
            </a:rPr>
            <a:t>virtualizáció</a:t>
          </a:r>
          <a:r>
            <a:rPr lang="hu-HU" dirty="0" smtClean="0">
              <a:latin typeface="Calibri"/>
              <a:cs typeface="Calibri"/>
            </a:rPr>
            <a:t>!</a:t>
          </a:r>
          <a:r>
            <a:rPr lang="hu-HU" dirty="0" smtClean="0"/>
            <a:t>)</a:t>
          </a:r>
          <a:endParaRPr lang="en-US" dirty="0"/>
        </a:p>
      </dgm:t>
    </dgm:pt>
    <dgm:pt modelId="{0AA15FEE-C2DA-42CD-9F33-33EA3438328B}" type="parTrans" cxnId="{CA0140AE-682E-4401-9B1D-51C5955FAF14}">
      <dgm:prSet/>
      <dgm:spPr/>
      <dgm:t>
        <a:bodyPr/>
        <a:lstStyle/>
        <a:p>
          <a:endParaRPr lang="en-US"/>
        </a:p>
      </dgm:t>
    </dgm:pt>
    <dgm:pt modelId="{3CF3FCB4-8E3B-49F0-B2C1-BDE751CF668B}" type="sibTrans" cxnId="{CA0140AE-682E-4401-9B1D-51C5955FAF14}">
      <dgm:prSet/>
      <dgm:spPr/>
      <dgm:t>
        <a:bodyPr/>
        <a:lstStyle/>
        <a:p>
          <a:endParaRPr lang="en-US"/>
        </a:p>
      </dgm:t>
    </dgm:pt>
    <dgm:pt modelId="{F43A3453-488B-4CF3-B679-B95EAF0DB5BC}">
      <dgm:prSet phldrT="[Szöveg]"/>
      <dgm:spPr/>
      <dgm:t>
        <a:bodyPr/>
        <a:lstStyle/>
        <a:p>
          <a:r>
            <a:rPr lang="hu-HU" dirty="0" smtClean="0"/>
            <a:t>Alkalmazás futtatókörnyezet, </a:t>
          </a:r>
          <a:r>
            <a:rPr lang="hu-HU" dirty="0" err="1" smtClean="0"/>
            <a:t>servlet</a:t>
          </a:r>
          <a:r>
            <a:rPr lang="hu-HU" dirty="0" smtClean="0"/>
            <a:t> konténer, adatbázis</a:t>
          </a:r>
          <a:endParaRPr lang="en-US" dirty="0"/>
        </a:p>
      </dgm:t>
    </dgm:pt>
    <dgm:pt modelId="{CD55B6F9-5DE0-45EF-B589-67419A6EBC95}" type="parTrans" cxnId="{654FC9B5-C8A8-489E-802B-65A119FE70FB}">
      <dgm:prSet/>
      <dgm:spPr/>
      <dgm:t>
        <a:bodyPr/>
        <a:lstStyle/>
        <a:p>
          <a:endParaRPr lang="en-US"/>
        </a:p>
      </dgm:t>
    </dgm:pt>
    <dgm:pt modelId="{C10FD303-7FA7-44FF-BCB6-7698DFCA31EA}" type="sibTrans" cxnId="{654FC9B5-C8A8-489E-802B-65A119FE70FB}">
      <dgm:prSet/>
      <dgm:spPr/>
      <dgm:t>
        <a:bodyPr/>
        <a:lstStyle/>
        <a:p>
          <a:endParaRPr lang="en-US"/>
        </a:p>
      </dgm:t>
    </dgm:pt>
    <dgm:pt modelId="{6E7D6801-6D4F-486A-8BC2-848D52D968B2}">
      <dgm:prSet phldrT="[Szöveg]"/>
      <dgm:spPr/>
      <dgm:t>
        <a:bodyPr/>
        <a:lstStyle/>
        <a:p>
          <a:r>
            <a:rPr lang="hu-HU" dirty="0" err="1" smtClean="0"/>
            <a:t>IaaS</a:t>
          </a:r>
          <a:endParaRPr lang="en-US" dirty="0"/>
        </a:p>
      </dgm:t>
    </dgm:pt>
    <dgm:pt modelId="{F4E1083E-4CE0-4916-AFE6-00BCD7071B7D}" type="parTrans" cxnId="{4D24496B-8793-4C9B-9E90-0DD68A7C67F4}">
      <dgm:prSet/>
      <dgm:spPr/>
      <dgm:t>
        <a:bodyPr/>
        <a:lstStyle/>
        <a:p>
          <a:endParaRPr lang="en-US"/>
        </a:p>
      </dgm:t>
    </dgm:pt>
    <dgm:pt modelId="{EB45D7D1-D2D5-48E2-9CB6-D1931F9650D6}" type="sibTrans" cxnId="{4D24496B-8793-4C9B-9E90-0DD68A7C67F4}">
      <dgm:prSet/>
      <dgm:spPr/>
      <dgm:t>
        <a:bodyPr/>
        <a:lstStyle/>
        <a:p>
          <a:endParaRPr lang="en-US"/>
        </a:p>
      </dgm:t>
    </dgm:pt>
    <dgm:pt modelId="{18DB2992-3AC6-46A3-8FD9-246A5C312A01}">
      <dgm:prSet phldrT="[Szöveg]"/>
      <dgm:spPr/>
      <dgm:t>
        <a:bodyPr/>
        <a:lstStyle/>
        <a:p>
          <a:r>
            <a:rPr lang="hu-HU" b="1" dirty="0" err="1" smtClean="0"/>
            <a:t>Infrastructure</a:t>
          </a:r>
          <a:r>
            <a:rPr lang="hu-HU" b="1" dirty="0" smtClean="0"/>
            <a:t> </a:t>
          </a:r>
          <a:r>
            <a:rPr lang="hu-HU" b="1" dirty="0" err="1" smtClean="0"/>
            <a:t>as</a:t>
          </a:r>
          <a:r>
            <a:rPr lang="hu-HU" b="1" dirty="0" smtClean="0"/>
            <a:t> a Service</a:t>
          </a:r>
          <a:endParaRPr lang="en-US" b="1" dirty="0"/>
        </a:p>
      </dgm:t>
    </dgm:pt>
    <dgm:pt modelId="{7A079D0B-8AF6-4A2D-AFC0-B7B983C0245E}" type="parTrans" cxnId="{F59C884E-ECBE-43C4-B388-116D12B1D2EE}">
      <dgm:prSet/>
      <dgm:spPr/>
      <dgm:t>
        <a:bodyPr/>
        <a:lstStyle/>
        <a:p>
          <a:endParaRPr lang="en-US"/>
        </a:p>
      </dgm:t>
    </dgm:pt>
    <dgm:pt modelId="{759C96D0-44A1-424C-9361-005435F7D4FF}" type="sibTrans" cxnId="{F59C884E-ECBE-43C4-B388-116D12B1D2EE}">
      <dgm:prSet/>
      <dgm:spPr/>
      <dgm:t>
        <a:bodyPr/>
        <a:lstStyle/>
        <a:p>
          <a:endParaRPr lang="en-US"/>
        </a:p>
      </dgm:t>
    </dgm:pt>
    <dgm:pt modelId="{F089D72D-F992-4C91-801C-C91A0FFC0DEF}">
      <dgm:prSet phldrT="[Szöveg]"/>
      <dgm:spPr/>
      <dgm:t>
        <a:bodyPr/>
        <a:lstStyle/>
        <a:p>
          <a:r>
            <a:rPr lang="hu-HU" dirty="0" smtClean="0"/>
            <a:t>Virtuális gépek, hálózat, tárhely</a:t>
          </a:r>
          <a:endParaRPr lang="en-US" dirty="0"/>
        </a:p>
      </dgm:t>
    </dgm:pt>
    <dgm:pt modelId="{CE416192-505E-4CE1-A27D-389F499BD74D}" type="parTrans" cxnId="{A3F373FD-1AFE-4FA3-A1E1-FFE6DDA6D836}">
      <dgm:prSet/>
      <dgm:spPr/>
      <dgm:t>
        <a:bodyPr/>
        <a:lstStyle/>
        <a:p>
          <a:endParaRPr lang="en-US"/>
        </a:p>
      </dgm:t>
    </dgm:pt>
    <dgm:pt modelId="{9B078175-8DA5-49FC-A4D1-827B8B366034}" type="sibTrans" cxnId="{A3F373FD-1AFE-4FA3-A1E1-FFE6DDA6D836}">
      <dgm:prSet/>
      <dgm:spPr/>
      <dgm:t>
        <a:bodyPr/>
        <a:lstStyle/>
        <a:p>
          <a:endParaRPr lang="en-US"/>
        </a:p>
      </dgm:t>
    </dgm:pt>
    <dgm:pt modelId="{1EE1107B-B10F-490B-9CDD-C5236121269A}">
      <dgm:prSet phldrT="[Szöveg]"/>
      <dgm:spPr/>
      <dgm:t>
        <a:bodyPr/>
        <a:lstStyle/>
        <a:p>
          <a:r>
            <a:rPr lang="hu-HU" dirty="0" smtClean="0"/>
            <a:t>PHP, </a:t>
          </a:r>
          <a:r>
            <a:rPr lang="hu-HU" dirty="0" err="1" smtClean="0"/>
            <a:t>JavaEE</a:t>
          </a:r>
          <a:r>
            <a:rPr lang="hu-HU" dirty="0" smtClean="0"/>
            <a:t>, </a:t>
          </a:r>
          <a:r>
            <a:rPr lang="hu-HU" dirty="0" err="1" smtClean="0"/>
            <a:t>OSGi</a:t>
          </a:r>
          <a:r>
            <a:rPr lang="hu-HU" dirty="0" smtClean="0"/>
            <a:t>, ASP.NET…</a:t>
          </a:r>
          <a:endParaRPr lang="en-US" dirty="0"/>
        </a:p>
      </dgm:t>
    </dgm:pt>
    <dgm:pt modelId="{444E2669-9F98-49F3-8C6E-AC008761E983}" type="parTrans" cxnId="{DE49AE9E-6392-45AF-9D02-11A45CD15C00}">
      <dgm:prSet/>
      <dgm:spPr/>
      <dgm:t>
        <a:bodyPr/>
        <a:lstStyle/>
        <a:p>
          <a:endParaRPr lang="en-US"/>
        </a:p>
      </dgm:t>
    </dgm:pt>
    <dgm:pt modelId="{9E54AB4C-4B37-425B-A22B-C00E673A64AE}" type="sibTrans" cxnId="{DE49AE9E-6392-45AF-9D02-11A45CD15C00}">
      <dgm:prSet/>
      <dgm:spPr/>
      <dgm:t>
        <a:bodyPr/>
        <a:lstStyle/>
        <a:p>
          <a:endParaRPr lang="en-US"/>
        </a:p>
      </dgm:t>
    </dgm:pt>
    <dgm:pt modelId="{DC26FB3F-C4A5-4A5B-948E-290E885EB9E5}">
      <dgm:prSet phldrT="[Szöveg]"/>
      <dgm:spPr/>
      <dgm:t>
        <a:bodyPr/>
        <a:lstStyle/>
        <a:p>
          <a:r>
            <a:rPr lang="hu-HU" dirty="0" err="1" smtClean="0"/>
            <a:t>Google</a:t>
          </a:r>
          <a:r>
            <a:rPr lang="hu-HU" dirty="0" smtClean="0"/>
            <a:t> </a:t>
          </a:r>
          <a:r>
            <a:rPr lang="hu-HU" dirty="0" err="1" smtClean="0"/>
            <a:t>Apps</a:t>
          </a:r>
          <a:r>
            <a:rPr lang="hu-HU" dirty="0" smtClean="0"/>
            <a:t>, </a:t>
          </a:r>
          <a:r>
            <a:rPr lang="hu-HU" dirty="0" err="1" smtClean="0"/>
            <a:t>Lotus</a:t>
          </a:r>
          <a:r>
            <a:rPr lang="hu-HU" dirty="0" smtClean="0"/>
            <a:t> </a:t>
          </a:r>
          <a:r>
            <a:rPr lang="hu-HU" dirty="0" err="1" smtClean="0"/>
            <a:t>Live</a:t>
          </a:r>
          <a:r>
            <a:rPr lang="hu-HU" dirty="0" smtClean="0"/>
            <a:t>, </a:t>
          </a:r>
          <a:r>
            <a:rPr lang="hu-HU" dirty="0" err="1" smtClean="0"/>
            <a:t>WebEx</a:t>
          </a:r>
          <a:r>
            <a:rPr lang="hu-HU" dirty="0" smtClean="0"/>
            <a:t>, </a:t>
          </a:r>
          <a:r>
            <a:rPr lang="hu-HU" dirty="0" err="1" smtClean="0"/>
            <a:t>Facebook</a:t>
          </a:r>
          <a:r>
            <a:rPr lang="hu-HU" dirty="0" smtClean="0"/>
            <a:t>…</a:t>
          </a:r>
          <a:endParaRPr lang="en-US" dirty="0"/>
        </a:p>
      </dgm:t>
    </dgm:pt>
    <dgm:pt modelId="{9B60AC99-F0BC-4DD2-B613-A03BB0F93B61}" type="parTrans" cxnId="{499D2C66-6E59-4A71-9B63-23264541F004}">
      <dgm:prSet/>
      <dgm:spPr/>
      <dgm:t>
        <a:bodyPr/>
        <a:lstStyle/>
        <a:p>
          <a:endParaRPr lang="en-US"/>
        </a:p>
      </dgm:t>
    </dgm:pt>
    <dgm:pt modelId="{44BC303C-7F9D-4AA7-AEDF-4DC6126E80FA}" type="sibTrans" cxnId="{499D2C66-6E59-4A71-9B63-23264541F004}">
      <dgm:prSet/>
      <dgm:spPr/>
      <dgm:t>
        <a:bodyPr/>
        <a:lstStyle/>
        <a:p>
          <a:endParaRPr lang="en-US"/>
        </a:p>
      </dgm:t>
    </dgm:pt>
    <dgm:pt modelId="{B73AE511-1FCB-4C4B-A92C-E308F13B3946}">
      <dgm:prSet phldrT="[Szöveg]"/>
      <dgm:spPr/>
      <dgm:t>
        <a:bodyPr/>
        <a:lstStyle/>
        <a:p>
          <a:r>
            <a:rPr lang="hu-HU" b="0" dirty="0" smtClean="0"/>
            <a:t>Szolgáltató nagy gépparkkal</a:t>
          </a:r>
          <a:endParaRPr lang="en-US" b="0" dirty="0"/>
        </a:p>
      </dgm:t>
    </dgm:pt>
    <dgm:pt modelId="{3FA9FF0A-3224-4225-BD06-2B5D7C458495}" type="parTrans" cxnId="{ADB7F1A9-8771-4DFF-9777-3DBB7FBC3BAD}">
      <dgm:prSet/>
      <dgm:spPr/>
      <dgm:t>
        <a:bodyPr/>
        <a:lstStyle/>
        <a:p>
          <a:endParaRPr lang="en-US"/>
        </a:p>
      </dgm:t>
    </dgm:pt>
    <dgm:pt modelId="{4DE7E886-4FB8-4F79-B198-12E254F5B61A}" type="sibTrans" cxnId="{ADB7F1A9-8771-4DFF-9777-3DBB7FBC3BAD}">
      <dgm:prSet/>
      <dgm:spPr/>
      <dgm:t>
        <a:bodyPr/>
        <a:lstStyle/>
        <a:p>
          <a:endParaRPr lang="en-US"/>
        </a:p>
      </dgm:t>
    </dgm:pt>
    <dgm:pt modelId="{5F3449E8-E2BB-480B-90F1-0557B7460876}" type="pres">
      <dgm:prSet presAssocID="{9397E7E7-D14D-456A-B9D3-1E1FE0280F8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FEC9DA-D6D9-49E8-B573-E1709A9741D7}" type="pres">
      <dgm:prSet presAssocID="{61F738E6-E5BA-43A4-96D2-B50FC572F624}" presName="linNode" presStyleCnt="0"/>
      <dgm:spPr/>
    </dgm:pt>
    <dgm:pt modelId="{3720C44E-71DC-4A5D-867F-C66CA41DD84C}" type="pres">
      <dgm:prSet presAssocID="{61F738E6-E5BA-43A4-96D2-B50FC572F624}" presName="parentText" presStyleLbl="node1" presStyleIdx="0" presStyleCnt="3" custScaleX="473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D1382-44C0-4B6D-A910-3B5075996619}" type="pres">
      <dgm:prSet presAssocID="{61F738E6-E5BA-43A4-96D2-B50FC572F62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D2FBF-C67F-455D-A953-C60C2B5DBF33}" type="pres">
      <dgm:prSet presAssocID="{1B69BBB4-D3B3-4C86-A699-9BD432D02CE7}" presName="sp" presStyleCnt="0"/>
      <dgm:spPr/>
    </dgm:pt>
    <dgm:pt modelId="{FB720A33-B18D-4687-B435-9F627DEA1E45}" type="pres">
      <dgm:prSet presAssocID="{257E5437-B754-4BA7-9E35-8E5BD2DA6F41}" presName="linNode" presStyleCnt="0"/>
      <dgm:spPr/>
    </dgm:pt>
    <dgm:pt modelId="{780F17CD-8E1C-48F1-82A9-DEA895681060}" type="pres">
      <dgm:prSet presAssocID="{257E5437-B754-4BA7-9E35-8E5BD2DA6F41}" presName="parentText" presStyleLbl="node1" presStyleIdx="1" presStyleCnt="3" custScaleX="473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FA305-EE13-4615-B650-4054C2AAF6ED}" type="pres">
      <dgm:prSet presAssocID="{257E5437-B754-4BA7-9E35-8E5BD2DA6F4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59FABB-E03F-4A35-B051-B9766FDBC244}" type="pres">
      <dgm:prSet presAssocID="{5CC29968-F004-4285-8E94-B9076B81CD79}" presName="sp" presStyleCnt="0"/>
      <dgm:spPr/>
    </dgm:pt>
    <dgm:pt modelId="{0D30683E-4991-4962-9596-E76F042E9CCD}" type="pres">
      <dgm:prSet presAssocID="{6E7D6801-6D4F-486A-8BC2-848D52D968B2}" presName="linNode" presStyleCnt="0"/>
      <dgm:spPr/>
    </dgm:pt>
    <dgm:pt modelId="{C7EFD4A8-15FA-403E-B68D-6F1057ACDEC3}" type="pres">
      <dgm:prSet presAssocID="{6E7D6801-6D4F-486A-8BC2-848D52D968B2}" presName="parentText" presStyleLbl="node1" presStyleIdx="2" presStyleCnt="3" custScaleX="473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5E289-0B19-4A19-A20B-ED41826B3EEF}" type="pres">
      <dgm:prSet presAssocID="{6E7D6801-6D4F-486A-8BC2-848D52D968B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BB8241-F393-4DAA-8481-451AFAAB16FD}" type="presOf" srcId="{F089D72D-F992-4C91-801C-C91A0FFC0DEF}" destId="{2795E289-0B19-4A19-A20B-ED41826B3EEF}" srcOrd="0" destOrd="2" presId="urn:microsoft.com/office/officeart/2005/8/layout/vList5"/>
    <dgm:cxn modelId="{D4DD5B06-0312-4C30-B354-95777F89E5B1}" type="presOf" srcId="{B73AE511-1FCB-4C4B-A92C-E308F13B3946}" destId="{2795E289-0B19-4A19-A20B-ED41826B3EEF}" srcOrd="0" destOrd="1" presId="urn:microsoft.com/office/officeart/2005/8/layout/vList5"/>
    <dgm:cxn modelId="{CA0140AE-682E-4401-9B1D-51C5955FAF14}" srcId="{257E5437-B754-4BA7-9E35-8E5BD2DA6F41}" destId="{D373EE4E-F050-4E85-9A0F-2721F7C1DFF5}" srcOrd="0" destOrd="0" parTransId="{0AA15FEE-C2DA-42CD-9F33-33EA3438328B}" sibTransId="{3CF3FCB4-8E3B-49F0-B2C1-BDE751CF668B}"/>
    <dgm:cxn modelId="{C51206C9-1301-4D1A-9FCD-8B6E91368A69}" type="presOf" srcId="{1EE1107B-B10F-490B-9CDD-C5236121269A}" destId="{072FA305-EE13-4615-B650-4054C2AAF6ED}" srcOrd="0" destOrd="2" presId="urn:microsoft.com/office/officeart/2005/8/layout/vList5"/>
    <dgm:cxn modelId="{F59C884E-ECBE-43C4-B388-116D12B1D2EE}" srcId="{6E7D6801-6D4F-486A-8BC2-848D52D968B2}" destId="{18DB2992-3AC6-46A3-8FD9-246A5C312A01}" srcOrd="0" destOrd="0" parTransId="{7A079D0B-8AF6-4A2D-AFC0-B7B983C0245E}" sibTransId="{759C96D0-44A1-424C-9361-005435F7D4FF}"/>
    <dgm:cxn modelId="{1DFE0B45-9A62-4E6B-9A5F-9756679A4062}" type="presOf" srcId="{18DB2992-3AC6-46A3-8FD9-246A5C312A01}" destId="{2795E289-0B19-4A19-A20B-ED41826B3EEF}" srcOrd="0" destOrd="0" presId="urn:microsoft.com/office/officeart/2005/8/layout/vList5"/>
    <dgm:cxn modelId="{4195C607-7BDF-4AFF-B5FD-8093A2DF8F34}" type="presOf" srcId="{1B0C2582-C343-4739-9288-DE8EEE7F09F9}" destId="{54FD1382-44C0-4B6D-A910-3B5075996619}" srcOrd="0" destOrd="1" presId="urn:microsoft.com/office/officeart/2005/8/layout/vList5"/>
    <dgm:cxn modelId="{B2BBBA36-6662-4D33-AE20-393BB527E2AA}" srcId="{9397E7E7-D14D-456A-B9D3-1E1FE0280F87}" destId="{61F738E6-E5BA-43A4-96D2-B50FC572F624}" srcOrd="0" destOrd="0" parTransId="{7F9BC1AF-3D9A-4895-9CE1-825703780474}" sibTransId="{1B69BBB4-D3B3-4C86-A699-9BD432D02CE7}"/>
    <dgm:cxn modelId="{4D24496B-8793-4C9B-9E90-0DD68A7C67F4}" srcId="{9397E7E7-D14D-456A-B9D3-1E1FE0280F87}" destId="{6E7D6801-6D4F-486A-8BC2-848D52D968B2}" srcOrd="2" destOrd="0" parTransId="{F4E1083E-4CE0-4916-AFE6-00BCD7071B7D}" sibTransId="{EB45D7D1-D2D5-48E2-9CB6-D1931F9650D6}"/>
    <dgm:cxn modelId="{1E79253A-1649-4EF0-A7C6-18A7D094E306}" type="presOf" srcId="{DC26FB3F-C4A5-4A5B-948E-290E885EB9E5}" destId="{54FD1382-44C0-4B6D-A910-3B5075996619}" srcOrd="0" destOrd="2" presId="urn:microsoft.com/office/officeart/2005/8/layout/vList5"/>
    <dgm:cxn modelId="{FF3F42FF-C3E8-49B4-ABBF-EB25193E82A2}" type="presOf" srcId="{9397E7E7-D14D-456A-B9D3-1E1FE0280F87}" destId="{5F3449E8-E2BB-480B-90F1-0557B7460876}" srcOrd="0" destOrd="0" presId="urn:microsoft.com/office/officeart/2005/8/layout/vList5"/>
    <dgm:cxn modelId="{A3F373FD-1AFE-4FA3-A1E1-FFE6DDA6D836}" srcId="{6E7D6801-6D4F-486A-8BC2-848D52D968B2}" destId="{F089D72D-F992-4C91-801C-C91A0FFC0DEF}" srcOrd="2" destOrd="0" parTransId="{CE416192-505E-4CE1-A27D-389F499BD74D}" sibTransId="{9B078175-8DA5-49FC-A4D1-827B8B366034}"/>
    <dgm:cxn modelId="{654FC9B5-C8A8-489E-802B-65A119FE70FB}" srcId="{257E5437-B754-4BA7-9E35-8E5BD2DA6F41}" destId="{F43A3453-488B-4CF3-B679-B95EAF0DB5BC}" srcOrd="1" destOrd="0" parTransId="{CD55B6F9-5DE0-45EF-B589-67419A6EBC95}" sibTransId="{C10FD303-7FA7-44FF-BCB6-7698DFCA31EA}"/>
    <dgm:cxn modelId="{CA00FAEB-2826-4338-82C5-09A9425841A2}" type="presOf" srcId="{CD5F7032-21C2-4339-9230-B30BC1BE7A4D}" destId="{54FD1382-44C0-4B6D-A910-3B5075996619}" srcOrd="0" destOrd="0" presId="urn:microsoft.com/office/officeart/2005/8/layout/vList5"/>
    <dgm:cxn modelId="{BBCF5714-D4C6-4C80-9B65-064E0D66E51A}" srcId="{61F738E6-E5BA-43A4-96D2-B50FC572F624}" destId="{1B0C2582-C343-4739-9288-DE8EEE7F09F9}" srcOrd="1" destOrd="0" parTransId="{CFBA5CE3-807D-4D1D-BC87-706E86275885}" sibTransId="{5B2BC64A-FCF3-4E5A-B701-4F457301615E}"/>
    <dgm:cxn modelId="{F3EC7DE9-23A9-499E-81A4-E792AE415AAE}" srcId="{9397E7E7-D14D-456A-B9D3-1E1FE0280F87}" destId="{257E5437-B754-4BA7-9E35-8E5BD2DA6F41}" srcOrd="1" destOrd="0" parTransId="{189C7466-F42F-47B7-B105-4AB65CFC7308}" sibTransId="{5CC29968-F004-4285-8E94-B9076B81CD79}"/>
    <dgm:cxn modelId="{499D2C66-6E59-4A71-9B63-23264541F004}" srcId="{61F738E6-E5BA-43A4-96D2-B50FC572F624}" destId="{DC26FB3F-C4A5-4A5B-948E-290E885EB9E5}" srcOrd="2" destOrd="0" parTransId="{9B60AC99-F0BC-4DD2-B613-A03BB0F93B61}" sibTransId="{44BC303C-7F9D-4AA7-AEDF-4DC6126E80FA}"/>
    <dgm:cxn modelId="{394A4C65-E047-415F-AE5A-A42AD6C5347A}" type="presOf" srcId="{F43A3453-488B-4CF3-B679-B95EAF0DB5BC}" destId="{072FA305-EE13-4615-B650-4054C2AAF6ED}" srcOrd="0" destOrd="1" presId="urn:microsoft.com/office/officeart/2005/8/layout/vList5"/>
    <dgm:cxn modelId="{B7CA7CB4-1914-4F7D-9FFE-FA859E2F1350}" type="presOf" srcId="{D373EE4E-F050-4E85-9A0F-2721F7C1DFF5}" destId="{072FA305-EE13-4615-B650-4054C2AAF6ED}" srcOrd="0" destOrd="0" presId="urn:microsoft.com/office/officeart/2005/8/layout/vList5"/>
    <dgm:cxn modelId="{ADB7F1A9-8771-4DFF-9777-3DBB7FBC3BAD}" srcId="{6E7D6801-6D4F-486A-8BC2-848D52D968B2}" destId="{B73AE511-1FCB-4C4B-A92C-E308F13B3946}" srcOrd="1" destOrd="0" parTransId="{3FA9FF0A-3224-4225-BD06-2B5D7C458495}" sibTransId="{4DE7E886-4FB8-4F79-B198-12E254F5B61A}"/>
    <dgm:cxn modelId="{93AAB995-DBA2-48D3-AD70-0D806DD89D91}" type="presOf" srcId="{6E7D6801-6D4F-486A-8BC2-848D52D968B2}" destId="{C7EFD4A8-15FA-403E-B68D-6F1057ACDEC3}" srcOrd="0" destOrd="0" presId="urn:microsoft.com/office/officeart/2005/8/layout/vList5"/>
    <dgm:cxn modelId="{85EE9EC6-A423-4E59-8F71-BA88F9E16D27}" srcId="{61F738E6-E5BA-43A4-96D2-B50FC572F624}" destId="{CD5F7032-21C2-4339-9230-B30BC1BE7A4D}" srcOrd="0" destOrd="0" parTransId="{57A80039-B5B5-4FE5-BF12-B4E5228CFB45}" sibTransId="{0D06A755-D24D-48EE-94D5-383CE754B695}"/>
    <dgm:cxn modelId="{2FA3A35C-32F4-4715-AF0B-C59EE944D80D}" type="presOf" srcId="{257E5437-B754-4BA7-9E35-8E5BD2DA6F41}" destId="{780F17CD-8E1C-48F1-82A9-DEA895681060}" srcOrd="0" destOrd="0" presId="urn:microsoft.com/office/officeart/2005/8/layout/vList5"/>
    <dgm:cxn modelId="{ABC8E7A6-59F5-42C8-8340-A3AC28FF1B16}" type="presOf" srcId="{61F738E6-E5BA-43A4-96D2-B50FC572F624}" destId="{3720C44E-71DC-4A5D-867F-C66CA41DD84C}" srcOrd="0" destOrd="0" presId="urn:microsoft.com/office/officeart/2005/8/layout/vList5"/>
    <dgm:cxn modelId="{DE49AE9E-6392-45AF-9D02-11A45CD15C00}" srcId="{257E5437-B754-4BA7-9E35-8E5BD2DA6F41}" destId="{1EE1107B-B10F-490B-9CDD-C5236121269A}" srcOrd="2" destOrd="0" parTransId="{444E2669-9F98-49F3-8C6E-AC008761E983}" sibTransId="{9E54AB4C-4B37-425B-A22B-C00E673A64AE}"/>
    <dgm:cxn modelId="{93A5C2A0-D067-463B-AE5F-B2C893DF9E23}" type="presParOf" srcId="{5F3449E8-E2BB-480B-90F1-0557B7460876}" destId="{49FEC9DA-D6D9-49E8-B573-E1709A9741D7}" srcOrd="0" destOrd="0" presId="urn:microsoft.com/office/officeart/2005/8/layout/vList5"/>
    <dgm:cxn modelId="{05EB7D3F-0C15-40B3-8015-2D6238F77AA1}" type="presParOf" srcId="{49FEC9DA-D6D9-49E8-B573-E1709A9741D7}" destId="{3720C44E-71DC-4A5D-867F-C66CA41DD84C}" srcOrd="0" destOrd="0" presId="urn:microsoft.com/office/officeart/2005/8/layout/vList5"/>
    <dgm:cxn modelId="{01313577-D67C-4D24-B90D-1F4AEA51C5A5}" type="presParOf" srcId="{49FEC9DA-D6D9-49E8-B573-E1709A9741D7}" destId="{54FD1382-44C0-4B6D-A910-3B5075996619}" srcOrd="1" destOrd="0" presId="urn:microsoft.com/office/officeart/2005/8/layout/vList5"/>
    <dgm:cxn modelId="{F3C9AF3C-978F-4354-A2D3-EF6549EFDAA4}" type="presParOf" srcId="{5F3449E8-E2BB-480B-90F1-0557B7460876}" destId="{1E6D2FBF-C67F-455D-A953-C60C2B5DBF33}" srcOrd="1" destOrd="0" presId="urn:microsoft.com/office/officeart/2005/8/layout/vList5"/>
    <dgm:cxn modelId="{65148086-EA3A-4D36-8CDC-DCDC3C4161CA}" type="presParOf" srcId="{5F3449E8-E2BB-480B-90F1-0557B7460876}" destId="{FB720A33-B18D-4687-B435-9F627DEA1E45}" srcOrd="2" destOrd="0" presId="urn:microsoft.com/office/officeart/2005/8/layout/vList5"/>
    <dgm:cxn modelId="{3F35FD8A-A7AD-4B3A-BF81-46DA1A5197F4}" type="presParOf" srcId="{FB720A33-B18D-4687-B435-9F627DEA1E45}" destId="{780F17CD-8E1C-48F1-82A9-DEA895681060}" srcOrd="0" destOrd="0" presId="urn:microsoft.com/office/officeart/2005/8/layout/vList5"/>
    <dgm:cxn modelId="{66ECE1E0-180C-42A7-A84E-D4433C084B09}" type="presParOf" srcId="{FB720A33-B18D-4687-B435-9F627DEA1E45}" destId="{072FA305-EE13-4615-B650-4054C2AAF6ED}" srcOrd="1" destOrd="0" presId="urn:microsoft.com/office/officeart/2005/8/layout/vList5"/>
    <dgm:cxn modelId="{C41B1B6C-F6B4-49E3-B2CD-848C1FB3927C}" type="presParOf" srcId="{5F3449E8-E2BB-480B-90F1-0557B7460876}" destId="{3559FABB-E03F-4A35-B051-B9766FDBC244}" srcOrd="3" destOrd="0" presId="urn:microsoft.com/office/officeart/2005/8/layout/vList5"/>
    <dgm:cxn modelId="{E1D40F9A-EE06-4352-A064-EBA3FEC7E8A2}" type="presParOf" srcId="{5F3449E8-E2BB-480B-90F1-0557B7460876}" destId="{0D30683E-4991-4962-9596-E76F042E9CCD}" srcOrd="4" destOrd="0" presId="urn:microsoft.com/office/officeart/2005/8/layout/vList5"/>
    <dgm:cxn modelId="{56AFD18C-2BD1-4026-B9C7-1F2441835AA4}" type="presParOf" srcId="{0D30683E-4991-4962-9596-E76F042E9CCD}" destId="{C7EFD4A8-15FA-403E-B68D-6F1057ACDEC3}" srcOrd="0" destOrd="0" presId="urn:microsoft.com/office/officeart/2005/8/layout/vList5"/>
    <dgm:cxn modelId="{0240744D-4B23-4865-B2EF-7BD37ED4F91D}" type="presParOf" srcId="{0D30683E-4991-4962-9596-E76F042E9CCD}" destId="{2795E289-0B19-4A19-A20B-ED41826B3EE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EE0861-29F1-4CCB-972F-39D04E3598E2}">
      <dsp:nvSpPr>
        <dsp:cNvPr id="0" name=""/>
        <dsp:cNvSpPr/>
      </dsp:nvSpPr>
      <dsp:spPr>
        <a:xfrm>
          <a:off x="1498208" y="1874074"/>
          <a:ext cx="1381908" cy="138190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err="1" smtClean="0"/>
            <a:t>Cloud</a:t>
          </a:r>
          <a:endParaRPr lang="en-US" sz="3100" kern="1200" dirty="0"/>
        </a:p>
      </dsp:txBody>
      <dsp:txXfrm>
        <a:off x="1498208" y="1874074"/>
        <a:ext cx="1381908" cy="1381908"/>
      </dsp:txXfrm>
    </dsp:sp>
    <dsp:sp modelId="{650B6D34-A73F-41D2-A11E-B4C6F8A2DB0D}">
      <dsp:nvSpPr>
        <dsp:cNvPr id="0" name=""/>
        <dsp:cNvSpPr/>
      </dsp:nvSpPr>
      <dsp:spPr>
        <a:xfrm rot="12900000">
          <a:off x="555847" y="1614806"/>
          <a:ext cx="1114982" cy="39384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E202A-B630-453E-91D2-FE0C51AF25DE}">
      <dsp:nvSpPr>
        <dsp:cNvPr id="0" name=""/>
        <dsp:cNvSpPr/>
      </dsp:nvSpPr>
      <dsp:spPr>
        <a:xfrm>
          <a:off x="261" y="966839"/>
          <a:ext cx="1312813" cy="10502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Szolgáltatás  orientált architektúra</a:t>
          </a:r>
          <a:endParaRPr lang="en-US" sz="1700" kern="1200" dirty="0"/>
        </a:p>
      </dsp:txBody>
      <dsp:txXfrm>
        <a:off x="261" y="966839"/>
        <a:ext cx="1312813" cy="1050250"/>
      </dsp:txXfrm>
    </dsp:sp>
    <dsp:sp modelId="{E21734AE-D598-4129-B3C3-5B8AEE2364F3}">
      <dsp:nvSpPr>
        <dsp:cNvPr id="0" name=""/>
        <dsp:cNvSpPr/>
      </dsp:nvSpPr>
      <dsp:spPr>
        <a:xfrm rot="16200000">
          <a:off x="1631671" y="1054767"/>
          <a:ext cx="1114982" cy="39384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8D779-D15D-481B-9FCA-8D6E3D0103F2}">
      <dsp:nvSpPr>
        <dsp:cNvPr id="0" name=""/>
        <dsp:cNvSpPr/>
      </dsp:nvSpPr>
      <dsp:spPr>
        <a:xfrm>
          <a:off x="1532755" y="169073"/>
          <a:ext cx="1312813" cy="10502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 smtClean="0"/>
            <a:t>Virtualizáció</a:t>
          </a:r>
          <a:r>
            <a:rPr lang="hu-HU" sz="1700" kern="1200" dirty="0" smtClean="0"/>
            <a:t>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smtClean="0"/>
            <a:t>Autonóm üzemeltetés</a:t>
          </a:r>
          <a:endParaRPr lang="en-US" sz="1700" kern="1200" dirty="0"/>
        </a:p>
      </dsp:txBody>
      <dsp:txXfrm>
        <a:off x="1532755" y="169073"/>
        <a:ext cx="1312813" cy="1050250"/>
      </dsp:txXfrm>
    </dsp:sp>
    <dsp:sp modelId="{EFBF24C1-A176-4F2D-9833-C86221186B41}">
      <dsp:nvSpPr>
        <dsp:cNvPr id="0" name=""/>
        <dsp:cNvSpPr/>
      </dsp:nvSpPr>
      <dsp:spPr>
        <a:xfrm rot="19500000">
          <a:off x="2707495" y="1614806"/>
          <a:ext cx="1114982" cy="39384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708ED-D678-4D1F-85C7-289BDAA24D2F}">
      <dsp:nvSpPr>
        <dsp:cNvPr id="0" name=""/>
        <dsp:cNvSpPr/>
      </dsp:nvSpPr>
      <dsp:spPr>
        <a:xfrm>
          <a:off x="3065250" y="966839"/>
          <a:ext cx="1312813" cy="105025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 smtClean="0"/>
            <a:t>Utility</a:t>
          </a:r>
          <a:r>
            <a:rPr lang="hu-HU" sz="1700" kern="1200" dirty="0" smtClean="0"/>
            <a:t> </a:t>
          </a:r>
          <a:r>
            <a:rPr lang="hu-HU" sz="1700" kern="1200" dirty="0" err="1" smtClean="0"/>
            <a:t>computing</a:t>
          </a:r>
          <a:endParaRPr lang="en-US" sz="1700" kern="1200" dirty="0"/>
        </a:p>
      </dsp:txBody>
      <dsp:txXfrm>
        <a:off x="3065250" y="966839"/>
        <a:ext cx="1312813" cy="10502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D1382-44C0-4B6D-A910-3B5075996619}">
      <dsp:nvSpPr>
        <dsp:cNvPr id="0" name=""/>
        <dsp:cNvSpPr/>
      </dsp:nvSpPr>
      <dsp:spPr>
        <a:xfrm rot="5400000">
          <a:off x="4509675" y="-1963007"/>
          <a:ext cx="1421420" cy="570817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b="1" kern="1200" dirty="0" smtClean="0"/>
            <a:t>Software </a:t>
          </a:r>
          <a:r>
            <a:rPr lang="hu-HU" sz="1900" b="1" kern="1200" dirty="0" err="1" smtClean="0"/>
            <a:t>as</a:t>
          </a:r>
          <a:r>
            <a:rPr lang="hu-HU" sz="1900" b="1" kern="1200" dirty="0" smtClean="0"/>
            <a:t> a Service 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Szolgáltatás a végfelhasználók számára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err="1" smtClean="0"/>
            <a:t>Google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Apps</a:t>
          </a:r>
          <a:r>
            <a:rPr lang="hu-HU" sz="1900" kern="1200" dirty="0" smtClean="0"/>
            <a:t>, </a:t>
          </a:r>
          <a:r>
            <a:rPr lang="hu-HU" sz="1900" kern="1200" dirty="0" err="1" smtClean="0"/>
            <a:t>Lotus</a:t>
          </a:r>
          <a:r>
            <a:rPr lang="hu-HU" sz="1900" kern="1200" dirty="0" smtClean="0"/>
            <a:t> </a:t>
          </a:r>
          <a:r>
            <a:rPr lang="hu-HU" sz="1900" kern="1200" dirty="0" err="1" smtClean="0"/>
            <a:t>Live</a:t>
          </a:r>
          <a:r>
            <a:rPr lang="hu-HU" sz="1900" kern="1200" dirty="0" smtClean="0"/>
            <a:t>, </a:t>
          </a:r>
          <a:r>
            <a:rPr lang="hu-HU" sz="1900" kern="1200" dirty="0" err="1" smtClean="0"/>
            <a:t>WebEx</a:t>
          </a:r>
          <a:r>
            <a:rPr lang="hu-HU" sz="1900" kern="1200" dirty="0" smtClean="0"/>
            <a:t>, </a:t>
          </a:r>
          <a:r>
            <a:rPr lang="hu-HU" sz="1900" kern="1200" dirty="0" err="1" smtClean="0"/>
            <a:t>Facebook</a:t>
          </a:r>
          <a:r>
            <a:rPr lang="hu-HU" sz="1900" kern="1200" dirty="0" smtClean="0"/>
            <a:t>…</a:t>
          </a:r>
          <a:endParaRPr lang="en-US" sz="1900" kern="1200" dirty="0"/>
        </a:p>
      </dsp:txBody>
      <dsp:txXfrm rot="5400000">
        <a:off x="4509675" y="-1963007"/>
        <a:ext cx="1421420" cy="5708173"/>
      </dsp:txXfrm>
    </dsp:sp>
    <dsp:sp modelId="{3720C44E-71DC-4A5D-867F-C66CA41DD84C}">
      <dsp:nvSpPr>
        <dsp:cNvPr id="0" name=""/>
        <dsp:cNvSpPr/>
      </dsp:nvSpPr>
      <dsp:spPr>
        <a:xfrm>
          <a:off x="844549" y="2692"/>
          <a:ext cx="1521749" cy="17767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kern="1200" dirty="0" err="1" smtClean="0"/>
            <a:t>SaaS</a:t>
          </a:r>
          <a:endParaRPr lang="en-US" sz="4300" kern="1200" dirty="0"/>
        </a:p>
      </dsp:txBody>
      <dsp:txXfrm>
        <a:off x="844549" y="2692"/>
        <a:ext cx="1521749" cy="1776775"/>
      </dsp:txXfrm>
    </dsp:sp>
    <dsp:sp modelId="{072FA305-EE13-4615-B650-4054C2AAF6ED}">
      <dsp:nvSpPr>
        <dsp:cNvPr id="0" name=""/>
        <dsp:cNvSpPr/>
      </dsp:nvSpPr>
      <dsp:spPr>
        <a:xfrm rot="5400000">
          <a:off x="4509675" y="-97393"/>
          <a:ext cx="1421420" cy="5708173"/>
        </a:xfrm>
        <a:prstGeom prst="round2SameRect">
          <a:avLst/>
        </a:prstGeom>
        <a:solidFill>
          <a:schemeClr val="accent3">
            <a:tint val="40000"/>
            <a:alpha val="90000"/>
            <a:hueOff val="6990900"/>
            <a:satOff val="-1362"/>
            <a:lumOff val="-2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6990900"/>
              <a:satOff val="-1362"/>
              <a:lumOff val="-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b="1" kern="1200" dirty="0" smtClean="0"/>
            <a:t>Platform </a:t>
          </a:r>
          <a:r>
            <a:rPr lang="hu-HU" sz="1900" b="1" kern="1200" dirty="0" err="1" smtClean="0"/>
            <a:t>as</a:t>
          </a:r>
          <a:r>
            <a:rPr lang="hu-HU" sz="1900" b="1" kern="1200" dirty="0" smtClean="0"/>
            <a:t> a Service </a:t>
          </a:r>
          <a:r>
            <a:rPr lang="hu-HU" sz="1900" kern="1200" dirty="0" smtClean="0"/>
            <a:t>(</a:t>
          </a:r>
          <a:r>
            <a:rPr lang="hu-HU" sz="1900" kern="1200" dirty="0" smtClean="0">
              <a:latin typeface="Calibri"/>
              <a:cs typeface="Calibri"/>
            </a:rPr>
            <a:t>≠ platform </a:t>
          </a:r>
          <a:r>
            <a:rPr lang="hu-HU" sz="1900" kern="1200" dirty="0" err="1" smtClean="0">
              <a:latin typeface="Calibri"/>
              <a:cs typeface="Calibri"/>
            </a:rPr>
            <a:t>virtualizáció</a:t>
          </a:r>
          <a:r>
            <a:rPr lang="hu-HU" sz="1900" kern="1200" dirty="0" smtClean="0">
              <a:latin typeface="Calibri"/>
              <a:cs typeface="Calibri"/>
            </a:rPr>
            <a:t>!</a:t>
          </a:r>
          <a:r>
            <a:rPr lang="hu-HU" sz="1900" kern="1200" dirty="0" smtClean="0"/>
            <a:t>)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Alkalmazás futtatókörnyezet, </a:t>
          </a:r>
          <a:r>
            <a:rPr lang="hu-HU" sz="1900" kern="1200" dirty="0" err="1" smtClean="0"/>
            <a:t>servlet</a:t>
          </a:r>
          <a:r>
            <a:rPr lang="hu-HU" sz="1900" kern="1200" dirty="0" smtClean="0"/>
            <a:t> konténer, adatbázis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PHP, </a:t>
          </a:r>
          <a:r>
            <a:rPr lang="hu-HU" sz="1900" kern="1200" dirty="0" err="1" smtClean="0"/>
            <a:t>JavaEE</a:t>
          </a:r>
          <a:r>
            <a:rPr lang="hu-HU" sz="1900" kern="1200" dirty="0" smtClean="0"/>
            <a:t>, </a:t>
          </a:r>
          <a:r>
            <a:rPr lang="hu-HU" sz="1900" kern="1200" dirty="0" err="1" smtClean="0"/>
            <a:t>OSGi</a:t>
          </a:r>
          <a:r>
            <a:rPr lang="hu-HU" sz="1900" kern="1200" dirty="0" smtClean="0"/>
            <a:t>, ASP.NET…</a:t>
          </a:r>
          <a:endParaRPr lang="en-US" sz="1900" kern="1200" dirty="0"/>
        </a:p>
      </dsp:txBody>
      <dsp:txXfrm rot="5400000">
        <a:off x="4509675" y="-97393"/>
        <a:ext cx="1421420" cy="5708173"/>
      </dsp:txXfrm>
    </dsp:sp>
    <dsp:sp modelId="{780F17CD-8E1C-48F1-82A9-DEA895681060}">
      <dsp:nvSpPr>
        <dsp:cNvPr id="0" name=""/>
        <dsp:cNvSpPr/>
      </dsp:nvSpPr>
      <dsp:spPr>
        <a:xfrm>
          <a:off x="844549" y="1868305"/>
          <a:ext cx="1521749" cy="1776775"/>
        </a:xfrm>
        <a:prstGeom prst="roundRect">
          <a:avLst/>
        </a:prstGeom>
        <a:solidFill>
          <a:schemeClr val="accent3">
            <a:hueOff val="6822202"/>
            <a:satOff val="-23871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kern="1200" dirty="0" err="1" smtClean="0"/>
            <a:t>PaaS</a:t>
          </a:r>
          <a:endParaRPr lang="en-US" sz="4300" kern="1200" dirty="0"/>
        </a:p>
      </dsp:txBody>
      <dsp:txXfrm>
        <a:off x="844549" y="1868305"/>
        <a:ext cx="1521749" cy="1776775"/>
      </dsp:txXfrm>
    </dsp:sp>
    <dsp:sp modelId="{2795E289-0B19-4A19-A20B-ED41826B3EEF}">
      <dsp:nvSpPr>
        <dsp:cNvPr id="0" name=""/>
        <dsp:cNvSpPr/>
      </dsp:nvSpPr>
      <dsp:spPr>
        <a:xfrm rot="5400000">
          <a:off x="4509675" y="1768220"/>
          <a:ext cx="1421420" cy="5708173"/>
        </a:xfrm>
        <a:prstGeom prst="round2SameRect">
          <a:avLst/>
        </a:prstGeom>
        <a:solidFill>
          <a:schemeClr val="accent3">
            <a:tint val="40000"/>
            <a:alpha val="90000"/>
            <a:hueOff val="13981800"/>
            <a:satOff val="-2723"/>
            <a:lumOff val="-46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3981800"/>
              <a:satOff val="-2723"/>
              <a:lumOff val="-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b="1" kern="1200" dirty="0" err="1" smtClean="0"/>
            <a:t>Infrastructure</a:t>
          </a:r>
          <a:r>
            <a:rPr lang="hu-HU" sz="1900" b="1" kern="1200" dirty="0" smtClean="0"/>
            <a:t> </a:t>
          </a:r>
          <a:r>
            <a:rPr lang="hu-HU" sz="1900" b="1" kern="1200" dirty="0" err="1" smtClean="0"/>
            <a:t>as</a:t>
          </a:r>
          <a:r>
            <a:rPr lang="hu-HU" sz="1900" b="1" kern="1200" dirty="0" smtClean="0"/>
            <a:t> a Service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b="0" kern="1200" dirty="0" smtClean="0"/>
            <a:t>Szolgáltató nagy gépparkkal</a:t>
          </a:r>
          <a:endParaRPr lang="en-US" sz="1900" b="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900" kern="1200" dirty="0" smtClean="0"/>
            <a:t>Virtuális gépek, hálózat, tárhely</a:t>
          </a:r>
          <a:endParaRPr lang="en-US" sz="1900" kern="1200" dirty="0"/>
        </a:p>
      </dsp:txBody>
      <dsp:txXfrm rot="5400000">
        <a:off x="4509675" y="1768220"/>
        <a:ext cx="1421420" cy="5708173"/>
      </dsp:txXfrm>
    </dsp:sp>
    <dsp:sp modelId="{C7EFD4A8-15FA-403E-B68D-6F1057ACDEC3}">
      <dsp:nvSpPr>
        <dsp:cNvPr id="0" name=""/>
        <dsp:cNvSpPr/>
      </dsp:nvSpPr>
      <dsp:spPr>
        <a:xfrm>
          <a:off x="844549" y="3733919"/>
          <a:ext cx="1521749" cy="1776775"/>
        </a:xfrm>
        <a:prstGeom prst="roundRect">
          <a:avLst/>
        </a:prstGeom>
        <a:solidFill>
          <a:schemeClr val="accent3">
            <a:hueOff val="13644404"/>
            <a:satOff val="-47742"/>
            <a:lumOff val="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300" kern="1200" dirty="0" err="1" smtClean="0"/>
            <a:t>IaaS</a:t>
          </a:r>
          <a:endParaRPr lang="en-US" sz="4300" kern="1200" dirty="0"/>
        </a:p>
      </dsp:txBody>
      <dsp:txXfrm>
        <a:off x="844549" y="3733919"/>
        <a:ext cx="1521749" cy="1776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2010. 12. 20.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</a:t>
            </a:r>
            <a:r>
              <a:rPr lang="hu-HU" baseline="0" dirty="0" smtClean="0"/>
              <a:t> </a:t>
            </a:r>
            <a:r>
              <a:rPr lang="hu-HU" baseline="0" dirty="0" smtClean="0"/>
              <a:t>2010.1</a:t>
            </a:r>
            <a:r>
              <a:rPr lang="en-US" baseline="0" dirty="0" smtClean="0"/>
              <a:t>2</a:t>
            </a:r>
            <a:r>
              <a:rPr lang="hu-HU" baseline="0" dirty="0" smtClean="0"/>
              <a:t>. 1</a:t>
            </a:r>
            <a:r>
              <a:rPr lang="en-US" baseline="0" dirty="0" smtClean="0"/>
              <a:t>6</a:t>
            </a:r>
            <a:r>
              <a:rPr lang="hu-HU" baseline="0" dirty="0" smtClean="0"/>
              <a:t>.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http://www.networkworld.com/news/2010/05251-cloud-apps-misconceptions.html?page=1</a:t>
            </a:r>
            <a:endParaRPr lang="hu-HU" dirty="0" smtClean="0"/>
          </a:p>
          <a:p>
            <a:endParaRPr lang="hu-HU" dirty="0" smtClean="0"/>
          </a:p>
          <a:p>
            <a:r>
              <a:rPr lang="en-US" dirty="0" smtClean="0"/>
              <a:t>http://www.zdnet.com/news/five-cloud-computing-myths-exploded/265450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asein-cloud.sourceforge.net/" TargetMode="External"/><Relationship Id="rId3" Type="http://schemas.openxmlformats.org/officeDocument/2006/relationships/hyperlink" Target="http://aws.amazon.com/documentation/" TargetMode="External"/><Relationship Id="rId7" Type="http://schemas.openxmlformats.org/officeDocument/2006/relationships/hyperlink" Target="http://deltacloud.org/" TargetMode="External"/><Relationship Id="rId2" Type="http://schemas.openxmlformats.org/officeDocument/2006/relationships/hyperlink" Target="http://aws.amazon.com/produc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rackspacecloud.com/servers/api/cs-devguide-latest.pdf" TargetMode="External"/><Relationship Id="rId5" Type="http://schemas.openxmlformats.org/officeDocument/2006/relationships/hyperlink" Target="http://www.rackspacecloud.com/cloud_hosting_products/sites/" TargetMode="External"/><Relationship Id="rId4" Type="http://schemas.openxmlformats.org/officeDocument/2006/relationships/hyperlink" Target="http://www.rackspacecloud.com/cloud_hosting_products/servers/" TargetMode="External"/><Relationship Id="rId9" Type="http://schemas.openxmlformats.org/officeDocument/2006/relationships/hyperlink" Target="http://www.jcloud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Tóth Dániel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Virtualizációs Technológiák és Alkalmazásaik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IaaS</a:t>
            </a:r>
            <a:r>
              <a:rPr lang="hu-HU" dirty="0" smtClean="0"/>
              <a:t> szolgáltatók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Kereskedelmi</a:t>
            </a:r>
          </a:p>
          <a:p>
            <a:pPr lvl="1"/>
            <a:r>
              <a:rPr lang="hu-HU" dirty="0" smtClean="0"/>
              <a:t>Amazon EC2 (</a:t>
            </a:r>
            <a:r>
              <a:rPr lang="hu-HU" dirty="0" err="1" smtClean="0"/>
              <a:t>Elastic</a:t>
            </a:r>
            <a:r>
              <a:rPr lang="hu-HU" dirty="0" smtClean="0"/>
              <a:t> </a:t>
            </a:r>
            <a:r>
              <a:rPr lang="hu-HU" dirty="0" err="1" smtClean="0"/>
              <a:t>Clouds</a:t>
            </a:r>
            <a:r>
              <a:rPr lang="hu-HU" dirty="0" smtClean="0"/>
              <a:t>)</a:t>
            </a:r>
          </a:p>
          <a:p>
            <a:pPr lvl="1"/>
            <a:r>
              <a:rPr lang="hu-HU" dirty="0" err="1" smtClean="0"/>
              <a:t>Rackspace</a:t>
            </a:r>
            <a:r>
              <a:rPr lang="hu-HU" dirty="0" smtClean="0"/>
              <a:t> </a:t>
            </a:r>
            <a:r>
              <a:rPr lang="hu-HU" dirty="0" err="1" smtClean="0"/>
              <a:t>CloudServers</a:t>
            </a:r>
            <a:endParaRPr lang="hu-HU" dirty="0" smtClean="0"/>
          </a:p>
          <a:p>
            <a:pPr lvl="1"/>
            <a:r>
              <a:rPr lang="hu-HU" dirty="0" err="1" smtClean="0"/>
              <a:t>Terremark</a:t>
            </a:r>
            <a:endParaRPr lang="hu-HU" dirty="0" smtClean="0"/>
          </a:p>
          <a:p>
            <a:pPr lvl="1"/>
            <a:r>
              <a:rPr lang="hu-HU" dirty="0" err="1" smtClean="0"/>
              <a:t>GoGrid</a:t>
            </a:r>
            <a:endParaRPr lang="hu-HU" dirty="0" smtClean="0"/>
          </a:p>
          <a:p>
            <a:r>
              <a:rPr lang="hu-HU" dirty="0" smtClean="0"/>
              <a:t>Privát (saját telepítésű vezérlő)</a:t>
            </a:r>
          </a:p>
          <a:p>
            <a:pPr lvl="1"/>
            <a:r>
              <a:rPr lang="hu-HU" dirty="0" err="1" smtClean="0"/>
              <a:t>Eucalyptus</a:t>
            </a:r>
            <a:r>
              <a:rPr lang="hu-HU" dirty="0" smtClean="0"/>
              <a:t> (EC2 API)</a:t>
            </a:r>
          </a:p>
          <a:p>
            <a:pPr lvl="1"/>
            <a:r>
              <a:rPr lang="hu-HU" dirty="0" err="1" smtClean="0"/>
              <a:t>OpenStack</a:t>
            </a:r>
            <a:r>
              <a:rPr lang="hu-HU" dirty="0" smtClean="0"/>
              <a:t> (EC2+</a:t>
            </a:r>
            <a:r>
              <a:rPr lang="hu-HU" dirty="0" err="1" smtClean="0"/>
              <a:t>Rackspace</a:t>
            </a:r>
            <a:r>
              <a:rPr lang="hu-HU" dirty="0" smtClean="0"/>
              <a:t> API)</a:t>
            </a:r>
          </a:p>
          <a:p>
            <a:pPr lvl="1"/>
            <a:r>
              <a:rPr lang="hu-HU" dirty="0" err="1" smtClean="0"/>
              <a:t>OpenNebula</a:t>
            </a:r>
            <a:r>
              <a:rPr lang="hu-HU" dirty="0" smtClean="0"/>
              <a:t> (OCCI API)</a:t>
            </a:r>
          </a:p>
          <a:p>
            <a:pPr lvl="1"/>
            <a:r>
              <a:rPr lang="hu-HU" dirty="0" err="1" smtClean="0"/>
              <a:t>VMware</a:t>
            </a:r>
            <a:r>
              <a:rPr lang="hu-HU" dirty="0" smtClean="0"/>
              <a:t> </a:t>
            </a:r>
            <a:r>
              <a:rPr lang="hu-HU" dirty="0" err="1" smtClean="0"/>
              <a:t>vCloud</a:t>
            </a:r>
            <a:r>
              <a:rPr lang="hu-HU" dirty="0" smtClean="0"/>
              <a:t> </a:t>
            </a:r>
            <a:r>
              <a:rPr lang="hu-HU" dirty="0" err="1" smtClean="0"/>
              <a:t>Director</a:t>
            </a:r>
            <a:r>
              <a:rPr lang="hu-HU" dirty="0" smtClean="0"/>
              <a:t> (</a:t>
            </a:r>
            <a:r>
              <a:rPr lang="hu-HU" dirty="0" err="1" smtClean="0"/>
              <a:t>VCloud</a:t>
            </a:r>
            <a:r>
              <a:rPr lang="hu-HU" dirty="0" smtClean="0"/>
              <a:t> API)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Privát, hibrid </a:t>
            </a:r>
            <a:r>
              <a:rPr lang="hu-HU" dirty="0" err="1" smtClean="0"/>
              <a:t>IaaS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Privát </a:t>
            </a:r>
            <a:r>
              <a:rPr lang="hu-HU" dirty="0" err="1" smtClean="0"/>
              <a:t>cloud</a:t>
            </a:r>
            <a:r>
              <a:rPr lang="hu-HU" dirty="0" smtClean="0"/>
              <a:t>? Nem ellentmondás ez?</a:t>
            </a:r>
          </a:p>
          <a:p>
            <a:pPr lvl="1"/>
            <a:r>
              <a:rPr lang="hu-HU" dirty="0" smtClean="0"/>
              <a:t>Megoldatlan problémák publikus </a:t>
            </a:r>
            <a:r>
              <a:rPr lang="hu-HU" dirty="0" err="1" smtClean="0"/>
              <a:t>cloudban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Biztonság – gyakorlatilag a szolgáltatóban meg kell bízni, virtuális gépek a </a:t>
            </a:r>
            <a:r>
              <a:rPr lang="hu-HU" dirty="0" err="1" smtClean="0"/>
              <a:t>hoszt</a:t>
            </a:r>
            <a:r>
              <a:rPr lang="hu-HU" dirty="0" smtClean="0"/>
              <a:t> felől kiszolgáltatottak</a:t>
            </a:r>
          </a:p>
          <a:p>
            <a:pPr lvl="1"/>
            <a:r>
              <a:rPr lang="hu-HU" dirty="0" smtClean="0"/>
              <a:t>Rendelkezésre állás – szolgáltatóban meg kell bízni (apró betűs részt elolvasni a szerződésben)</a:t>
            </a:r>
          </a:p>
          <a:p>
            <a:pPr lvl="1"/>
            <a:r>
              <a:rPr lang="hu-HU" dirty="0" smtClean="0"/>
              <a:t>Szolgáltatási szint – szolgáltatóban meg kell bízni, + apró betűs rész…</a:t>
            </a:r>
          </a:p>
          <a:p>
            <a:r>
              <a:rPr lang="hu-HU" dirty="0" smtClean="0"/>
              <a:t>→ Nem minden feladatot lehet kivinni</a:t>
            </a:r>
          </a:p>
          <a:p>
            <a:r>
              <a:rPr lang="hu-HU" dirty="0" smtClean="0"/>
              <a:t>Egy cégnek lehet már meglévő infrastruktúrája is, amit házon belül szeretne minél jobban hasznosítani</a:t>
            </a:r>
          </a:p>
          <a:p>
            <a:r>
              <a:rPr lang="hu-HU" dirty="0" smtClean="0"/>
              <a:t>Hibrid </a:t>
            </a:r>
            <a:r>
              <a:rPr lang="hu-HU" dirty="0" err="1" smtClean="0"/>
              <a:t>cloud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Egyféle futtatókörnyezet van kívül és belül, tetszőlegesen átrakható</a:t>
            </a:r>
          </a:p>
          <a:p>
            <a:pPr lvl="1"/>
            <a:r>
              <a:rPr lang="hu-HU" dirty="0" smtClean="0"/>
              <a:t>Érzékeny feladatokat házon belül tartani</a:t>
            </a:r>
          </a:p>
          <a:p>
            <a:pPr lvl="1"/>
            <a:r>
              <a:rPr lang="hu-HU" dirty="0" smtClean="0"/>
              <a:t>Kevésbé érzékeny feladatokat – ha elfér – házon belül futtatni, ha nem fér el, akkor kívülről kipótolni az erőforrásokat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Kitekintés, </a:t>
            </a:r>
            <a:r>
              <a:rPr lang="hu-HU" dirty="0" err="1" smtClean="0"/>
              <a:t>PaaS</a:t>
            </a:r>
            <a:r>
              <a:rPr lang="hu-HU" dirty="0" smtClean="0"/>
              <a:t>, </a:t>
            </a:r>
            <a:r>
              <a:rPr lang="hu-HU" dirty="0" err="1" smtClean="0"/>
              <a:t>SaaS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PaaS</a:t>
            </a:r>
            <a:r>
              <a:rPr lang="hu-HU" dirty="0" smtClean="0"/>
              <a:t> – már nem virtuális gép, hanem alkalmazás komponens a fő fogalom</a:t>
            </a:r>
          </a:p>
          <a:p>
            <a:pPr lvl="1"/>
            <a:r>
              <a:rPr lang="hu-HU" dirty="0" smtClean="0"/>
              <a:t>Futtatókörnyezet majd megoldja a terheléselosztást, skálázást </a:t>
            </a:r>
            <a:r>
              <a:rPr lang="hu-HU" dirty="0" err="1" smtClean="0"/>
              <a:t>stb</a:t>
            </a:r>
            <a:r>
              <a:rPr lang="hu-HU" dirty="0" smtClean="0"/>
              <a:t>…</a:t>
            </a:r>
          </a:p>
          <a:p>
            <a:r>
              <a:rPr lang="hu-HU" dirty="0" smtClean="0"/>
              <a:t>Nem könnyű megvalósítani, tipikus feladatok</a:t>
            </a:r>
          </a:p>
          <a:p>
            <a:pPr lvl="1"/>
            <a:r>
              <a:rPr lang="hu-HU" dirty="0" smtClean="0"/>
              <a:t>Futtatókörnyezet telepítése virtuális gépekbe</a:t>
            </a:r>
          </a:p>
          <a:p>
            <a:pPr lvl="1"/>
            <a:r>
              <a:rPr lang="hu-HU" dirty="0" smtClean="0"/>
              <a:t>Igény esetén virtuális gép indítása</a:t>
            </a:r>
          </a:p>
          <a:p>
            <a:pPr lvl="1"/>
            <a:r>
              <a:rPr lang="hu-HU" dirty="0" smtClean="0"/>
              <a:t>Futtatókörnyezet </a:t>
            </a:r>
            <a:r>
              <a:rPr lang="hu-HU" dirty="0" err="1" smtClean="0"/>
              <a:t>rekonfigurációja</a:t>
            </a:r>
            <a:r>
              <a:rPr lang="hu-HU" dirty="0" smtClean="0"/>
              <a:t> pl. új gép belépésekor</a:t>
            </a:r>
          </a:p>
          <a:p>
            <a:pPr lvl="1"/>
            <a:r>
              <a:rPr lang="hu-HU" dirty="0" smtClean="0"/>
              <a:t>Alkalmazás komponensek telepítése futtatókörnyezetre (alkalmazásfüggő!)</a:t>
            </a:r>
          </a:p>
          <a:p>
            <a:pPr lvl="1"/>
            <a:r>
              <a:rPr lang="hu-HU" dirty="0" smtClean="0"/>
              <a:t>Monitorozás, alkalmazás szintjén is (alkalmazásfüggő!)</a:t>
            </a:r>
          </a:p>
          <a:p>
            <a:pPr lvl="1"/>
            <a:r>
              <a:rPr lang="hu-HU" dirty="0" smtClean="0"/>
              <a:t>Szabályozás, autonóm döntések a monitorozott metrikák alapján</a:t>
            </a:r>
          </a:p>
          <a:p>
            <a:pPr lvl="1"/>
            <a:r>
              <a:rPr lang="hu-HU" dirty="0" smtClean="0"/>
              <a:t>Költségek követése</a:t>
            </a:r>
          </a:p>
          <a:p>
            <a:r>
              <a:rPr lang="hu-HU" dirty="0" smtClean="0"/>
              <a:t>Régi alkalmazások </a:t>
            </a:r>
            <a:r>
              <a:rPr lang="hu-HU" dirty="0" err="1" smtClean="0"/>
              <a:t>cloudra</a:t>
            </a:r>
            <a:r>
              <a:rPr lang="hu-HU" dirty="0" smtClean="0"/>
              <a:t> illesztése?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Kitekintés, </a:t>
            </a:r>
            <a:r>
              <a:rPr lang="hu-HU" dirty="0" err="1" smtClean="0"/>
              <a:t>PaaS</a:t>
            </a:r>
            <a:r>
              <a:rPr lang="hu-HU" dirty="0" smtClean="0"/>
              <a:t>, </a:t>
            </a:r>
            <a:r>
              <a:rPr lang="hu-HU" dirty="0" err="1" smtClean="0"/>
              <a:t>SaaS</a:t>
            </a:r>
            <a:endParaRPr lang="en-US" dirty="0"/>
          </a:p>
        </p:txBody>
      </p:sp>
      <p:sp>
        <p:nvSpPr>
          <p:cNvPr id="4" name="Lekerekített téglalap 3"/>
          <p:cNvSpPr/>
          <p:nvPr/>
        </p:nvSpPr>
        <p:spPr>
          <a:xfrm>
            <a:off x="467544" y="2060848"/>
            <a:ext cx="2592288" cy="3024336"/>
          </a:xfrm>
          <a:prstGeom prst="roundRect">
            <a:avLst>
              <a:gd name="adj" fmla="val 1005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115616" y="2132856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611560" y="4365104"/>
            <a:ext cx="2304256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611560" y="3717032"/>
            <a:ext cx="1512168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App</a:t>
            </a:r>
            <a:r>
              <a:rPr lang="hu-HU" dirty="0" smtClean="0">
                <a:solidFill>
                  <a:schemeClr val="bg1"/>
                </a:solidFill>
              </a:rPr>
              <a:t>. </a:t>
            </a:r>
            <a:r>
              <a:rPr lang="hu-HU" dirty="0" err="1" smtClean="0">
                <a:solidFill>
                  <a:schemeClr val="bg1"/>
                </a:solidFill>
              </a:rPr>
              <a:t>runtime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611560" y="3068960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AC1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1403648" y="3068960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AC2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195736" y="3717032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Agent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11" name="Lefelé nyíl 10"/>
          <p:cNvSpPr/>
          <p:nvPr/>
        </p:nvSpPr>
        <p:spPr>
          <a:xfrm>
            <a:off x="3635896" y="5301208"/>
            <a:ext cx="504056" cy="432048"/>
          </a:xfrm>
          <a:prstGeom prst="downArrow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059832" y="5805264"/>
            <a:ext cx="1646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Infrastruktúra, </a:t>
            </a:r>
            <a:br>
              <a:rPr lang="hu-HU" dirty="0" smtClean="0"/>
            </a:br>
            <a:r>
              <a:rPr lang="hu-HU" dirty="0" smtClean="0"/>
              <a:t>valahol ott lenn</a:t>
            </a:r>
            <a:endParaRPr lang="en-US" dirty="0"/>
          </a:p>
        </p:txBody>
      </p:sp>
      <p:sp>
        <p:nvSpPr>
          <p:cNvPr id="14" name="Villám 13"/>
          <p:cNvSpPr/>
          <p:nvPr/>
        </p:nvSpPr>
        <p:spPr>
          <a:xfrm>
            <a:off x="251520" y="1988840"/>
            <a:ext cx="576064" cy="1008112"/>
          </a:xfrm>
          <a:prstGeom prst="lightningBol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251520" y="1628800"/>
            <a:ext cx="96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Terhelés</a:t>
            </a:r>
            <a:endParaRPr lang="en-US" dirty="0"/>
          </a:p>
        </p:txBody>
      </p:sp>
      <p:sp>
        <p:nvSpPr>
          <p:cNvPr id="16" name="Villám 15"/>
          <p:cNvSpPr/>
          <p:nvPr/>
        </p:nvSpPr>
        <p:spPr>
          <a:xfrm>
            <a:off x="611560" y="1988840"/>
            <a:ext cx="576064" cy="1008112"/>
          </a:xfrm>
          <a:prstGeom prst="lightningBol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5" name="Lekerekített téglalap 34"/>
          <p:cNvSpPr/>
          <p:nvPr/>
        </p:nvSpPr>
        <p:spPr>
          <a:xfrm>
            <a:off x="3203848" y="2060848"/>
            <a:ext cx="2592288" cy="3024336"/>
          </a:xfrm>
          <a:prstGeom prst="roundRect">
            <a:avLst>
              <a:gd name="adj" fmla="val 1005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6" name="Szövegdoboz 35"/>
          <p:cNvSpPr txBox="1"/>
          <p:nvPr/>
        </p:nvSpPr>
        <p:spPr>
          <a:xfrm>
            <a:off x="3851920" y="2132856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endParaRPr lang="en-US" dirty="0"/>
          </a:p>
        </p:txBody>
      </p:sp>
      <p:sp>
        <p:nvSpPr>
          <p:cNvPr id="37" name="Téglalap 36"/>
          <p:cNvSpPr/>
          <p:nvPr/>
        </p:nvSpPr>
        <p:spPr>
          <a:xfrm>
            <a:off x="3347864" y="4365104"/>
            <a:ext cx="2304256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8" name="Téglalap 37"/>
          <p:cNvSpPr/>
          <p:nvPr/>
        </p:nvSpPr>
        <p:spPr>
          <a:xfrm>
            <a:off x="3347864" y="3717032"/>
            <a:ext cx="1512168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App</a:t>
            </a:r>
            <a:r>
              <a:rPr lang="hu-HU" dirty="0" smtClean="0">
                <a:solidFill>
                  <a:schemeClr val="bg1"/>
                </a:solidFill>
              </a:rPr>
              <a:t>. </a:t>
            </a:r>
            <a:r>
              <a:rPr lang="hu-HU" dirty="0" err="1" smtClean="0">
                <a:solidFill>
                  <a:schemeClr val="bg1"/>
                </a:solidFill>
              </a:rPr>
              <a:t>runtime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9" name="Téglalap 38"/>
          <p:cNvSpPr/>
          <p:nvPr/>
        </p:nvSpPr>
        <p:spPr>
          <a:xfrm>
            <a:off x="3347864" y="3068960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AC1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4932040" y="3717032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Agent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5940152" y="2060848"/>
            <a:ext cx="2592288" cy="3024336"/>
          </a:xfrm>
          <a:prstGeom prst="roundRect">
            <a:avLst>
              <a:gd name="adj" fmla="val 10053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5" name="Szövegdoboz 44"/>
          <p:cNvSpPr txBox="1"/>
          <p:nvPr/>
        </p:nvSpPr>
        <p:spPr>
          <a:xfrm>
            <a:off x="6588224" y="2132856"/>
            <a:ext cx="1681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Machine</a:t>
            </a:r>
            <a:endParaRPr lang="en-US" dirty="0"/>
          </a:p>
        </p:txBody>
      </p:sp>
      <p:sp>
        <p:nvSpPr>
          <p:cNvPr id="46" name="Téglalap 45"/>
          <p:cNvSpPr/>
          <p:nvPr/>
        </p:nvSpPr>
        <p:spPr>
          <a:xfrm>
            <a:off x="6084168" y="4365104"/>
            <a:ext cx="2304256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OS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7" name="Téglalap 46"/>
          <p:cNvSpPr/>
          <p:nvPr/>
        </p:nvSpPr>
        <p:spPr>
          <a:xfrm>
            <a:off x="6084168" y="3717032"/>
            <a:ext cx="1512168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Load</a:t>
            </a: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err="1" smtClean="0">
                <a:solidFill>
                  <a:schemeClr val="bg1"/>
                </a:solidFill>
              </a:rPr>
              <a:t>balancer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0" name="Téglalap 49"/>
          <p:cNvSpPr/>
          <p:nvPr/>
        </p:nvSpPr>
        <p:spPr>
          <a:xfrm>
            <a:off x="7668344" y="3717032"/>
            <a:ext cx="720080" cy="576064"/>
          </a:xfrm>
          <a:prstGeom prst="rect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err="1" smtClean="0">
                <a:solidFill>
                  <a:schemeClr val="bg1"/>
                </a:solidFill>
              </a:rPr>
              <a:t>Agent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51" name="Villám 50"/>
          <p:cNvSpPr/>
          <p:nvPr/>
        </p:nvSpPr>
        <p:spPr>
          <a:xfrm>
            <a:off x="6012160" y="2780928"/>
            <a:ext cx="576064" cy="1008112"/>
          </a:xfrm>
          <a:prstGeom prst="lightningBol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2" name="Villám 51"/>
          <p:cNvSpPr/>
          <p:nvPr/>
        </p:nvSpPr>
        <p:spPr>
          <a:xfrm>
            <a:off x="6444208" y="2708920"/>
            <a:ext cx="576064" cy="1008112"/>
          </a:xfrm>
          <a:prstGeom prst="lightningBol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3" name="Jobbra nyíl 52"/>
          <p:cNvSpPr/>
          <p:nvPr/>
        </p:nvSpPr>
        <p:spPr>
          <a:xfrm>
            <a:off x="1475656" y="1628800"/>
            <a:ext cx="4536504" cy="360040"/>
          </a:xfrm>
          <a:prstGeom prst="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55" name="Alak 54"/>
          <p:cNvCxnSpPr>
            <a:endCxn id="8" idx="0"/>
          </p:cNvCxnSpPr>
          <p:nvPr/>
        </p:nvCxnSpPr>
        <p:spPr>
          <a:xfrm rot="10800000">
            <a:off x="971600" y="3068960"/>
            <a:ext cx="5400600" cy="648072"/>
          </a:xfrm>
          <a:prstGeom prst="curvedConnector4">
            <a:avLst>
              <a:gd name="adj1" fmla="val -71"/>
              <a:gd name="adj2" fmla="val 242565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Alak 62"/>
          <p:cNvCxnSpPr>
            <a:endCxn id="39" idx="0"/>
          </p:cNvCxnSpPr>
          <p:nvPr/>
        </p:nvCxnSpPr>
        <p:spPr>
          <a:xfrm rot="10800000">
            <a:off x="3707904" y="3068960"/>
            <a:ext cx="2592288" cy="648072"/>
          </a:xfrm>
          <a:prstGeom prst="curvedConnector4">
            <a:avLst>
              <a:gd name="adj1" fmla="val -301"/>
              <a:gd name="adj2" fmla="val 177897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9" name="Balra-jobbra nyíl 68"/>
          <p:cNvSpPr/>
          <p:nvPr/>
        </p:nvSpPr>
        <p:spPr>
          <a:xfrm>
            <a:off x="2051720" y="3717032"/>
            <a:ext cx="1368152" cy="216024"/>
          </a:xfrm>
          <a:prstGeom prst="leftRight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2051720" y="3645024"/>
            <a:ext cx="3513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  <a:endParaRPr lang="en-US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3059832" y="1340768"/>
            <a:ext cx="114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IP </a:t>
            </a:r>
            <a:r>
              <a:rPr lang="hu-HU" dirty="0" err="1" smtClean="0"/>
              <a:t>address</a:t>
            </a:r>
            <a:endParaRPr lang="en-US" dirty="0"/>
          </a:p>
        </p:txBody>
      </p:sp>
      <p:sp>
        <p:nvSpPr>
          <p:cNvPr id="72" name="Téglalap 71"/>
          <p:cNvSpPr/>
          <p:nvPr/>
        </p:nvSpPr>
        <p:spPr>
          <a:xfrm>
            <a:off x="4932040" y="764704"/>
            <a:ext cx="3888432" cy="10801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kell egy </a:t>
            </a:r>
            <a:r>
              <a:rPr lang="hu-HU" sz="2400" dirty="0" err="1" smtClean="0">
                <a:solidFill>
                  <a:schemeClr val="bg1"/>
                </a:solidFill>
              </a:rPr>
              <a:t>PaaS</a:t>
            </a:r>
            <a:r>
              <a:rPr lang="hu-HU" sz="2400" dirty="0" smtClean="0">
                <a:solidFill>
                  <a:schemeClr val="bg1"/>
                </a:solidFill>
              </a:rPr>
              <a:t> vezérlőnek automatikusan leszerveznie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3" name="Téglalap 72"/>
          <p:cNvSpPr/>
          <p:nvPr/>
        </p:nvSpPr>
        <p:spPr>
          <a:xfrm>
            <a:off x="4860032" y="5229200"/>
            <a:ext cx="3888432" cy="10801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Alul nyilván egy </a:t>
            </a:r>
            <a:r>
              <a:rPr lang="hu-HU" sz="2400" dirty="0" err="1" smtClean="0">
                <a:solidFill>
                  <a:schemeClr val="bg1"/>
                </a:solidFill>
              </a:rPr>
              <a:t>IaaS</a:t>
            </a:r>
            <a:r>
              <a:rPr lang="hu-HU" sz="2400" dirty="0" smtClean="0">
                <a:solidFill>
                  <a:schemeClr val="bg1"/>
                </a:solidFill>
              </a:rPr>
              <a:t> vezérlő található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35" grpId="0" animBg="1"/>
      <p:bldP spid="36" grpId="0"/>
      <p:bldP spid="37" grpId="0" animBg="1"/>
      <p:bldP spid="38" grpId="0" animBg="1"/>
      <p:bldP spid="39" grpId="0" animBg="1"/>
      <p:bldP spid="41" grpId="0" animBg="1"/>
      <p:bldP spid="44" grpId="0" animBg="1"/>
      <p:bldP spid="45" grpId="0"/>
      <p:bldP spid="46" grpId="0" animBg="1"/>
      <p:bldP spid="47" grpId="0" animBg="1"/>
      <p:bldP spid="50" grpId="0" animBg="1"/>
      <p:bldP spid="51" grpId="0" animBg="1"/>
      <p:bldP spid="52" grpId="0" animBg="1"/>
      <p:bldP spid="53" grpId="0" animBg="1"/>
      <p:bldP spid="69" grpId="0" animBg="1"/>
      <p:bldP spid="70" grpId="0"/>
      <p:bldP spid="71" grpId="0"/>
      <p:bldP spid="72" grpId="0" animBg="1"/>
      <p:bldP spid="73" grpId="0" animBg="1"/>
      <p:bldP spid="7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PaaS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PaaS</a:t>
            </a:r>
            <a:r>
              <a:rPr lang="hu-HU" dirty="0" smtClean="0"/>
              <a:t> vezérlők (saját alkalmazást lehet integrálni bele)</a:t>
            </a:r>
          </a:p>
          <a:p>
            <a:pPr lvl="1"/>
            <a:r>
              <a:rPr lang="hu-HU" dirty="0" err="1" smtClean="0"/>
              <a:t>Rightscale</a:t>
            </a:r>
            <a:endParaRPr lang="hu-HU" dirty="0" smtClean="0"/>
          </a:p>
          <a:p>
            <a:pPr lvl="1"/>
            <a:r>
              <a:rPr lang="hu-HU" dirty="0" err="1" smtClean="0"/>
              <a:t>Kaavo</a:t>
            </a:r>
            <a:endParaRPr lang="hu-HU" dirty="0" smtClean="0"/>
          </a:p>
          <a:p>
            <a:pPr lvl="1"/>
            <a:r>
              <a:rPr lang="hu-HU" dirty="0" err="1" smtClean="0"/>
              <a:t>Enstratus</a:t>
            </a:r>
            <a:endParaRPr lang="hu-HU" dirty="0" smtClean="0"/>
          </a:p>
          <a:p>
            <a:pPr lvl="1"/>
            <a:r>
              <a:rPr lang="hu-HU" dirty="0" smtClean="0"/>
              <a:t>MS </a:t>
            </a:r>
            <a:r>
              <a:rPr lang="hu-HU" dirty="0" err="1" smtClean="0"/>
              <a:t>Azure</a:t>
            </a:r>
            <a:endParaRPr lang="hu-HU" dirty="0" smtClean="0"/>
          </a:p>
          <a:p>
            <a:r>
              <a:rPr lang="hu-HU" dirty="0" err="1" smtClean="0"/>
              <a:t>PaaS</a:t>
            </a:r>
            <a:r>
              <a:rPr lang="hu-HU" dirty="0" smtClean="0"/>
              <a:t> szolgáltatások (alkalmazást eleve rá kell fejleszteni)</a:t>
            </a:r>
          </a:p>
          <a:p>
            <a:pPr lvl="1"/>
            <a:r>
              <a:rPr lang="hu-HU" dirty="0" smtClean="0"/>
              <a:t>Amazon </a:t>
            </a:r>
            <a:r>
              <a:rPr lang="hu-HU" dirty="0" err="1" smtClean="0"/>
              <a:t>Simple</a:t>
            </a:r>
            <a:r>
              <a:rPr lang="hu-HU" dirty="0" smtClean="0"/>
              <a:t> DB, </a:t>
            </a: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Queue</a:t>
            </a:r>
            <a:r>
              <a:rPr lang="hu-HU" dirty="0" smtClean="0"/>
              <a:t> Service, </a:t>
            </a:r>
            <a:r>
              <a:rPr lang="hu-HU" dirty="0" err="1" smtClean="0"/>
              <a:t>Simple</a:t>
            </a:r>
            <a:r>
              <a:rPr lang="hu-HU" dirty="0" smtClean="0"/>
              <a:t> Storage Service (S3)</a:t>
            </a:r>
          </a:p>
          <a:p>
            <a:pPr lvl="1"/>
            <a:endParaRPr lang="hu-HU" dirty="0" smtClean="0"/>
          </a:p>
          <a:p>
            <a:pPr lvl="1"/>
            <a:endParaRPr lang="en-US" dirty="0"/>
          </a:p>
        </p:txBody>
      </p:sp>
      <p:sp>
        <p:nvSpPr>
          <p:cNvPr id="5" name="Téglalap 4"/>
          <p:cNvSpPr/>
          <p:nvPr/>
        </p:nvSpPr>
        <p:spPr>
          <a:xfrm>
            <a:off x="2987824" y="1772816"/>
            <a:ext cx="5472608" cy="216024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Manapság tipikus: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képesek az ügyfél saját privát </a:t>
            </a:r>
            <a:r>
              <a:rPr lang="hu-HU" sz="2400" dirty="0" err="1" smtClean="0">
                <a:solidFill>
                  <a:schemeClr val="bg1"/>
                </a:solidFill>
              </a:rPr>
              <a:t>IaaS</a:t>
            </a:r>
            <a:r>
              <a:rPr lang="hu-HU" sz="2400" dirty="0" smtClean="0">
                <a:solidFill>
                  <a:schemeClr val="bg1"/>
                </a:solidFill>
              </a:rPr>
              <a:t> rendszerét is vezérelni, DE a vezérlő a szolgáltató infrastruktúráján fut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Rackspace</a:t>
            </a:r>
            <a:r>
              <a:rPr lang="en-US" dirty="0" smtClean="0"/>
              <a:t> </a:t>
            </a:r>
            <a:r>
              <a:rPr lang="en-US" dirty="0" err="1" smtClean="0"/>
              <a:t>CloudServers</a:t>
            </a:r>
            <a:endParaRPr lang="en-US" dirty="0" smtClean="0"/>
          </a:p>
          <a:p>
            <a:pPr lvl="1"/>
            <a:r>
              <a:rPr lang="en-US" dirty="0" err="1" smtClean="0"/>
              <a:t>Webes</a:t>
            </a:r>
            <a:r>
              <a:rPr lang="en-US" dirty="0" smtClean="0"/>
              <a:t> </a:t>
            </a:r>
            <a:r>
              <a:rPr lang="en-US" dirty="0" err="1" smtClean="0"/>
              <a:t>kezelőfelület</a:t>
            </a:r>
            <a:endParaRPr lang="en-US" dirty="0" smtClean="0"/>
          </a:p>
          <a:p>
            <a:pPr lvl="1"/>
            <a:r>
              <a:rPr lang="en-US" dirty="0" err="1" smtClean="0"/>
              <a:t>Belépés</a:t>
            </a:r>
            <a:r>
              <a:rPr lang="en-US" dirty="0" smtClean="0"/>
              <a:t> a </a:t>
            </a:r>
            <a:r>
              <a:rPr lang="en-US" dirty="0" err="1" smtClean="0"/>
              <a:t>létrehozott</a:t>
            </a:r>
            <a:r>
              <a:rPr lang="en-US" dirty="0" smtClean="0"/>
              <a:t> </a:t>
            </a:r>
            <a:r>
              <a:rPr lang="en-US" dirty="0" err="1" smtClean="0"/>
              <a:t>virtuális</a:t>
            </a:r>
            <a:r>
              <a:rPr lang="en-US" dirty="0" smtClean="0"/>
              <a:t> </a:t>
            </a:r>
            <a:r>
              <a:rPr lang="en-US" dirty="0" err="1" smtClean="0"/>
              <a:t>gépbe</a:t>
            </a:r>
            <a:endParaRPr lang="en-US" dirty="0" smtClean="0"/>
          </a:p>
          <a:p>
            <a:pPr lvl="1"/>
            <a:r>
              <a:rPr lang="en-US" dirty="0" err="1" smtClean="0"/>
              <a:t>Virtuális</a:t>
            </a:r>
            <a:r>
              <a:rPr lang="en-US" dirty="0" smtClean="0"/>
              <a:t> </a:t>
            </a:r>
            <a:r>
              <a:rPr lang="en-US" dirty="0" err="1" smtClean="0"/>
              <a:t>hardver</a:t>
            </a:r>
            <a:r>
              <a:rPr lang="en-US" dirty="0" smtClean="0"/>
              <a:t> </a:t>
            </a:r>
            <a:r>
              <a:rPr lang="en-US" dirty="0" err="1" smtClean="0"/>
              <a:t>megtekintése</a:t>
            </a:r>
            <a:endParaRPr lang="en-US" dirty="0" smtClean="0"/>
          </a:p>
          <a:p>
            <a:pPr lvl="1"/>
            <a:r>
              <a:rPr lang="en-US" dirty="0" err="1" smtClean="0"/>
              <a:t>Költségelszámolási</a:t>
            </a:r>
            <a:r>
              <a:rPr lang="en-US" dirty="0" smtClean="0"/>
              <a:t> </a:t>
            </a:r>
            <a:r>
              <a:rPr lang="en-US" dirty="0" err="1" smtClean="0"/>
              <a:t>felület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P</a:t>
            </a:r>
            <a:r>
              <a:rPr lang="en-US" dirty="0" err="1" smtClean="0"/>
              <a:t>ublikus</a:t>
            </a:r>
            <a:r>
              <a:rPr lang="en-US" dirty="0" smtClean="0"/>
              <a:t> </a:t>
            </a:r>
            <a:r>
              <a:rPr lang="en-US" dirty="0" err="1" smtClean="0"/>
              <a:t>IaaS</a:t>
            </a:r>
            <a:r>
              <a:rPr lang="en-US" dirty="0" smtClean="0"/>
              <a:t> </a:t>
            </a:r>
            <a:r>
              <a:rPr lang="en-US" dirty="0" err="1" smtClean="0"/>
              <a:t>szolgáltató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Amazon AWS</a:t>
            </a:r>
          </a:p>
          <a:p>
            <a:pPr lvl="1"/>
            <a:r>
              <a:rPr lang="en-US" sz="1600" dirty="0" smtClean="0">
                <a:hlinkClick r:id="rId2"/>
              </a:rPr>
              <a:t>http://aws.amazon.com/products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lvl="1"/>
            <a:r>
              <a:rPr lang="en-US" sz="1600" dirty="0" err="1" smtClean="0"/>
              <a:t>IaaS</a:t>
            </a:r>
            <a:r>
              <a:rPr lang="en-US" sz="1600" dirty="0" smtClean="0"/>
              <a:t> </a:t>
            </a:r>
            <a:r>
              <a:rPr lang="en-US" sz="1600" dirty="0" err="1" smtClean="0"/>
              <a:t>szolgáltatások</a:t>
            </a:r>
            <a:r>
              <a:rPr lang="en-US" sz="1600" dirty="0" smtClean="0"/>
              <a:t>: EC2 (compute), S3 (file storage), EBS (block storage), VPC (EC2 VPN </a:t>
            </a:r>
            <a:r>
              <a:rPr lang="en-US" sz="1600" dirty="0" err="1" smtClean="0"/>
              <a:t>mögött</a:t>
            </a:r>
            <a:r>
              <a:rPr lang="en-US" sz="1600" dirty="0" smtClean="0"/>
              <a:t>), </a:t>
            </a:r>
            <a:r>
              <a:rPr lang="en-US" sz="1600" dirty="0" err="1" smtClean="0"/>
              <a:t>CloudWatch</a:t>
            </a:r>
            <a:r>
              <a:rPr lang="en-US" sz="1600" dirty="0" smtClean="0"/>
              <a:t> (monitoring), </a:t>
            </a:r>
            <a:r>
              <a:rPr lang="en-US" sz="1600" dirty="0" err="1" smtClean="0"/>
              <a:t>AutoScale</a:t>
            </a:r>
            <a:r>
              <a:rPr lang="en-US" sz="1600" dirty="0" smtClean="0"/>
              <a:t> (</a:t>
            </a:r>
            <a:r>
              <a:rPr lang="en-US" sz="1600" dirty="0" err="1" smtClean="0"/>
              <a:t>automatikus</a:t>
            </a:r>
            <a:r>
              <a:rPr lang="en-US" sz="1600" dirty="0" smtClean="0"/>
              <a:t> EC2 </a:t>
            </a:r>
            <a:r>
              <a:rPr lang="en-US" sz="1600" dirty="0" err="1" smtClean="0"/>
              <a:t>gép</a:t>
            </a:r>
            <a:r>
              <a:rPr lang="en-US" sz="1600" dirty="0" smtClean="0"/>
              <a:t> </a:t>
            </a:r>
            <a:r>
              <a:rPr lang="en-US" sz="1600" dirty="0" err="1" smtClean="0"/>
              <a:t>indítás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err="1" smtClean="0"/>
              <a:t>PaaS</a:t>
            </a:r>
            <a:r>
              <a:rPr lang="en-US" sz="1600" dirty="0" smtClean="0"/>
              <a:t> </a:t>
            </a:r>
            <a:r>
              <a:rPr lang="en-US" sz="1600" dirty="0" err="1" smtClean="0"/>
              <a:t>szolgáltatások</a:t>
            </a:r>
            <a:r>
              <a:rPr lang="en-US" sz="1600" dirty="0" smtClean="0"/>
              <a:t>: RDS (</a:t>
            </a:r>
            <a:r>
              <a:rPr lang="en-US" sz="1600" dirty="0" err="1" smtClean="0"/>
              <a:t>relációs</a:t>
            </a:r>
            <a:r>
              <a:rPr lang="en-US" sz="1600" dirty="0" smtClean="0"/>
              <a:t> </a:t>
            </a:r>
            <a:r>
              <a:rPr lang="en-US" sz="1600" dirty="0" err="1" smtClean="0"/>
              <a:t>adatbázis</a:t>
            </a:r>
            <a:r>
              <a:rPr lang="en-US" sz="1600" dirty="0" smtClean="0"/>
              <a:t>), SQS (message queue), SNS (notifications), FPS (online </a:t>
            </a:r>
            <a:r>
              <a:rPr lang="en-US" sz="1600" dirty="0" err="1" smtClean="0"/>
              <a:t>fizetés</a:t>
            </a:r>
            <a:r>
              <a:rPr lang="en-US" sz="1600" dirty="0" smtClean="0"/>
              <a:t> </a:t>
            </a:r>
            <a:r>
              <a:rPr lang="en-US" sz="1600" dirty="0" err="1" smtClean="0"/>
              <a:t>Amazonon</a:t>
            </a:r>
            <a:r>
              <a:rPr lang="en-US" sz="1600" dirty="0" smtClean="0"/>
              <a:t> </a:t>
            </a:r>
            <a:r>
              <a:rPr lang="en-US" sz="1600" dirty="0" err="1" smtClean="0"/>
              <a:t>keresztül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API </a:t>
            </a:r>
            <a:r>
              <a:rPr lang="en-US" sz="1600" dirty="0" err="1" smtClean="0"/>
              <a:t>dokumentációk</a:t>
            </a:r>
            <a:r>
              <a:rPr lang="en-US" sz="1600" dirty="0" smtClean="0"/>
              <a:t>: </a:t>
            </a:r>
            <a:r>
              <a:rPr lang="en-US" sz="1600" dirty="0" smtClean="0">
                <a:hlinkClick r:id="rId3"/>
              </a:rPr>
              <a:t>http://aws.amazon.com/documentation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2000" dirty="0" err="1" smtClean="0"/>
              <a:t>Rackspace</a:t>
            </a:r>
            <a:endParaRPr lang="en-US" sz="2000" dirty="0" smtClean="0"/>
          </a:p>
          <a:p>
            <a:pPr lvl="1"/>
            <a:r>
              <a:rPr lang="en-US" sz="1600" dirty="0" err="1" smtClean="0"/>
              <a:t>IaaS</a:t>
            </a:r>
            <a:r>
              <a:rPr lang="en-US" sz="1600" dirty="0" smtClean="0"/>
              <a:t>: </a:t>
            </a:r>
            <a:r>
              <a:rPr lang="en-US" sz="1600" dirty="0" err="1" smtClean="0"/>
              <a:t>CloudServers</a:t>
            </a:r>
            <a:r>
              <a:rPr lang="en-US" sz="1600" dirty="0" smtClean="0"/>
              <a:t>, </a:t>
            </a:r>
            <a:r>
              <a:rPr lang="en-US" sz="1600" dirty="0" err="1" smtClean="0"/>
              <a:t>CloudFiles</a:t>
            </a:r>
            <a:endParaRPr lang="en-US" sz="1600" dirty="0" smtClean="0"/>
          </a:p>
          <a:p>
            <a:pPr lvl="1"/>
            <a:r>
              <a:rPr lang="en-GB" sz="1600" u="sng" dirty="0" smtClean="0">
                <a:hlinkClick r:id="rId4"/>
              </a:rPr>
              <a:t>http://www.rackspacecloud.com/cloud_hosting_products/servers</a:t>
            </a:r>
            <a:r>
              <a:rPr lang="en-GB" sz="1600" u="sng" dirty="0" smtClean="0">
                <a:hlinkClick r:id="rId4"/>
              </a:rPr>
              <a:t>/</a:t>
            </a:r>
            <a:endParaRPr lang="en-US" sz="1600" dirty="0" smtClean="0"/>
          </a:p>
          <a:p>
            <a:pPr lvl="1"/>
            <a:r>
              <a:rPr lang="en-US" sz="1600" dirty="0" err="1" smtClean="0"/>
              <a:t>PaaS</a:t>
            </a:r>
            <a:r>
              <a:rPr lang="en-US" sz="1600" dirty="0" smtClean="0"/>
              <a:t>: </a:t>
            </a:r>
            <a:r>
              <a:rPr lang="en-US" sz="1600" dirty="0" err="1" smtClean="0"/>
              <a:t>CloudSites</a:t>
            </a:r>
            <a:r>
              <a:rPr lang="en-US" sz="1600" dirty="0" smtClean="0"/>
              <a:t> (PHP/</a:t>
            </a:r>
            <a:r>
              <a:rPr lang="en-US" sz="1600" dirty="0" err="1" smtClean="0"/>
              <a:t>MySQL</a:t>
            </a:r>
            <a:r>
              <a:rPr lang="en-US" sz="1600" dirty="0" smtClean="0"/>
              <a:t>, .NET/</a:t>
            </a:r>
            <a:r>
              <a:rPr lang="en-US" sz="1600" dirty="0" err="1" smtClean="0"/>
              <a:t>MsSQL</a:t>
            </a:r>
            <a:r>
              <a:rPr lang="en-US" sz="1600" dirty="0" smtClean="0"/>
              <a:t> hosting)</a:t>
            </a:r>
          </a:p>
          <a:p>
            <a:pPr lvl="1"/>
            <a:r>
              <a:rPr lang="en-US" sz="1600" dirty="0" smtClean="0">
                <a:hlinkClick r:id="rId5"/>
              </a:rPr>
              <a:t>http</a:t>
            </a:r>
            <a:r>
              <a:rPr lang="en-US" sz="1600" dirty="0" smtClean="0">
                <a:hlinkClick r:id="rId5"/>
              </a:rPr>
              <a:t>://www.rackspacecloud.com/cloud_hosting_products/sites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  <a:p>
            <a:pPr lvl="1"/>
            <a:r>
              <a:rPr lang="en-US" sz="1600" dirty="0" smtClean="0"/>
              <a:t>API </a:t>
            </a:r>
            <a:r>
              <a:rPr lang="en-US" sz="1600" dirty="0" err="1" smtClean="0"/>
              <a:t>dokumentáció</a:t>
            </a:r>
            <a:r>
              <a:rPr lang="en-US" sz="1600" dirty="0" smtClean="0"/>
              <a:t>: </a:t>
            </a:r>
            <a:r>
              <a:rPr lang="en-GB" sz="1600" u="sng" dirty="0" smtClean="0">
                <a:hlinkClick r:id="rId6"/>
              </a:rPr>
              <a:t>http://</a:t>
            </a:r>
            <a:r>
              <a:rPr lang="en-GB" sz="1600" u="sng" dirty="0" smtClean="0">
                <a:hlinkClick r:id="rId6"/>
              </a:rPr>
              <a:t>docs.rackspacecloud.com/servers/api/cs-devguide-latest.pdf</a:t>
            </a:r>
            <a:endParaRPr lang="en-GB" sz="1600" u="sng" dirty="0" smtClean="0"/>
          </a:p>
          <a:p>
            <a:r>
              <a:rPr lang="en-GB" sz="2000" dirty="0" err="1" smtClean="0"/>
              <a:t>IaaS</a:t>
            </a:r>
            <a:r>
              <a:rPr lang="en-GB" sz="2000" dirty="0" smtClean="0"/>
              <a:t> API </a:t>
            </a:r>
            <a:r>
              <a:rPr lang="en-GB" sz="2000" dirty="0" err="1" smtClean="0"/>
              <a:t>aggregátorok</a:t>
            </a:r>
            <a:endParaRPr lang="en-GB" sz="2000" dirty="0" smtClean="0"/>
          </a:p>
          <a:p>
            <a:pPr lvl="1"/>
            <a:r>
              <a:rPr lang="en-US" sz="1600" dirty="0" smtClean="0">
                <a:hlinkClick r:id="rId7"/>
              </a:rPr>
              <a:t>http</a:t>
            </a:r>
            <a:r>
              <a:rPr lang="en-US" sz="1600" dirty="0" smtClean="0">
                <a:hlinkClick r:id="rId7"/>
              </a:rPr>
              <a:t>://deltacloud.org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szolgáltatófüggetlen</a:t>
            </a:r>
            <a:r>
              <a:rPr lang="en-GB" sz="1600" dirty="0" smtClean="0"/>
              <a:t> </a:t>
            </a:r>
            <a:r>
              <a:rPr lang="en-GB" sz="1600" dirty="0" err="1" smtClean="0"/>
              <a:t>általános</a:t>
            </a:r>
            <a:r>
              <a:rPr lang="en-GB" sz="1600" dirty="0" smtClean="0"/>
              <a:t> </a:t>
            </a:r>
            <a:r>
              <a:rPr lang="en-GB" sz="1600" dirty="0" smtClean="0"/>
              <a:t>API - </a:t>
            </a:r>
            <a:r>
              <a:rPr lang="en-GB" sz="1600" dirty="0" err="1" smtClean="0"/>
              <a:t>egyszerű</a:t>
            </a:r>
            <a:r>
              <a:rPr lang="en-GB" sz="1600" dirty="0" smtClean="0"/>
              <a:t>)</a:t>
            </a:r>
            <a:endParaRPr lang="en-US" sz="1600" dirty="0" smtClean="0"/>
          </a:p>
          <a:p>
            <a:pPr lvl="1"/>
            <a:r>
              <a:rPr lang="en-US" sz="1600" dirty="0" smtClean="0">
                <a:hlinkClick r:id="rId8"/>
              </a:rPr>
              <a:t>http://dasein-cloud.sourceforge.net/</a:t>
            </a:r>
            <a:r>
              <a:rPr lang="en-US" sz="1600" dirty="0" smtClean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szolgáltatófüggetlen</a:t>
            </a:r>
            <a:r>
              <a:rPr lang="en-GB" sz="1600" dirty="0" smtClean="0"/>
              <a:t> </a:t>
            </a:r>
            <a:r>
              <a:rPr lang="en-GB" sz="1600" dirty="0" err="1" smtClean="0"/>
              <a:t>általános</a:t>
            </a:r>
            <a:r>
              <a:rPr lang="en-GB" sz="1600" dirty="0" smtClean="0"/>
              <a:t> </a:t>
            </a:r>
            <a:r>
              <a:rPr lang="en-GB" sz="1600" dirty="0" smtClean="0"/>
              <a:t>API - </a:t>
            </a:r>
            <a:r>
              <a:rPr lang="en-GB" sz="1600" dirty="0" err="1" smtClean="0"/>
              <a:t>fullextrás</a:t>
            </a:r>
            <a:r>
              <a:rPr lang="en-GB" sz="1600" dirty="0" smtClean="0"/>
              <a:t>)</a:t>
            </a:r>
            <a:endParaRPr lang="en-US" sz="1600" dirty="0" smtClean="0">
              <a:hlinkClick r:id="rId9"/>
            </a:endParaRPr>
          </a:p>
          <a:p>
            <a:pPr lvl="1"/>
            <a:r>
              <a:rPr lang="en-US" sz="1600" dirty="0" smtClean="0">
                <a:hlinkClick r:id="rId9"/>
              </a:rPr>
              <a:t>http</a:t>
            </a:r>
            <a:r>
              <a:rPr lang="en-US" sz="1600" dirty="0" smtClean="0">
                <a:hlinkClick r:id="rId9"/>
              </a:rPr>
              <a:t>://www.jclouds.org</a:t>
            </a:r>
            <a:r>
              <a:rPr lang="en-US" sz="1600" dirty="0" smtClean="0">
                <a:hlinkClick r:id="rId9"/>
              </a:rPr>
              <a:t>/</a:t>
            </a:r>
            <a:r>
              <a:rPr lang="en-US" sz="1600" dirty="0" smtClean="0"/>
              <a:t> (Java </a:t>
            </a:r>
            <a:r>
              <a:rPr lang="en-US" sz="1600" dirty="0" err="1" smtClean="0"/>
              <a:t>kliens</a:t>
            </a:r>
            <a:r>
              <a:rPr lang="en-US" sz="1600" dirty="0" smtClean="0"/>
              <a:t> </a:t>
            </a:r>
            <a:r>
              <a:rPr lang="en-US" sz="1600" dirty="0" err="1" smtClean="0"/>
              <a:t>könyvtár</a:t>
            </a:r>
            <a:r>
              <a:rPr lang="en-US" sz="1600" dirty="0" smtClean="0"/>
              <a:t> </a:t>
            </a:r>
            <a:r>
              <a:rPr lang="en-US" sz="1600" dirty="0" err="1" smtClean="0"/>
              <a:t>mindenféle</a:t>
            </a:r>
            <a:r>
              <a:rPr lang="en-US" sz="1600" dirty="0" smtClean="0"/>
              <a:t> </a:t>
            </a:r>
            <a:r>
              <a:rPr lang="en-US" sz="1600" dirty="0" err="1" smtClean="0"/>
              <a:t>szolgáltatóhoz</a:t>
            </a:r>
            <a:r>
              <a:rPr lang="en-US" sz="1600" dirty="0" smtClean="0"/>
              <a:t>)</a:t>
            </a:r>
          </a:p>
          <a:p>
            <a:pPr lvl="1"/>
            <a:endParaRPr lang="en-US" sz="16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elhő 3"/>
          <p:cNvSpPr/>
          <p:nvPr/>
        </p:nvSpPr>
        <p:spPr>
          <a:xfrm>
            <a:off x="1187624" y="1124744"/>
            <a:ext cx="6768752" cy="4824536"/>
          </a:xfrm>
          <a:prstGeom prst="cloud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Definíció 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 a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, mi nem a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?</a:t>
            </a:r>
          </a:p>
          <a:p>
            <a:pPr lvl="1"/>
            <a:r>
              <a:rPr lang="hu-HU" dirty="0" err="1" smtClean="0"/>
              <a:t>Buzzword</a:t>
            </a:r>
            <a:r>
              <a:rPr lang="hu-HU" dirty="0" smtClean="0"/>
              <a:t>…</a:t>
            </a:r>
          </a:p>
          <a:p>
            <a:pPr lvl="1"/>
            <a:r>
              <a:rPr lang="hu-HU" dirty="0" smtClean="0"/>
              <a:t>Valami mágikus izé az Interneten, ami végtelen számítási kapacitást és tárhelyet ad</a:t>
            </a:r>
          </a:p>
          <a:p>
            <a:pPr lvl="1"/>
            <a:r>
              <a:rPr lang="hu-HU" dirty="0" smtClean="0"/>
              <a:t>Olcsó alternatíva MS Office-ra</a:t>
            </a:r>
          </a:p>
          <a:p>
            <a:pPr lvl="1"/>
            <a:r>
              <a:rPr lang="hu-HU" dirty="0" smtClean="0"/>
              <a:t>Olcsó alternatíva a saját infrastruktúrára</a:t>
            </a:r>
          </a:p>
          <a:p>
            <a:pPr lvl="1"/>
            <a:r>
              <a:rPr lang="hu-HU" dirty="0" err="1" smtClean="0"/>
              <a:t>Virtualizáció</a:t>
            </a:r>
            <a:endParaRPr lang="hu-HU" dirty="0" smtClean="0"/>
          </a:p>
          <a:p>
            <a:pPr lvl="1"/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endParaRPr lang="hu-HU" dirty="0" smtClean="0"/>
          </a:p>
          <a:p>
            <a:r>
              <a:rPr lang="hu-HU" dirty="0" smtClean="0"/>
              <a:t>Ez mind kicsit igaz is, meg nem is</a:t>
            </a:r>
          </a:p>
          <a:p>
            <a:pPr lvl="1"/>
            <a:r>
              <a:rPr lang="hu-HU" dirty="0" smtClean="0"/>
              <a:t>Nem fogunk tudni frappáns definíciót adni rá…</a:t>
            </a:r>
          </a:p>
          <a:p>
            <a:r>
              <a:rPr lang="hu-HU" dirty="0" smtClean="0"/>
              <a:t>Mire való?</a:t>
            </a:r>
          </a:p>
          <a:p>
            <a:pPr lvl="1"/>
            <a:r>
              <a:rPr lang="hu-HU" dirty="0" smtClean="0"/>
              <a:t>Még az ipar sem tudja pontosan…</a:t>
            </a:r>
          </a:p>
          <a:p>
            <a:pPr lvl="1"/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Definíció ?</a:t>
            </a:r>
            <a:endParaRPr lang="en-US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</p:nvPr>
        </p:nvGraphicFramePr>
        <p:xfrm>
          <a:off x="179512" y="764704"/>
          <a:ext cx="4378325" cy="342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4648199" y="764705"/>
            <a:ext cx="4341873" cy="558533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SOA: értéknövelt szolgáltatások, más szolgáltatások egymásra építésével</a:t>
            </a:r>
          </a:p>
          <a:p>
            <a:pPr lvl="1"/>
            <a:r>
              <a:rPr lang="hu-HU" dirty="0" smtClean="0"/>
              <a:t>…mint a beszállítók, gyártók, viszonteladók</a:t>
            </a:r>
          </a:p>
          <a:p>
            <a:r>
              <a:rPr lang="hu-HU" dirty="0" err="1" smtClean="0"/>
              <a:t>Utility</a:t>
            </a:r>
            <a:r>
              <a:rPr lang="hu-HU" dirty="0" smtClean="0"/>
              <a:t> </a:t>
            </a:r>
            <a:r>
              <a:rPr lang="hu-HU" dirty="0" err="1" smtClean="0"/>
              <a:t>computing</a:t>
            </a:r>
            <a:r>
              <a:rPr lang="hu-HU" dirty="0" smtClean="0"/>
              <a:t>: számítási erőforrások, mint közművek</a:t>
            </a:r>
          </a:p>
          <a:p>
            <a:pPr lvl="1"/>
            <a:r>
              <a:rPr lang="hu-HU" dirty="0" smtClean="0"/>
              <a:t>legyen lehetőség skálázásra</a:t>
            </a:r>
          </a:p>
          <a:p>
            <a:pPr lvl="1"/>
            <a:r>
              <a:rPr lang="hu-HU" dirty="0" smtClean="0"/>
              <a:t>ne kelljen kezdeti befektetés</a:t>
            </a:r>
          </a:p>
          <a:p>
            <a:r>
              <a:rPr lang="hu-HU" dirty="0" err="1" smtClean="0"/>
              <a:t>Virtualizáció</a:t>
            </a:r>
            <a:r>
              <a:rPr lang="hu-HU" dirty="0" smtClean="0"/>
              <a:t>: hatékonyság növelése</a:t>
            </a:r>
          </a:p>
          <a:p>
            <a:pPr lvl="1"/>
            <a:r>
              <a:rPr lang="hu-HU" dirty="0" smtClean="0"/>
              <a:t>érje meg anyagilag</a:t>
            </a:r>
          </a:p>
          <a:p>
            <a:pPr lvl="1"/>
            <a:r>
              <a:rPr lang="hu-HU" dirty="0" smtClean="0"/>
              <a:t>használjuk ki, hogy automatizáltan felügyelhető</a:t>
            </a:r>
          </a:p>
        </p:txBody>
      </p:sp>
      <p:sp>
        <p:nvSpPr>
          <p:cNvPr id="6" name="Téglalap 5"/>
          <p:cNvSpPr/>
          <p:nvPr/>
        </p:nvSpPr>
        <p:spPr>
          <a:xfrm>
            <a:off x="467544" y="4077072"/>
            <a:ext cx="3672408" cy="108012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Alapvetően egy üzleti modell</a:t>
            </a:r>
            <a:endParaRPr lang="hu-HU" sz="2400" i="1" dirty="0" smtClean="0">
              <a:solidFill>
                <a:schemeClr val="bg1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467544" y="5229200"/>
            <a:ext cx="3672408" cy="1152128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</a:rPr>
              <a:t>Egy hatékonyabb módja annak, hogy az erőforrások és az igények találkozzanak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vs. </a:t>
            </a:r>
            <a:r>
              <a:rPr lang="hu-HU" dirty="0" err="1" smtClean="0"/>
              <a:t>Virtualizáció</a:t>
            </a:r>
            <a:endParaRPr lang="en-US" dirty="0"/>
          </a:p>
        </p:txBody>
      </p:sp>
      <p:sp>
        <p:nvSpPr>
          <p:cNvPr id="31" name="Tartalom helye 30"/>
          <p:cNvSpPr>
            <a:spLocks noGrp="1"/>
          </p:cNvSpPr>
          <p:nvPr>
            <p:ph idx="1"/>
          </p:nvPr>
        </p:nvSpPr>
        <p:spPr>
          <a:xfrm>
            <a:off x="142844" y="857233"/>
            <a:ext cx="6733412" cy="1851688"/>
          </a:xfrm>
        </p:spPr>
        <p:txBody>
          <a:bodyPr/>
          <a:lstStyle/>
          <a:p>
            <a:r>
              <a:rPr lang="hu-HU" dirty="0" smtClean="0"/>
              <a:t>Mi volt idáig?</a:t>
            </a:r>
          </a:p>
          <a:p>
            <a:pPr lvl="1"/>
            <a:r>
              <a:rPr lang="hu-HU" dirty="0" smtClean="0"/>
              <a:t>Virtuális gépek automatikus elhelyezése</a:t>
            </a:r>
            <a:endParaRPr lang="en-US" dirty="0"/>
          </a:p>
        </p:txBody>
      </p:sp>
      <p:grpSp>
        <p:nvGrpSpPr>
          <p:cNvPr id="7" name="Csoportba foglalás 23"/>
          <p:cNvGrpSpPr/>
          <p:nvPr/>
        </p:nvGrpSpPr>
        <p:grpSpPr>
          <a:xfrm>
            <a:off x="2699792" y="5229200"/>
            <a:ext cx="357190" cy="714380"/>
            <a:chOff x="6429388" y="3929066"/>
            <a:chExt cx="714380" cy="1428760"/>
          </a:xfrm>
        </p:grpSpPr>
        <p:sp>
          <p:nvSpPr>
            <p:cNvPr id="8" name="Lekerekített téglalap 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9" name="Téglalap 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0" name="Téglalap 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Csoportba foglalás 23"/>
          <p:cNvGrpSpPr/>
          <p:nvPr/>
        </p:nvGrpSpPr>
        <p:grpSpPr>
          <a:xfrm>
            <a:off x="3275856" y="5229200"/>
            <a:ext cx="357190" cy="714380"/>
            <a:chOff x="6429388" y="3929066"/>
            <a:chExt cx="714380" cy="1428760"/>
          </a:xfrm>
        </p:grpSpPr>
        <p:sp>
          <p:nvSpPr>
            <p:cNvPr id="12" name="Lekerekített téglalap 11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4" name="Téglalap 13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Csoportba foglalás 23"/>
          <p:cNvGrpSpPr/>
          <p:nvPr/>
        </p:nvGrpSpPr>
        <p:grpSpPr>
          <a:xfrm>
            <a:off x="3851920" y="5229200"/>
            <a:ext cx="357190" cy="714380"/>
            <a:chOff x="6429388" y="3929066"/>
            <a:chExt cx="714380" cy="1428760"/>
          </a:xfrm>
        </p:grpSpPr>
        <p:sp>
          <p:nvSpPr>
            <p:cNvPr id="16" name="Lekerekített téglalap 15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7" name="Téglalap 16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Csoportba foglalás 23"/>
          <p:cNvGrpSpPr/>
          <p:nvPr/>
        </p:nvGrpSpPr>
        <p:grpSpPr>
          <a:xfrm>
            <a:off x="4427984" y="5229200"/>
            <a:ext cx="357190" cy="714380"/>
            <a:chOff x="6429388" y="3929066"/>
            <a:chExt cx="714380" cy="1428760"/>
          </a:xfrm>
        </p:grpSpPr>
        <p:sp>
          <p:nvSpPr>
            <p:cNvPr id="20" name="Lekerekített téglalap 1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1" name="Téglalap 2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Csoportba foglalás 23"/>
          <p:cNvGrpSpPr/>
          <p:nvPr/>
        </p:nvGrpSpPr>
        <p:grpSpPr>
          <a:xfrm>
            <a:off x="5004048" y="5229200"/>
            <a:ext cx="357190" cy="714380"/>
            <a:chOff x="6429388" y="3929066"/>
            <a:chExt cx="714380" cy="1428760"/>
          </a:xfrm>
        </p:grpSpPr>
        <p:sp>
          <p:nvSpPr>
            <p:cNvPr id="24" name="Lekerekített téglalap 23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5" name="Téglalap 24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Csoportba foglalás 23"/>
          <p:cNvGrpSpPr/>
          <p:nvPr/>
        </p:nvGrpSpPr>
        <p:grpSpPr>
          <a:xfrm>
            <a:off x="5580112" y="5229200"/>
            <a:ext cx="357190" cy="714380"/>
            <a:chOff x="6429388" y="3929066"/>
            <a:chExt cx="714380" cy="1428760"/>
          </a:xfrm>
        </p:grpSpPr>
        <p:sp>
          <p:nvSpPr>
            <p:cNvPr id="28" name="Lekerekített téglalap 27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9" name="Téglalap 28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0" name="Téglalap 29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Csoportba foglalás 23"/>
          <p:cNvGrpSpPr/>
          <p:nvPr/>
        </p:nvGrpSpPr>
        <p:grpSpPr>
          <a:xfrm>
            <a:off x="4283968" y="2276872"/>
            <a:ext cx="357190" cy="714380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3" name="Lekerekített téglalap 3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4" name="Téglalap 3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5" name="Téglalap 3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36" name="Lefelé nyíl 35"/>
          <p:cNvSpPr/>
          <p:nvPr/>
        </p:nvSpPr>
        <p:spPr>
          <a:xfrm>
            <a:off x="4355976" y="3140968"/>
            <a:ext cx="216024" cy="360040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7" name="Téglalap 36"/>
          <p:cNvSpPr/>
          <p:nvPr/>
        </p:nvSpPr>
        <p:spPr>
          <a:xfrm>
            <a:off x="2555776" y="3573016"/>
            <a:ext cx="3816424" cy="720080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Virtualizáció</a:t>
            </a:r>
            <a:r>
              <a:rPr lang="hu-HU" sz="2400" dirty="0" smtClean="0">
                <a:solidFill>
                  <a:schemeClr val="bg1"/>
                </a:solidFill>
              </a:rPr>
              <a:t> központi felügyelő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38" name="Csoportba foglalás 23"/>
          <p:cNvGrpSpPr/>
          <p:nvPr/>
        </p:nvGrpSpPr>
        <p:grpSpPr>
          <a:xfrm>
            <a:off x="4716016" y="2276872"/>
            <a:ext cx="357190" cy="714380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9" name="Lekerekített téglalap 3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0" name="Téglalap 3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Csoportba foglalás 23"/>
          <p:cNvGrpSpPr/>
          <p:nvPr/>
        </p:nvGrpSpPr>
        <p:grpSpPr>
          <a:xfrm>
            <a:off x="3851920" y="2276872"/>
            <a:ext cx="357190" cy="714380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43" name="Lekerekített téglalap 42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4" name="Téglalap 43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5" name="Téglalap 44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prstDash val="lgDash"/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6" name="Lefelé nyíl 45"/>
          <p:cNvSpPr/>
          <p:nvPr/>
        </p:nvSpPr>
        <p:spPr>
          <a:xfrm>
            <a:off x="2915816" y="4437112"/>
            <a:ext cx="216024" cy="360040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7" name="Lefelé nyíl 46"/>
          <p:cNvSpPr/>
          <p:nvPr/>
        </p:nvSpPr>
        <p:spPr>
          <a:xfrm>
            <a:off x="4067944" y="4437112"/>
            <a:ext cx="216024" cy="360040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8" name="Lefelé nyíl 47"/>
          <p:cNvSpPr/>
          <p:nvPr/>
        </p:nvSpPr>
        <p:spPr>
          <a:xfrm>
            <a:off x="5796136" y="4437112"/>
            <a:ext cx="216024" cy="360040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9" name="Lefelé nyíl 48"/>
          <p:cNvSpPr/>
          <p:nvPr/>
        </p:nvSpPr>
        <p:spPr>
          <a:xfrm>
            <a:off x="4716016" y="4437112"/>
            <a:ext cx="216024" cy="360040"/>
          </a:xfrm>
          <a:prstGeom prst="downArrow">
            <a:avLst/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0" name="Lekerekített téglalap feliratnak 49"/>
          <p:cNvSpPr/>
          <p:nvPr/>
        </p:nvSpPr>
        <p:spPr>
          <a:xfrm>
            <a:off x="6156176" y="2204864"/>
            <a:ext cx="2160240" cy="1152128"/>
          </a:xfrm>
          <a:prstGeom prst="wedgeRoundRectCallout">
            <a:avLst>
              <a:gd name="adj1" fmla="val -89306"/>
              <a:gd name="adj2" fmla="val -24425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ki csinálja meg?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1" name="Lekerekített téglalap feliratnak 50"/>
          <p:cNvSpPr/>
          <p:nvPr/>
        </p:nvSpPr>
        <p:spPr>
          <a:xfrm>
            <a:off x="6444208" y="3645024"/>
            <a:ext cx="2160240" cy="1152128"/>
          </a:xfrm>
          <a:prstGeom prst="wedgeRoundRectCallout">
            <a:avLst>
              <a:gd name="adj1" fmla="val -89306"/>
              <a:gd name="adj2" fmla="val -24425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ki üzemelteti?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2" name="Lekerekített téglalap feliratnak 51"/>
          <p:cNvSpPr/>
          <p:nvPr/>
        </p:nvSpPr>
        <p:spPr>
          <a:xfrm>
            <a:off x="6660232" y="5157192"/>
            <a:ext cx="2160240" cy="1152128"/>
          </a:xfrm>
          <a:prstGeom prst="wedgeRoundRectCallout">
            <a:avLst>
              <a:gd name="adj1" fmla="val -89306"/>
              <a:gd name="adj2" fmla="val -24425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ki üzemelteti?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3" name="Lekerekített téglalap feliratnak 52"/>
          <p:cNvSpPr/>
          <p:nvPr/>
        </p:nvSpPr>
        <p:spPr>
          <a:xfrm>
            <a:off x="1259632" y="2276872"/>
            <a:ext cx="2160240" cy="1152128"/>
          </a:xfrm>
          <a:prstGeom prst="wedgeRoundRectCallout">
            <a:avLst>
              <a:gd name="adj1" fmla="val 91032"/>
              <a:gd name="adj2" fmla="val 42540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ki indítja és hogyan?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4" name="Lekerekített téglalap feliratnak 53"/>
          <p:cNvSpPr/>
          <p:nvPr/>
        </p:nvSpPr>
        <p:spPr>
          <a:xfrm>
            <a:off x="251520" y="3789040"/>
            <a:ext cx="2160240" cy="1152128"/>
          </a:xfrm>
          <a:prstGeom prst="wedgeRoundRectCallout">
            <a:avLst>
              <a:gd name="adj1" fmla="val 137770"/>
              <a:gd name="adj2" fmla="val -80643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Ezt ki indítja és miért?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5" name="Lekerekített téglalap feliratnak 54"/>
          <p:cNvSpPr/>
          <p:nvPr/>
        </p:nvSpPr>
        <p:spPr>
          <a:xfrm>
            <a:off x="6804248" y="908720"/>
            <a:ext cx="2160240" cy="1152128"/>
          </a:xfrm>
          <a:prstGeom prst="wedgeRoundRectCallout">
            <a:avLst>
              <a:gd name="adj1" fmla="val -129870"/>
              <a:gd name="adj2" fmla="val 78089"/>
              <a:gd name="adj3" fmla="val 16667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 kerül ebbe?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7" name="Lekerekített téglalap 56"/>
          <p:cNvSpPr/>
          <p:nvPr/>
        </p:nvSpPr>
        <p:spPr>
          <a:xfrm>
            <a:off x="428596" y="5500702"/>
            <a:ext cx="3960440" cy="936104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…és ki fog ezért az egészért fizetni, milyen alapon?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8" name="Lekerekített téglalap 57"/>
          <p:cNvSpPr/>
          <p:nvPr/>
        </p:nvSpPr>
        <p:spPr>
          <a:xfrm>
            <a:off x="6156176" y="2204864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bg1"/>
                </a:solidFill>
              </a:rPr>
              <a:t>Template</a:t>
            </a:r>
            <a:r>
              <a:rPr lang="hu-HU" dirty="0" smtClean="0">
                <a:solidFill>
                  <a:schemeClr val="bg1"/>
                </a:solidFill>
              </a:rPr>
              <a:t> kezelés ne a végfelhasználó felelőssége legyen!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59" name="Lekerekített téglalap 58"/>
          <p:cNvSpPr/>
          <p:nvPr/>
        </p:nvSpPr>
        <p:spPr>
          <a:xfrm>
            <a:off x="6804248" y="908720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Alkalmazásokkal is foglalkozni kell!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0" name="Lekerekített téglalap 59"/>
          <p:cNvSpPr/>
          <p:nvPr/>
        </p:nvSpPr>
        <p:spPr>
          <a:xfrm>
            <a:off x="1259632" y="2276872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Talán a felhasználó? Egy biztos: </a:t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err="1" smtClean="0">
                <a:solidFill>
                  <a:schemeClr val="bg1"/>
                </a:solidFill>
              </a:rPr>
              <a:t>API-n</a:t>
            </a:r>
            <a:r>
              <a:rPr lang="hu-HU" dirty="0" smtClean="0">
                <a:solidFill>
                  <a:schemeClr val="bg1"/>
                </a:solidFill>
              </a:rPr>
              <a:t> keresztül!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1" name="Lekerekített téglalap 60"/>
          <p:cNvSpPr/>
          <p:nvPr/>
        </p:nvSpPr>
        <p:spPr>
          <a:xfrm>
            <a:off x="251520" y="3789040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Induljon automatikusan, ha nő a terhelés!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2" name="Lekerekített téglalap 61"/>
          <p:cNvSpPr/>
          <p:nvPr/>
        </p:nvSpPr>
        <p:spPr>
          <a:xfrm>
            <a:off x="6444208" y="3645024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Ne kelljen a felhasználónak foglalkoznia vele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3" name="Lekerekített téglalap 62"/>
          <p:cNvSpPr/>
          <p:nvPr/>
        </p:nvSpPr>
        <p:spPr>
          <a:xfrm>
            <a:off x="6660232" y="5157192"/>
            <a:ext cx="2160240" cy="115212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schemeClr val="bg1"/>
                </a:solidFill>
              </a:rPr>
              <a:t>Ne kelljen beruházni, hardverrel foglalkozni. Kapjuk készen!</a:t>
            </a:r>
            <a:endParaRPr lang="en-US" sz="1600" dirty="0" smtClean="0">
              <a:solidFill>
                <a:schemeClr val="bg1"/>
              </a:solidFill>
            </a:endParaRPr>
          </a:p>
        </p:txBody>
      </p:sp>
      <p:sp>
        <p:nvSpPr>
          <p:cNvPr id="64" name="Lekerekített téglalap 63"/>
          <p:cNvSpPr/>
          <p:nvPr/>
        </p:nvSpPr>
        <p:spPr>
          <a:xfrm>
            <a:off x="428596" y="5500702"/>
            <a:ext cx="3960440" cy="93610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Mindenütt költségelszámolás kell!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Cloud</a:t>
            </a:r>
            <a:r>
              <a:rPr lang="hu-HU" dirty="0" smtClean="0"/>
              <a:t> rétegei</a:t>
            </a:r>
            <a:endParaRPr lang="en-US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</p:nvPr>
        </p:nvGraphicFramePr>
        <p:xfrm>
          <a:off x="117475" y="836613"/>
          <a:ext cx="8919021" cy="55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példa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529321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Ötlet: </a:t>
            </a:r>
          </a:p>
          <a:p>
            <a:pPr lvl="1"/>
            <a:r>
              <a:rPr lang="hu-HU" dirty="0" smtClean="0"/>
              <a:t>csináljunk egy buta kis játékot, lehessen benne fejlődni</a:t>
            </a:r>
          </a:p>
          <a:p>
            <a:pPr lvl="1"/>
            <a:r>
              <a:rPr lang="hu-HU" dirty="0" smtClean="0"/>
              <a:t>vigyünk bele szociális aspektust, akkor már kevésbé lesz buta kis játék – a lényeg, hogy kellően addiktív</a:t>
            </a:r>
          </a:p>
          <a:p>
            <a:pPr lvl="1"/>
            <a:r>
              <a:rPr lang="hu-HU" dirty="0" smtClean="0"/>
              <a:t>próbáljuk meg eljuttatni a lehető legtöbb emberhez</a:t>
            </a:r>
          </a:p>
          <a:p>
            <a:pPr lvl="1"/>
            <a:r>
              <a:rPr lang="hu-HU" dirty="0" smtClean="0"/>
              <a:t>próbáljunk pénzt keresni rajta reklámmal, virtuális javak árusításával stb.</a:t>
            </a:r>
          </a:p>
          <a:p>
            <a:r>
              <a:rPr lang="hu-HU" dirty="0" smtClean="0"/>
              <a:t>Probléma</a:t>
            </a:r>
          </a:p>
          <a:p>
            <a:pPr lvl="1"/>
            <a:r>
              <a:rPr lang="hu-HU" dirty="0" smtClean="0"/>
              <a:t>Hogyan hozom be a „szociális aspektust”? Nulláról felépíteni nehéz, lassú</a:t>
            </a:r>
          </a:p>
          <a:p>
            <a:pPr lvl="1"/>
            <a:r>
              <a:rPr lang="hu-HU" dirty="0" smtClean="0"/>
              <a:t>Hogyan fogom eljuttatni sok emberhez, mekkora infrastruktúra kell hozzá?</a:t>
            </a:r>
          </a:p>
          <a:p>
            <a:pPr lvl="2"/>
            <a:r>
              <a:rPr lang="hu-HU" dirty="0" smtClean="0"/>
              <a:t>Ha bejön, 10000 szerver is kevés</a:t>
            </a:r>
          </a:p>
          <a:p>
            <a:pPr lvl="2"/>
            <a:r>
              <a:rPr lang="hu-HU" dirty="0" smtClean="0"/>
              <a:t>Ha nem jön be, 1 szervert is kár volt rááldozni</a:t>
            </a:r>
          </a:p>
          <a:p>
            <a:pPr lvl="1"/>
            <a:r>
              <a:rPr lang="hu-HU" dirty="0" smtClean="0"/>
              <a:t>Mennyi idő kiépíteni ezt az infrastruktúrát?</a:t>
            </a:r>
          </a:p>
          <a:p>
            <a:pPr lvl="2"/>
            <a:r>
              <a:rPr lang="hu-HU" dirty="0" smtClean="0"/>
              <a:t>Ha nem építem ki az emberek ráunnak az elérhetetlen szerverre → bukás!</a:t>
            </a:r>
          </a:p>
          <a:p>
            <a:pPr lvl="1"/>
            <a:endParaRPr lang="en-US" dirty="0"/>
          </a:p>
        </p:txBody>
      </p:sp>
      <p:sp>
        <p:nvSpPr>
          <p:cNvPr id="7" name="Felhő 6"/>
          <p:cNvSpPr/>
          <p:nvPr/>
        </p:nvSpPr>
        <p:spPr>
          <a:xfrm>
            <a:off x="3851920" y="1844824"/>
            <a:ext cx="2448272" cy="1656184"/>
          </a:xfrm>
          <a:prstGeom prst="cloudCallout">
            <a:avLst>
              <a:gd name="adj1" fmla="val -34061"/>
              <a:gd name="adj2" fmla="val 68251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Facebook</a:t>
            </a:r>
            <a:r>
              <a:rPr lang="hu-HU" sz="2400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Bele kéne integrálni…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Felhő 7"/>
          <p:cNvSpPr/>
          <p:nvPr/>
        </p:nvSpPr>
        <p:spPr>
          <a:xfrm>
            <a:off x="5220072" y="3212976"/>
            <a:ext cx="3384376" cy="2160240"/>
          </a:xfrm>
          <a:prstGeom prst="cloudCallout">
            <a:avLst>
              <a:gd name="adj1" fmla="val -38845"/>
              <a:gd name="adj2" fmla="val 62059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Bérelni kéne… pont annyit amennyi éppen kell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Felhő 8"/>
          <p:cNvSpPr/>
          <p:nvPr/>
        </p:nvSpPr>
        <p:spPr>
          <a:xfrm>
            <a:off x="6660232" y="692696"/>
            <a:ext cx="2088232" cy="936104"/>
          </a:xfrm>
          <a:prstGeom prst="cloudCallout">
            <a:avLst>
              <a:gd name="adj1" fmla="val -60515"/>
              <a:gd name="adj2" fmla="val 29161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sz="1200" dirty="0" smtClean="0">
                <a:solidFill>
                  <a:schemeClr val="accent4">
                    <a:lumMod val="50000"/>
                  </a:schemeClr>
                </a:solidFill>
              </a:rPr>
              <a:t>Bármi hasonlóság a Farmville-lel a véletlen műve</a:t>
            </a:r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 :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IaaS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Virtualizációval</a:t>
            </a:r>
            <a:r>
              <a:rPr lang="hu-HU" dirty="0" smtClean="0"/>
              <a:t> közvetlen kapcsolatban lévő réteg</a:t>
            </a:r>
          </a:p>
          <a:p>
            <a:r>
              <a:rPr lang="hu-HU" dirty="0" smtClean="0"/>
              <a:t>Lényegében virtuális gépek…</a:t>
            </a:r>
          </a:p>
          <a:p>
            <a:pPr lvl="1"/>
            <a:r>
              <a:rPr lang="hu-HU" dirty="0" smtClean="0"/>
              <a:t>létrehozása, törlése, klónozása, átméretezése, visszatöltése</a:t>
            </a:r>
          </a:p>
          <a:p>
            <a:pPr lvl="1"/>
            <a:r>
              <a:rPr lang="hu-HU" dirty="0" smtClean="0"/>
              <a:t>felhasználók számára könnyen </a:t>
            </a:r>
            <a:r>
              <a:rPr lang="hu-HU" dirty="0" err="1" smtClean="0"/>
              <a:t>igénybevehető</a:t>
            </a:r>
            <a:r>
              <a:rPr lang="hu-HU" dirty="0" smtClean="0"/>
              <a:t> módon (a szolgáltató részéről emberi közreműködés nélkül)</a:t>
            </a:r>
          </a:p>
          <a:p>
            <a:r>
              <a:rPr lang="hu-HU" dirty="0" smtClean="0"/>
              <a:t>Fontos új követelmények:</a:t>
            </a:r>
          </a:p>
          <a:p>
            <a:pPr lvl="1"/>
            <a:r>
              <a:rPr lang="hu-HU" dirty="0" smtClean="0"/>
              <a:t>Több felhasználó egy infrastruktúrán – elválasztás</a:t>
            </a:r>
          </a:p>
          <a:p>
            <a:pPr lvl="1"/>
            <a:r>
              <a:rPr lang="hu-HU" dirty="0" smtClean="0"/>
              <a:t>Számlázás, használat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hu-HU" dirty="0" smtClean="0"/>
              <a:t>arányosan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IaaS</a:t>
            </a:r>
            <a:r>
              <a:rPr lang="hu-HU" dirty="0" smtClean="0"/>
              <a:t> tipikus fogalmai</a:t>
            </a:r>
            <a:endParaRPr lang="en-US" dirty="0"/>
          </a:p>
        </p:txBody>
      </p:sp>
      <p:grpSp>
        <p:nvGrpSpPr>
          <p:cNvPr id="4" name="Csoportba foglalás 23"/>
          <p:cNvGrpSpPr/>
          <p:nvPr/>
        </p:nvGrpSpPr>
        <p:grpSpPr>
          <a:xfrm>
            <a:off x="1187624" y="2996952"/>
            <a:ext cx="357190" cy="714380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Lekerekített téglalap 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Téglalap 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8" name="Kocka 7"/>
          <p:cNvSpPr/>
          <p:nvPr/>
        </p:nvSpPr>
        <p:spPr>
          <a:xfrm>
            <a:off x="1115616" y="908720"/>
            <a:ext cx="504056" cy="504056"/>
          </a:xfrm>
          <a:prstGeom prst="cub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763688" y="980728"/>
            <a:ext cx="4007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Image</a:t>
            </a:r>
            <a:r>
              <a:rPr lang="hu-HU" dirty="0" smtClean="0"/>
              <a:t> – előtelepített virtuális gép sablon</a:t>
            </a:r>
            <a:endParaRPr lang="en-US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763688" y="3140968"/>
            <a:ext cx="3869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Virtual</a:t>
            </a:r>
            <a:r>
              <a:rPr lang="hu-HU" b="1" dirty="0" smtClean="0"/>
              <a:t> </a:t>
            </a:r>
            <a:r>
              <a:rPr lang="hu-HU" b="1" dirty="0" err="1" smtClean="0"/>
              <a:t>machine</a:t>
            </a:r>
            <a:r>
              <a:rPr lang="hu-HU" dirty="0" smtClean="0"/>
              <a:t> / </a:t>
            </a:r>
            <a:r>
              <a:rPr lang="hu-HU" b="1" dirty="0" err="1" smtClean="0"/>
              <a:t>instance</a:t>
            </a:r>
            <a:r>
              <a:rPr lang="hu-HU" dirty="0" smtClean="0"/>
              <a:t> / </a:t>
            </a:r>
            <a:r>
              <a:rPr lang="hu-HU" b="1" dirty="0" smtClean="0"/>
              <a:t>server</a:t>
            </a:r>
            <a:r>
              <a:rPr lang="hu-HU" dirty="0" smtClean="0"/>
              <a:t> etc.</a:t>
            </a:r>
            <a:endParaRPr lang="en-US" dirty="0"/>
          </a:p>
        </p:txBody>
      </p:sp>
      <p:sp>
        <p:nvSpPr>
          <p:cNvPr id="11" name="Téglalap 10"/>
          <p:cNvSpPr/>
          <p:nvPr/>
        </p:nvSpPr>
        <p:spPr>
          <a:xfrm>
            <a:off x="1250404" y="1038994"/>
            <a:ext cx="116260" cy="377205"/>
          </a:xfrm>
          <a:prstGeom prst="rect">
            <a:avLst/>
          </a:prstGeom>
          <a:ln/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323528" y="4221088"/>
            <a:ext cx="1656184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Egyenes összekötő 21"/>
          <p:cNvCxnSpPr/>
          <p:nvPr/>
        </p:nvCxnSpPr>
        <p:spPr>
          <a:xfrm rot="16200000" flipH="1">
            <a:off x="1113076" y="3964474"/>
            <a:ext cx="506730" cy="44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2051720" y="4005064"/>
            <a:ext cx="671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Network</a:t>
            </a:r>
            <a:r>
              <a:rPr lang="hu-HU" dirty="0" smtClean="0"/>
              <a:t> – általában van külön publikus és privát hálózat, néha VPN is</a:t>
            </a:r>
            <a:endParaRPr lang="en-US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2051720" y="3645024"/>
            <a:ext cx="5189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Network </a:t>
            </a:r>
            <a:r>
              <a:rPr lang="hu-HU" b="1" dirty="0" err="1" smtClean="0"/>
              <a:t>Address</a:t>
            </a:r>
            <a:r>
              <a:rPr lang="hu-HU" dirty="0" smtClean="0"/>
              <a:t> – virtuális géphez rendelhető IP cím</a:t>
            </a:r>
            <a:endParaRPr lang="en-US" dirty="0"/>
          </a:p>
        </p:txBody>
      </p:sp>
      <p:cxnSp>
        <p:nvCxnSpPr>
          <p:cNvPr id="26" name="Alak 25"/>
          <p:cNvCxnSpPr>
            <a:stCxn id="24" idx="1"/>
          </p:cNvCxnSpPr>
          <p:nvPr/>
        </p:nvCxnSpPr>
        <p:spPr>
          <a:xfrm rot="10800000">
            <a:off x="1403648" y="3789040"/>
            <a:ext cx="648072" cy="406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Henger 27"/>
          <p:cNvSpPr/>
          <p:nvPr/>
        </p:nvSpPr>
        <p:spPr>
          <a:xfrm>
            <a:off x="1115616" y="4653136"/>
            <a:ext cx="504056" cy="576064"/>
          </a:xfrm>
          <a:prstGeom prst="can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763688" y="4869160"/>
            <a:ext cx="490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Block</a:t>
            </a:r>
            <a:r>
              <a:rPr lang="hu-HU" b="1" dirty="0" smtClean="0"/>
              <a:t> </a:t>
            </a:r>
            <a:r>
              <a:rPr lang="hu-HU" b="1" dirty="0" err="1" smtClean="0"/>
              <a:t>storage</a:t>
            </a:r>
            <a:r>
              <a:rPr lang="hu-HU" dirty="0" smtClean="0"/>
              <a:t> – virtuális géphez rendelhető tárhely</a:t>
            </a:r>
            <a:endParaRPr lang="en-US" dirty="0"/>
          </a:p>
        </p:txBody>
      </p:sp>
      <p:grpSp>
        <p:nvGrpSpPr>
          <p:cNvPr id="30" name="Csoportba foglalás 23"/>
          <p:cNvGrpSpPr/>
          <p:nvPr/>
        </p:nvGrpSpPr>
        <p:grpSpPr>
          <a:xfrm>
            <a:off x="539552" y="2348880"/>
            <a:ext cx="141166" cy="282332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1" name="Lekerekített téglalap 3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70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2" name="Téglalap 3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3" name="Téglalap 3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Csoportba foglalás 23"/>
          <p:cNvGrpSpPr/>
          <p:nvPr/>
        </p:nvGrpSpPr>
        <p:grpSpPr>
          <a:xfrm>
            <a:off x="755576" y="2132856"/>
            <a:ext cx="216024" cy="498356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5" name="Lekerekített téglalap 3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6" name="Téglalap 3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37" name="Téglalap 3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Csoportba foglalás 23"/>
          <p:cNvGrpSpPr/>
          <p:nvPr/>
        </p:nvGrpSpPr>
        <p:grpSpPr>
          <a:xfrm>
            <a:off x="1043608" y="1844824"/>
            <a:ext cx="360040" cy="786388"/>
            <a:chOff x="6429388" y="3929066"/>
            <a:chExt cx="714380" cy="1428760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39" name="Lekerekített téglalap 38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0" name="Téglalap 39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41" name="Téglalap 40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2" name="Lekerekített téglalap 41"/>
          <p:cNvSpPr/>
          <p:nvPr/>
        </p:nvSpPr>
        <p:spPr>
          <a:xfrm>
            <a:off x="179512" y="1700808"/>
            <a:ext cx="1512168" cy="1080120"/>
          </a:xfrm>
          <a:prstGeom prst="roundRect">
            <a:avLst/>
          </a:prstGeom>
          <a:noFill/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3" name="Szövegdoboz 42"/>
          <p:cNvSpPr txBox="1"/>
          <p:nvPr/>
        </p:nvSpPr>
        <p:spPr>
          <a:xfrm>
            <a:off x="1763688" y="2060848"/>
            <a:ext cx="6791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Flavour</a:t>
            </a:r>
            <a:r>
              <a:rPr lang="hu-HU" dirty="0" smtClean="0"/>
              <a:t> – virtuális gép „díjcsomag”, CPU, RAM, diszk erőforrás méretek</a:t>
            </a:r>
            <a:endParaRPr lang="en-US" dirty="0"/>
          </a:p>
        </p:txBody>
      </p:sp>
      <p:sp>
        <p:nvSpPr>
          <p:cNvPr id="44" name="Téglalap 43"/>
          <p:cNvSpPr/>
          <p:nvPr/>
        </p:nvSpPr>
        <p:spPr>
          <a:xfrm>
            <a:off x="1043608" y="5445224"/>
            <a:ext cx="216024" cy="1440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5" name="Téglalap 44"/>
          <p:cNvSpPr/>
          <p:nvPr/>
        </p:nvSpPr>
        <p:spPr>
          <a:xfrm>
            <a:off x="1403648" y="5733256"/>
            <a:ext cx="216024" cy="1440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6" name="Téglalap 45"/>
          <p:cNvSpPr/>
          <p:nvPr/>
        </p:nvSpPr>
        <p:spPr>
          <a:xfrm>
            <a:off x="1403648" y="6093296"/>
            <a:ext cx="216024" cy="14401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cxnSp>
        <p:nvCxnSpPr>
          <p:cNvPr id="48" name="Alak 47"/>
          <p:cNvCxnSpPr>
            <a:stCxn id="44" idx="2"/>
            <a:endCxn id="45" idx="1"/>
          </p:cNvCxnSpPr>
          <p:nvPr/>
        </p:nvCxnSpPr>
        <p:spPr>
          <a:xfrm rot="16200000" flipH="1">
            <a:off x="1169622" y="5571238"/>
            <a:ext cx="216024" cy="252028"/>
          </a:xfrm>
          <a:prstGeom prst="bentConnector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0" name="Alak 49"/>
          <p:cNvCxnSpPr>
            <a:stCxn id="44" idx="2"/>
            <a:endCxn id="46" idx="1"/>
          </p:cNvCxnSpPr>
          <p:nvPr/>
        </p:nvCxnSpPr>
        <p:spPr>
          <a:xfrm rot="16200000" flipH="1">
            <a:off x="989602" y="5751258"/>
            <a:ext cx="576064" cy="252028"/>
          </a:xfrm>
          <a:prstGeom prst="bentConnector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51" name="Szövegdoboz 50"/>
          <p:cNvSpPr txBox="1"/>
          <p:nvPr/>
        </p:nvSpPr>
        <p:spPr>
          <a:xfrm>
            <a:off x="1763688" y="5661248"/>
            <a:ext cx="6809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smtClean="0"/>
              <a:t>File </a:t>
            </a:r>
            <a:r>
              <a:rPr lang="hu-HU" b="1" dirty="0" err="1" smtClean="0"/>
              <a:t>storage</a:t>
            </a:r>
            <a:r>
              <a:rPr lang="hu-HU" b="1" dirty="0" smtClean="0"/>
              <a:t> </a:t>
            </a:r>
            <a:r>
              <a:rPr lang="hu-HU" dirty="0" smtClean="0"/>
              <a:t>– virtuális gép Image-ek, telepíteni való szoftverek tárolása</a:t>
            </a:r>
          </a:p>
          <a:p>
            <a:r>
              <a:rPr lang="hu-HU" dirty="0" smtClean="0"/>
              <a:t>	       (kicsit </a:t>
            </a:r>
            <a:r>
              <a:rPr lang="hu-HU" dirty="0" err="1" smtClean="0"/>
              <a:t>PaaS</a:t>
            </a:r>
            <a:r>
              <a:rPr lang="hu-HU" dirty="0" smtClean="0"/>
              <a:t> jellegű)</a:t>
            </a:r>
            <a:endParaRPr lang="en-US" dirty="0"/>
          </a:p>
        </p:txBody>
      </p:sp>
      <p:sp>
        <p:nvSpPr>
          <p:cNvPr id="52" name="Téglalap 51"/>
          <p:cNvSpPr/>
          <p:nvPr/>
        </p:nvSpPr>
        <p:spPr>
          <a:xfrm>
            <a:off x="539552" y="4077072"/>
            <a:ext cx="288032" cy="2880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53" name="Szövegdoboz 52"/>
          <p:cNvSpPr txBox="1"/>
          <p:nvPr/>
        </p:nvSpPr>
        <p:spPr>
          <a:xfrm>
            <a:off x="2051720" y="4365104"/>
            <a:ext cx="4050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 err="1" smtClean="0"/>
              <a:t>Security</a:t>
            </a:r>
            <a:r>
              <a:rPr lang="hu-HU" b="1" dirty="0" smtClean="0"/>
              <a:t> </a:t>
            </a:r>
            <a:r>
              <a:rPr lang="hu-HU" b="1" dirty="0" err="1" smtClean="0"/>
              <a:t>Groups</a:t>
            </a:r>
            <a:r>
              <a:rPr lang="hu-HU" b="1" dirty="0" smtClean="0"/>
              <a:t> </a:t>
            </a:r>
            <a:r>
              <a:rPr lang="hu-HU" dirty="0" smtClean="0"/>
              <a:t>– szolgáltató-oldali tűzfal</a:t>
            </a:r>
            <a:endParaRPr lang="en-US" dirty="0"/>
          </a:p>
        </p:txBody>
      </p:sp>
      <p:cxnSp>
        <p:nvCxnSpPr>
          <p:cNvPr id="55" name="Alak 54"/>
          <p:cNvCxnSpPr>
            <a:stCxn id="53" idx="1"/>
            <a:endCxn id="52" idx="2"/>
          </p:cNvCxnSpPr>
          <p:nvPr/>
        </p:nvCxnSpPr>
        <p:spPr>
          <a:xfrm rot="10800000">
            <a:off x="683568" y="4365104"/>
            <a:ext cx="1368152" cy="18466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 </a:t>
            </a:r>
            <a:r>
              <a:rPr lang="hu-HU" dirty="0" err="1" smtClean="0"/>
              <a:t>IaaS</a:t>
            </a:r>
            <a:r>
              <a:rPr lang="hu-HU" dirty="0" smtClean="0"/>
              <a:t> </a:t>
            </a:r>
            <a:r>
              <a:rPr lang="hu-HU" dirty="0" err="1" smtClean="0"/>
              <a:t>cloud</a:t>
            </a:r>
            <a:r>
              <a:rPr lang="hu-HU" dirty="0" smtClean="0"/>
              <a:t> </a:t>
            </a:r>
            <a:r>
              <a:rPr lang="hu-HU" dirty="0" err="1" smtClean="0"/>
              <a:t>controller</a:t>
            </a:r>
            <a:r>
              <a:rPr lang="hu-HU" dirty="0" smtClean="0"/>
              <a:t> feladatai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API-t</a:t>
            </a:r>
            <a:r>
              <a:rPr lang="hu-HU" dirty="0" smtClean="0"/>
              <a:t> biztosítani a felhasználók felé</a:t>
            </a:r>
          </a:p>
          <a:p>
            <a:pPr lvl="1"/>
            <a:r>
              <a:rPr lang="hu-HU" dirty="0" smtClean="0"/>
              <a:t>Beleértve jogosultságkezelés, hitelesítés</a:t>
            </a:r>
          </a:p>
          <a:p>
            <a:pPr lvl="1"/>
            <a:r>
              <a:rPr lang="hu-HU" dirty="0" smtClean="0"/>
              <a:t>Elszámolás, költségek kezelése</a:t>
            </a:r>
          </a:p>
          <a:p>
            <a:r>
              <a:rPr lang="hu-HU" dirty="0" smtClean="0"/>
              <a:t>Infrastruktúra erőforrásainak kezelése</a:t>
            </a:r>
          </a:p>
          <a:p>
            <a:pPr lvl="1"/>
            <a:r>
              <a:rPr lang="hu-HU" dirty="0" smtClean="0"/>
              <a:t>Nyilvántartás</a:t>
            </a:r>
          </a:p>
          <a:p>
            <a:pPr lvl="1"/>
            <a:r>
              <a:rPr lang="hu-HU" dirty="0" smtClean="0"/>
              <a:t>Allokáció, vezérlés</a:t>
            </a:r>
          </a:p>
          <a:p>
            <a:r>
              <a:rPr lang="hu-HU" dirty="0" smtClean="0"/>
              <a:t>Virtuális gép életciklus kezelése</a:t>
            </a:r>
          </a:p>
          <a:p>
            <a:pPr lvl="1"/>
            <a:r>
              <a:rPr lang="hu-HU" dirty="0" smtClean="0"/>
              <a:t>Virtuális gép indításakor sablonból másolat készítés esetleg konvertálás</a:t>
            </a:r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név, hálózati cím beállítása</a:t>
            </a:r>
          </a:p>
          <a:p>
            <a:pPr lvl="1"/>
            <a:r>
              <a:rPr lang="hu-HU" dirty="0" smtClean="0"/>
              <a:t>Hozzáférési kulcsok, jelszavak virtuális gépbe injektálása</a:t>
            </a:r>
          </a:p>
          <a:p>
            <a:pPr lvl="1"/>
            <a:r>
              <a:rPr lang="hu-HU" dirty="0" smtClean="0"/>
              <a:t>Leállítás, megsemmisítés</a:t>
            </a:r>
          </a:p>
          <a:p>
            <a:r>
              <a:rPr lang="hu-HU" dirty="0" smtClean="0"/>
              <a:t>Menet közben </a:t>
            </a:r>
            <a:r>
              <a:rPr lang="hu-HU" dirty="0" err="1" smtClean="0"/>
              <a:t>rekonfigurálás</a:t>
            </a:r>
            <a:endParaRPr lang="hu-HU" dirty="0" smtClean="0"/>
          </a:p>
          <a:p>
            <a:pPr lvl="1"/>
            <a:r>
              <a:rPr lang="hu-HU" dirty="0" smtClean="0"/>
              <a:t>Opcionális: hálózati cím menet közbeni átadása, blokkos eszköz menet közbeni fel/lecsatolása</a:t>
            </a:r>
          </a:p>
          <a:p>
            <a:pPr lvl="1"/>
            <a:r>
              <a:rPr lang="hu-HU" dirty="0" smtClean="0"/>
              <a:t>Akár virtuális gép átméretezése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e_ftsrg_hun_micskei_v7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1135</TotalTime>
  <Words>1142</Words>
  <Application>Microsoft Office PowerPoint</Application>
  <PresentationFormat>On-screen Show (4:3)</PresentationFormat>
  <Paragraphs>208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bme_ftsrg_hun_micskei_v7</vt:lpstr>
      <vt:lpstr>Cloud Computing</vt:lpstr>
      <vt:lpstr>Definíció ?</vt:lpstr>
      <vt:lpstr>Definíció ?</vt:lpstr>
      <vt:lpstr>Cloud vs. Virtualizáció</vt:lpstr>
      <vt:lpstr>Cloud rétegei</vt:lpstr>
      <vt:lpstr>Alkalmazási példa</vt:lpstr>
      <vt:lpstr>IaaS</vt:lpstr>
      <vt:lpstr>IaaS tipikus fogalmai</vt:lpstr>
      <vt:lpstr>Egy IaaS cloud controller feladatai</vt:lpstr>
      <vt:lpstr>IaaS szolgáltatók</vt:lpstr>
      <vt:lpstr>Privát, hibrid IaaS</vt:lpstr>
      <vt:lpstr>Kitekintés, PaaS, SaaS</vt:lpstr>
      <vt:lpstr>Kitekintés, PaaS, SaaS</vt:lpstr>
      <vt:lpstr>PaaS</vt:lpstr>
      <vt:lpstr>Slide 15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Micskei Zoltán</dc:creator>
  <cp:lastModifiedBy>Daniel Toth</cp:lastModifiedBy>
  <cp:revision>71</cp:revision>
  <dcterms:created xsi:type="dcterms:W3CDTF">2009-01-28T13:20:49Z</dcterms:created>
  <dcterms:modified xsi:type="dcterms:W3CDTF">2010-12-20T10:25:43Z</dcterms:modified>
</cp:coreProperties>
</file>