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86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60" r:id="rId13"/>
    <p:sldId id="373" r:id="rId14"/>
    <p:sldId id="361" r:id="rId15"/>
    <p:sldId id="362" r:id="rId16"/>
    <p:sldId id="364" r:id="rId17"/>
    <p:sldId id="365" r:id="rId18"/>
    <p:sldId id="363" r:id="rId19"/>
    <p:sldId id="366" r:id="rId20"/>
    <p:sldId id="367" r:id="rId21"/>
    <p:sldId id="369" r:id="rId22"/>
    <p:sldId id="368" r:id="rId23"/>
    <p:sldId id="370" r:id="rId24"/>
    <p:sldId id="371" r:id="rId25"/>
    <p:sldId id="372" r:id="rId26"/>
    <p:sldId id="374" r:id="rId27"/>
    <p:sldId id="376" r:id="rId28"/>
    <p:sldId id="375" r:id="rId29"/>
    <p:sldId id="377" r:id="rId30"/>
    <p:sldId id="379" r:id="rId31"/>
    <p:sldId id="380" r:id="rId32"/>
    <p:sldId id="385" r:id="rId33"/>
    <p:sldId id="381" r:id="rId34"/>
    <p:sldId id="382" r:id="rId35"/>
    <p:sldId id="384" r:id="rId36"/>
    <p:sldId id="383" r:id="rId37"/>
    <p:sldId id="348" r:id="rId3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6253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28" autoAdjust="0"/>
  </p:normalViewPr>
  <p:slideViewPr>
    <p:cSldViewPr>
      <p:cViewPr varScale="1">
        <p:scale>
          <a:sx n="104" d="100"/>
          <a:sy n="104" d="100"/>
        </p:scale>
        <p:origin x="-18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2013.10.01.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990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871538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6413"/>
            <a:ext cx="3811588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776413"/>
            <a:ext cx="3811587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9788" y="3803650"/>
            <a:ext cx="3811587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3988" y="6500813"/>
            <a:ext cx="1006475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E646F-D7F7-4DB4-AF92-024B255473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20800" y="6500813"/>
            <a:ext cx="6184900" cy="2460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4th Annual Proactive Problem Prediction, Avoidance and Diagnosis Conference , April 2006</a:t>
            </a:r>
          </a:p>
        </p:txBody>
      </p:sp>
    </p:spTree>
    <p:extLst>
      <p:ext uri="{BB962C8B-B14F-4D97-AF65-F5344CB8AC3E}">
        <p14:creationId xmlns:p14="http://schemas.microsoft.com/office/powerpoint/2010/main" val="83794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871538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6413"/>
            <a:ext cx="3811588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76413"/>
            <a:ext cx="3811587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3988" y="6500813"/>
            <a:ext cx="1006475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75CBD-29C5-4DF8-951A-7837D0FB1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20800" y="6500813"/>
            <a:ext cx="6184900" cy="2460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4th Annual Proactive Problem Prediction, Avoidance and Diagnosis Conference , April 2006</a:t>
            </a:r>
          </a:p>
        </p:txBody>
      </p:sp>
    </p:spTree>
    <p:extLst>
      <p:ext uri="{BB962C8B-B14F-4D97-AF65-F5344CB8AC3E}">
        <p14:creationId xmlns:p14="http://schemas.microsoft.com/office/powerpoint/2010/main" val="419441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kocsis@mit.bme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kocsis@mit.bme.hu" TargetMode="External"/><Relationship Id="rId2" Type="http://schemas.openxmlformats.org/officeDocument/2006/relationships/hyperlink" Target="http://www.inf.mit.bme.hu/edu/courses/bigdat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Hadoop_Summit/creating-histograms-from-data-stream-via-map-reduc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„Leíró” statisztika: alapfogalmak</a:t>
            </a:r>
            <a:endParaRPr lang="en-US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838749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„Big Data” elemzési módszerek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Kocsis Imre</a:t>
            </a:r>
          </a:p>
          <a:p>
            <a:r>
              <a:rPr lang="hu-HU" dirty="0" err="1" smtClean="0">
                <a:hlinkClick r:id="rId2"/>
              </a:rPr>
              <a:t>ikocsis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mit.bme.hu</a:t>
            </a:r>
            <a:r>
              <a:rPr lang="hu-HU" dirty="0" smtClean="0"/>
              <a:t> </a:t>
            </a:r>
          </a:p>
          <a:p>
            <a:r>
              <a:rPr lang="hu-HU" dirty="0" smtClean="0"/>
              <a:t>2013.09.18.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(Folytonos) megfigyelések jellemzése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n(</a:t>
            </a:r>
            <a:r>
              <a:rPr lang="hu-HU" dirty="0" err="1" smtClean="0"/>
              <a:t>-ik</a:t>
            </a:r>
            <a:r>
              <a:rPr lang="hu-HU" dirty="0" smtClean="0"/>
              <a:t>) </a:t>
            </a:r>
            <a:r>
              <a:rPr lang="hu-HU" dirty="0" err="1" smtClean="0"/>
              <a:t>percentilis</a:t>
            </a:r>
            <a:r>
              <a:rPr lang="hu-HU" dirty="0" smtClean="0"/>
              <a:t>: az érték, ami alá a megfigyelések </a:t>
            </a:r>
            <a:r>
              <a:rPr lang="hu-HU" dirty="0" err="1" smtClean="0"/>
              <a:t>n%-a</a:t>
            </a:r>
            <a:r>
              <a:rPr lang="hu-HU" dirty="0" smtClean="0"/>
              <a:t> esik</a:t>
            </a:r>
          </a:p>
          <a:p>
            <a:endParaRPr lang="hu-HU" dirty="0" smtClean="0"/>
          </a:p>
          <a:p>
            <a:r>
              <a:rPr lang="hu-HU" dirty="0" smtClean="0"/>
              <a:t>Első, második és harmadik </a:t>
            </a:r>
            <a:r>
              <a:rPr lang="hu-HU" dirty="0" err="1" smtClean="0"/>
              <a:t>kvartilis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Medián</a:t>
            </a:r>
          </a:p>
          <a:p>
            <a:endParaRPr lang="hu-HU" dirty="0" smtClean="0"/>
          </a:p>
          <a:p>
            <a:r>
              <a:rPr lang="hu-HU" dirty="0" smtClean="0"/>
              <a:t>„</a:t>
            </a:r>
            <a:r>
              <a:rPr lang="hu-HU" dirty="0" err="1" smtClean="0"/>
              <a:t>Kvartilis-távolság</a:t>
            </a:r>
            <a:r>
              <a:rPr lang="hu-HU" dirty="0" smtClean="0"/>
              <a:t>”, </a:t>
            </a:r>
            <a:r>
              <a:rPr lang="hu-HU" i="1" dirty="0" err="1" smtClean="0"/>
              <a:t>Interquartile</a:t>
            </a:r>
            <a:r>
              <a:rPr lang="hu-HU" i="1" dirty="0" smtClean="0"/>
              <a:t> </a:t>
            </a:r>
            <a:r>
              <a:rPr lang="hu-HU" i="1" dirty="0" err="1" smtClean="0"/>
              <a:t>Range</a:t>
            </a:r>
            <a:r>
              <a:rPr lang="hu-HU" i="1" dirty="0" smtClean="0"/>
              <a:t>: </a:t>
            </a:r>
            <a:r>
              <a:rPr lang="hu-HU" dirty="0" smtClean="0"/>
              <a:t>Q</a:t>
            </a:r>
            <a:r>
              <a:rPr lang="hu-HU" baseline="-25000" dirty="0" smtClean="0"/>
              <a:t>3</a:t>
            </a:r>
            <a:r>
              <a:rPr lang="hu-HU" dirty="0" smtClean="0"/>
              <a:t>-Q</a:t>
            </a:r>
            <a:r>
              <a:rPr lang="hu-HU" baseline="-25000" dirty="0" smtClean="0"/>
              <a:t>1 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MIN, MAX, AVG (MEAN), 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73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Kvartilisek</a:t>
            </a:r>
            <a:r>
              <a:rPr lang="hu-HU" dirty="0" smtClean="0"/>
              <a:t> szerepe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64704"/>
            <a:ext cx="5070392" cy="55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Boxplot</a:t>
            </a:r>
            <a:r>
              <a:rPr lang="hu-HU" dirty="0" smtClean="0"/>
              <a:t> (</a:t>
            </a:r>
            <a:r>
              <a:rPr lang="hu-HU" dirty="0" err="1" smtClean="0"/>
              <a:t>Box</a:t>
            </a:r>
            <a:r>
              <a:rPr lang="hu-HU" dirty="0" smtClean="0"/>
              <a:t> and </a:t>
            </a:r>
            <a:r>
              <a:rPr lang="hu-HU" dirty="0" err="1" smtClean="0"/>
              <a:t>whisker</a:t>
            </a:r>
            <a:r>
              <a:rPr lang="hu-HU" dirty="0" smtClean="0"/>
              <a:t> </a:t>
            </a:r>
            <a:r>
              <a:rPr lang="hu-HU" dirty="0" err="1" smtClean="0"/>
              <a:t>plot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858319" cy="554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139544" y="5517232"/>
            <a:ext cx="2952328" cy="91440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Ez már nem fog menni Excelben. (?)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Oszlopdiagram (bar chart)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sz="2000" dirty="0"/>
          </a:p>
          <a:p>
            <a:pPr>
              <a:buFont typeface="Arial" pitchFamily="34" charset="0"/>
              <a:buChar char="•"/>
            </a:pPr>
            <a:r>
              <a:rPr lang="hu-HU" dirty="0"/>
              <a:t>Ábrázolt összefügg</a:t>
            </a:r>
            <a:r>
              <a:rPr lang="hu-HU" dirty="0" smtClean="0"/>
              <a:t>.:</a:t>
            </a:r>
          </a:p>
          <a:p>
            <a:pPr lvl="1">
              <a:buFont typeface="Arial" pitchFamily="34" charset="0"/>
              <a:buChar char="•"/>
            </a:pPr>
            <a:r>
              <a:rPr lang="hu-HU" sz="2600" dirty="0" smtClean="0"/>
              <a:t>Diszkrét </a:t>
            </a:r>
            <a:r>
              <a:rPr lang="hu-HU" sz="2600" dirty="0"/>
              <a:t>változó egyes</a:t>
            </a:r>
            <a:br>
              <a:rPr lang="hu-HU" sz="2600" dirty="0"/>
            </a:br>
            <a:r>
              <a:rPr lang="hu-HU" sz="2600" dirty="0"/>
              <a:t>értékeinek abszolút </a:t>
            </a:r>
            <a:br>
              <a:rPr lang="hu-HU" sz="2600" dirty="0"/>
            </a:br>
            <a:r>
              <a:rPr lang="hu-HU" sz="2600" dirty="0"/>
              <a:t>gyakorisága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Adategység:</a:t>
            </a:r>
          </a:p>
          <a:p>
            <a:pPr marL="754063" lvl="2"/>
            <a:r>
              <a:rPr lang="hu-HU" sz="2600" dirty="0"/>
              <a:t>Oszlop – az oszlop magassága </a:t>
            </a:r>
            <a:br>
              <a:rPr lang="hu-HU" sz="2600" dirty="0"/>
            </a:br>
            <a:r>
              <a:rPr lang="hu-HU" sz="2600" dirty="0"/>
              <a:t>az adott érték absz. gyakoriságát</a:t>
            </a:r>
            <a:br>
              <a:rPr lang="hu-HU" sz="2600" dirty="0"/>
            </a:br>
            <a:r>
              <a:rPr lang="hu-HU" sz="2600" dirty="0" smtClean="0"/>
              <a:t>tükrözi</a:t>
            </a:r>
            <a:endParaRPr lang="hu-HU" sz="2000" dirty="0"/>
          </a:p>
          <a:p>
            <a:pPr marL="0" lvl="1">
              <a:buFont typeface="Arial" pitchFamily="34" charset="0"/>
              <a:buChar char="•"/>
            </a:pPr>
            <a:r>
              <a:rPr lang="hu-HU" sz="3200" dirty="0"/>
              <a:t>Tervezői döntés:</a:t>
            </a:r>
          </a:p>
          <a:p>
            <a:pPr marL="457200" lvl="2"/>
            <a:r>
              <a:rPr lang="hu-HU" sz="2600" dirty="0"/>
              <a:t>Csoportok kialakítása?</a:t>
            </a:r>
          </a:p>
          <a:p>
            <a:pPr marL="457200" lvl="2"/>
            <a:r>
              <a:rPr lang="hu-HU" sz="2600" dirty="0"/>
              <a:t>Értékkészlet darabolása?</a:t>
            </a:r>
          </a:p>
          <a:p>
            <a:pPr lvl="1">
              <a:buFont typeface="Arial" pitchFamily="34" charset="0"/>
              <a:buChar char="•"/>
            </a:pPr>
            <a:endParaRPr lang="hu-HU" sz="2000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6" name="Kép 5" descr="ohv_segeda_plo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806" y="1643050"/>
            <a:ext cx="5238788" cy="392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4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Centrális tendencia és diszperzió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Centrális jelleg jellemzői:</a:t>
            </a:r>
          </a:p>
          <a:p>
            <a:pPr lvl="1"/>
            <a:r>
              <a:rPr lang="hu-HU" dirty="0" smtClean="0"/>
              <a:t>Átlag, medián, </a:t>
            </a:r>
            <a:r>
              <a:rPr lang="hu-HU" dirty="0" err="1" smtClean="0"/>
              <a:t>multimodalitás</a:t>
            </a:r>
            <a:r>
              <a:rPr lang="hu-HU" dirty="0" smtClean="0"/>
              <a:t> (illetve </a:t>
            </a:r>
            <a:r>
              <a:rPr lang="hu-HU" dirty="0" err="1" smtClean="0"/>
              <a:t>módus</a:t>
            </a:r>
            <a:r>
              <a:rPr lang="hu-HU" dirty="0" smtClean="0"/>
              <a:t>)</a:t>
            </a:r>
          </a:p>
          <a:p>
            <a:pPr lvl="1"/>
            <a:endParaRPr lang="hu-HU" dirty="0"/>
          </a:p>
          <a:p>
            <a:r>
              <a:rPr lang="hu-HU" dirty="0" smtClean="0"/>
              <a:t>„Diszperzió” jellemzői</a:t>
            </a:r>
          </a:p>
          <a:p>
            <a:pPr lvl="1"/>
            <a:r>
              <a:rPr lang="hu-HU" dirty="0" err="1" smtClean="0"/>
              <a:t>Percentilisek</a:t>
            </a:r>
            <a:r>
              <a:rPr lang="hu-HU" dirty="0" smtClean="0"/>
              <a:t>, szórás(ok), variancia</a:t>
            </a:r>
          </a:p>
          <a:p>
            <a:pPr lvl="1"/>
            <a:endParaRPr lang="hu-HU" dirty="0"/>
          </a:p>
          <a:p>
            <a:r>
              <a:rPr lang="hu-HU" dirty="0" smtClean="0"/>
              <a:t>Melyik mennyire érzékeny a kiugró értékekre?</a:t>
            </a:r>
          </a:p>
          <a:p>
            <a:endParaRPr lang="hu-HU" dirty="0"/>
          </a:p>
          <a:p>
            <a:r>
              <a:rPr lang="hu-HU" dirty="0" smtClean="0"/>
              <a:t>Megj.: a mintaátlag vs. populáció-átlag jellegű kérdésekkel itt nem foglalkozunk</a:t>
            </a:r>
          </a:p>
          <a:p>
            <a:pPr lvl="1"/>
            <a:r>
              <a:rPr lang="hu-HU" dirty="0" smtClean="0"/>
              <a:t>(Mi minek hogyan milyen becslője…)</a:t>
            </a:r>
          </a:p>
        </p:txBody>
      </p:sp>
    </p:spTree>
    <p:extLst>
      <p:ext uri="{BB962C8B-B14F-4D97-AF65-F5344CB8AC3E}">
        <p14:creationId xmlns:p14="http://schemas.microsoft.com/office/powerpoint/2010/main" val="341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Minta-variancia; minta kovariancia-mátrix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hu-HU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/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hu-HU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hu-HU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u-HU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hu-HU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u-HU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hu-HU" b="0" dirty="0" smtClean="0"/>
              </a:p>
              <a:p>
                <a:pPr marL="0" indent="0">
                  <a:buNone/>
                </a:pPr>
                <a:endParaRPr lang="hu-H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𝑐𝑜𝑣</m:t>
                      </m:r>
                      <m:r>
                        <a:rPr lang="hu-HU" b="0" i="1" smtClean="0">
                          <a:latin typeface="Cambria Math"/>
                        </a:rPr>
                        <m:t>(</m:t>
                      </m:r>
                      <m:r>
                        <a:rPr lang="hu-HU" b="0" i="1" smtClean="0">
                          <a:latin typeface="Cambria Math"/>
                        </a:rPr>
                        <m:t>𝑋</m:t>
                      </m:r>
                      <m:r>
                        <a:rPr lang="hu-HU" b="0" i="1" smtClean="0">
                          <a:latin typeface="Cambria Math"/>
                        </a:rPr>
                        <m:t>,</m:t>
                      </m:r>
                      <m:r>
                        <a:rPr lang="hu-HU" b="0" i="1" smtClean="0">
                          <a:latin typeface="Cambria Math"/>
                        </a:rPr>
                        <m:t>𝑌</m:t>
                      </m:r>
                      <m:r>
                        <a:rPr lang="hu-HU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hu-H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hu-HU" i="1">
                              <a:latin typeface="Cambria Math"/>
                            </a:rPr>
                            <m:t>𝑁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hu-HU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i="1">
                              <a:latin typeface="Cambria Math"/>
                            </a:rPr>
                            <m:t>𝑖</m:t>
                          </m:r>
                          <m:r>
                            <a:rPr lang="hu-HU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hu-HU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hu-HU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0" i="1" smtClean="0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hu-HU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hu-HU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hu-HU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/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églalap 3"/>
          <p:cNvSpPr/>
          <p:nvPr/>
        </p:nvSpPr>
        <p:spPr>
          <a:xfrm>
            <a:off x="6084168" y="5517232"/>
            <a:ext cx="2952328" cy="91440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Mennyire robosztusak?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9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Variancia, kovariancia: példa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84976" cy="253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2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Variancia, kovariancia: példa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8" y="2060847"/>
            <a:ext cx="8916408" cy="195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4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Variancia, kovariancia: példa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0" y="908720"/>
            <a:ext cx="873018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323528" y="2852936"/>
            <a:ext cx="8496944" cy="91440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Normalizálás (szórások szorzatával): </a:t>
            </a:r>
            <a:r>
              <a:rPr lang="hu-HU" sz="2400" dirty="0" err="1" smtClean="0">
                <a:solidFill>
                  <a:schemeClr val="bg1"/>
                </a:solidFill>
              </a:rPr>
              <a:t>Pearson-féle</a:t>
            </a:r>
            <a:r>
              <a:rPr lang="hu-HU" sz="2400" dirty="0" smtClean="0">
                <a:solidFill>
                  <a:schemeClr val="bg1"/>
                </a:solidFill>
              </a:rPr>
              <a:t> lineáris korrelációs koefficiens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878897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1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Lineáris korrelációs koefficiens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764705"/>
            <a:ext cx="6678553" cy="568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6084168" y="5517232"/>
            <a:ext cx="2952328" cy="91440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Egyenest most még nem illesztünk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Honlap: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www.inf.mit.bme.hu/edu/courses/bigdata</a:t>
            </a:r>
            <a:endParaRPr lang="hu-HU" dirty="0" smtClean="0"/>
          </a:p>
          <a:p>
            <a:pPr lvl="1"/>
            <a:r>
              <a:rPr lang="hu-HU" dirty="0" smtClean="0"/>
              <a:t>Az eddigi anyagok még a héten kikerülnek</a:t>
            </a:r>
          </a:p>
          <a:p>
            <a:pPr lvl="1"/>
            <a:endParaRPr lang="hu-HU" dirty="0"/>
          </a:p>
          <a:p>
            <a:r>
              <a:rPr lang="hu-HU" dirty="0" smtClean="0"/>
              <a:t>Házi feladat témák és játékszabályok: jövő hét</a:t>
            </a:r>
          </a:p>
          <a:p>
            <a:pPr lvl="1"/>
            <a:r>
              <a:rPr lang="hu-HU" dirty="0" smtClean="0"/>
              <a:t>Saját ötletek: két hét </a:t>
            </a:r>
            <a:r>
              <a:rPr lang="hu-HU" dirty="0" err="1" smtClean="0"/>
              <a:t>múlváig</a:t>
            </a:r>
            <a:r>
              <a:rPr lang="hu-HU" dirty="0" smtClean="0"/>
              <a:t>, </a:t>
            </a:r>
            <a:r>
              <a:rPr lang="hu-HU" dirty="0" err="1" smtClean="0">
                <a:hlinkClick r:id="rId3"/>
              </a:rPr>
              <a:t>ikocsis</a:t>
            </a:r>
            <a:r>
              <a:rPr lang="hu-HU" dirty="0" smtClean="0">
                <a:hlinkClick r:id="rId3"/>
              </a:rPr>
              <a:t>@</a:t>
            </a:r>
            <a:r>
              <a:rPr lang="hu-HU" dirty="0" err="1" smtClean="0">
                <a:hlinkClick r:id="rId3"/>
              </a:rPr>
              <a:t>mit.bme.hu</a:t>
            </a:r>
            <a:r>
              <a:rPr lang="hu-H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Eloszlás jellemzése?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3781084" cy="5529321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Ha mégis kevésbé akarunk absztrahálni</a:t>
            </a:r>
          </a:p>
          <a:p>
            <a:endParaRPr lang="hu-HU" dirty="0"/>
          </a:p>
          <a:p>
            <a:r>
              <a:rPr lang="hu-HU" dirty="0" smtClean="0"/>
              <a:t>Problémák.</a:t>
            </a:r>
          </a:p>
          <a:p>
            <a:endParaRPr lang="hu-HU" dirty="0"/>
          </a:p>
          <a:p>
            <a:r>
              <a:rPr lang="hu-HU" dirty="0" smtClean="0"/>
              <a:t>1. Biztos, hogy normál eloszlású a populáció?</a:t>
            </a:r>
          </a:p>
          <a:p>
            <a:r>
              <a:rPr lang="hu-HU" dirty="0" smtClean="0"/>
              <a:t>2. Paramétereket kell becsülnünk a mintából</a:t>
            </a:r>
            <a:endParaRPr lang="en-US" dirty="0"/>
          </a:p>
        </p:txBody>
      </p:sp>
      <p:pic>
        <p:nvPicPr>
          <p:cNvPr id="6146" name="Picture 2" descr="http://www.statmethods.net/advgraphs/images/i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36712"/>
            <a:ext cx="5148064" cy="54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Hisztogram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62124"/>
            <a:ext cx="4572000" cy="419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0" y="714356"/>
            <a:ext cx="442912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hu-HU" sz="2000" dirty="0" smtClean="0"/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Ábrázolt összefügg.:</a:t>
            </a:r>
          </a:p>
          <a:p>
            <a:pPr marL="354013" lvl="1">
              <a:buFont typeface="Arial" pitchFamily="34" charset="0"/>
              <a:buChar char="•"/>
            </a:pPr>
            <a:r>
              <a:rPr lang="hu-HU" sz="2000" dirty="0" smtClean="0"/>
              <a:t>folytonos változó eloszlása</a:t>
            </a:r>
          </a:p>
          <a:p>
            <a:pPr marL="354013" lvl="1">
              <a:buFont typeface="Arial" pitchFamily="34" charset="0"/>
              <a:buChar char="•"/>
            </a:pPr>
            <a:endParaRPr lang="hu-HU" sz="2000" dirty="0" smtClean="0"/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Adategység:</a:t>
            </a:r>
          </a:p>
          <a:p>
            <a:pPr marL="354013" lvl="1">
              <a:buFont typeface="Arial" pitchFamily="34" charset="0"/>
              <a:buChar char="•"/>
            </a:pPr>
            <a:r>
              <a:rPr lang="hu-HU" sz="2000" dirty="0" smtClean="0"/>
              <a:t>Oszlop – az oszlop magassága az adott érték </a:t>
            </a:r>
            <a:r>
              <a:rPr lang="hu-HU" sz="2000" dirty="0" err="1" smtClean="0"/>
              <a:t>absz</a:t>
            </a:r>
            <a:r>
              <a:rPr lang="hu-HU" sz="2000" dirty="0" smtClean="0"/>
              <a:t>. gyakoriságát tükrözi</a:t>
            </a:r>
          </a:p>
          <a:p>
            <a:pPr marL="354013" lvl="1">
              <a:buFont typeface="Arial" pitchFamily="34" charset="0"/>
              <a:buChar char="•"/>
            </a:pPr>
            <a:r>
              <a:rPr lang="hu-HU" sz="2000" dirty="0" smtClean="0"/>
              <a:t>…vagy frekvenciáját</a:t>
            </a:r>
          </a:p>
          <a:p>
            <a:pPr>
              <a:buFont typeface="Arial" pitchFamily="34" charset="0"/>
              <a:buChar char="•"/>
            </a:pPr>
            <a:endParaRPr lang="hu-HU" sz="3200" dirty="0" smtClean="0"/>
          </a:p>
          <a:p>
            <a:pPr marL="354013" lvl="1">
              <a:buFont typeface="Arial" pitchFamily="34" charset="0"/>
              <a:buChar char="•"/>
            </a:pPr>
            <a:endParaRPr lang="hu-HU" sz="2000" dirty="0" smtClean="0"/>
          </a:p>
          <a:p>
            <a:pPr marL="354013" lvl="1">
              <a:buFont typeface="Arial" pitchFamily="34" charset="0"/>
              <a:buChar char="•"/>
            </a:pPr>
            <a:endParaRPr lang="hu-HU" sz="2000" dirty="0" smtClean="0"/>
          </a:p>
          <a:p>
            <a:pPr marL="354013" lvl="1">
              <a:buFont typeface="Arial" pitchFamily="34" charset="0"/>
              <a:buChar char="•"/>
            </a:pPr>
            <a:endParaRPr lang="hu-HU" sz="2000" dirty="0" smtClean="0"/>
          </a:p>
          <a:p>
            <a:pPr marL="0" lvl="1">
              <a:buFont typeface="Arial" pitchFamily="34" charset="0"/>
              <a:buChar char="•"/>
            </a:pPr>
            <a:r>
              <a:rPr lang="hu-HU" sz="3200" dirty="0" smtClean="0"/>
              <a:t>„Tervezői döntés”:</a:t>
            </a:r>
          </a:p>
          <a:p>
            <a:pPr marL="457200" lvl="2">
              <a:buFont typeface="Arial" pitchFamily="34" charset="0"/>
              <a:buChar char="•"/>
            </a:pPr>
            <a:r>
              <a:rPr lang="hu-HU" sz="2000" dirty="0" smtClean="0"/>
              <a:t>Oszlopok szélessége?</a:t>
            </a:r>
          </a:p>
          <a:p>
            <a:pPr lvl="1">
              <a:buFont typeface="Arial" pitchFamily="34" charset="0"/>
              <a:buChar char="•"/>
            </a:pPr>
            <a:endParaRPr lang="hu-HU" sz="2000" dirty="0" smtClean="0"/>
          </a:p>
          <a:p>
            <a:endParaRPr lang="hu-HU" dirty="0"/>
          </a:p>
        </p:txBody>
      </p:sp>
      <p:sp>
        <p:nvSpPr>
          <p:cNvPr id="6" name="Lekerekített téglalap feliratnak 5"/>
          <p:cNvSpPr/>
          <p:nvPr/>
        </p:nvSpPr>
        <p:spPr>
          <a:xfrm>
            <a:off x="4214810" y="642918"/>
            <a:ext cx="4500594" cy="1214446"/>
          </a:xfrm>
          <a:prstGeom prst="wedgeRoundRectCallout">
            <a:avLst>
              <a:gd name="adj1" fmla="val -516"/>
              <a:gd name="adj2" fmla="val 7585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Nők és férfiak magasságának eloszlása is szép haranggörbe</a:t>
            </a:r>
          </a:p>
        </p:txBody>
      </p:sp>
      <p:sp>
        <p:nvSpPr>
          <p:cNvPr id="9" name="Téglalap 8"/>
          <p:cNvSpPr/>
          <p:nvPr/>
        </p:nvSpPr>
        <p:spPr>
          <a:xfrm>
            <a:off x="467544" y="4005064"/>
            <a:ext cx="3286148" cy="57150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Fontos </a:t>
            </a:r>
            <a:r>
              <a:rPr lang="hu-HU" sz="2400" dirty="0" err="1" smtClean="0">
                <a:solidFill>
                  <a:schemeClr val="bg1"/>
                </a:solidFill>
              </a:rPr>
              <a:t>percentilisek</a:t>
            </a:r>
            <a:r>
              <a:rPr lang="hu-HU" sz="2400" dirty="0" smtClean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1972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Nemparametrikus</a:t>
            </a:r>
            <a:r>
              <a:rPr lang="hu-HU" dirty="0" smtClean="0"/>
              <a:t> sűrűségbecslés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hu-HU" dirty="0" smtClean="0"/>
                  <a:t>Legyen X egy r komponensű </a:t>
                </a:r>
                <a:r>
                  <a:rPr lang="hu-HU" dirty="0" err="1" smtClean="0"/>
                  <a:t>val</a:t>
                </a:r>
                <a:r>
                  <a:rPr lang="hu-HU" dirty="0" smtClean="0"/>
                  <a:t>. vektorvált.</a:t>
                </a:r>
              </a:p>
              <a:p>
                <a:r>
                  <a:rPr lang="hu-HU" dirty="0" smtClean="0"/>
                  <a:t>Bármely p, amire</a:t>
                </a:r>
              </a:p>
              <a:p>
                <a:endParaRPr lang="hu-H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≥0,</m:t>
                      </m:r>
                      <m:nary>
                        <m:naryPr>
                          <m:limLoc m:val="undOvr"/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4"/>
                                </m:r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ℜ</m:t>
                              </m:r>
                            </m:e>
                            <m:sup>
                              <m:r>
                                <m:rPr>
                                  <m:brk m:alnAt="24"/>
                                </m:r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u-HU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hu-HU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=1,</m:t>
                          </m:r>
                        </m:e>
                      </m:nary>
                    </m:oMath>
                  </m:oMathPara>
                </a14:m>
                <a:endParaRPr lang="hu-HU" b="0" dirty="0" smtClean="0">
                  <a:ea typeface="Cambria Math"/>
                </a:endParaRPr>
              </a:p>
              <a:p>
                <a:endParaRPr lang="hu-HU" dirty="0" smtClean="0"/>
              </a:p>
              <a:p>
                <a:r>
                  <a:rPr lang="hu-HU" dirty="0" smtClean="0"/>
                  <a:t>Ún. „</a:t>
                </a:r>
                <a:r>
                  <a:rPr lang="hu-HU" dirty="0" err="1" smtClean="0"/>
                  <a:t>bona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fide</a:t>
                </a:r>
                <a:r>
                  <a:rPr lang="hu-HU" dirty="0" smtClean="0"/>
                  <a:t> sűrűség” (</a:t>
                </a:r>
                <a:r>
                  <a:rPr lang="hu-HU" i="1" dirty="0" err="1" smtClean="0"/>
                  <a:t>bona</a:t>
                </a:r>
                <a:r>
                  <a:rPr lang="hu-HU" i="1" dirty="0" smtClean="0"/>
                  <a:t> </a:t>
                </a:r>
                <a:r>
                  <a:rPr lang="hu-HU" i="1" dirty="0" err="1" smtClean="0"/>
                  <a:t>fide</a:t>
                </a:r>
                <a:r>
                  <a:rPr lang="hu-HU" i="1" dirty="0" smtClean="0"/>
                  <a:t> </a:t>
                </a:r>
                <a:r>
                  <a:rPr lang="hu-HU" i="1" dirty="0" err="1" smtClean="0"/>
                  <a:t>density</a:t>
                </a:r>
                <a:r>
                  <a:rPr lang="hu-HU" dirty="0" smtClean="0"/>
                  <a:t>). </a:t>
                </a:r>
              </a:p>
              <a:p>
                <a:r>
                  <a:rPr lang="hu-HU" dirty="0" smtClean="0"/>
                  <a:t>NPDE: p parametrikus struktúra nélkül</a:t>
                </a:r>
              </a:p>
              <a:p>
                <a:pPr lvl="1"/>
                <a:r>
                  <a:rPr lang="hu-HU" dirty="0" smtClean="0"/>
                  <a:t>Pl. elég nagy családba tartozik ahhoz, hogy esélytelen legyen véges paraméterkészlettel reprezentálni.</a:t>
                </a:r>
              </a:p>
              <a:p>
                <a:pPr lvl="1"/>
                <a:r>
                  <a:rPr lang="hu-HU" dirty="0" smtClean="0"/>
                  <a:t>(Vagy csak nem akarunk ezzel foglalkozni…)</a:t>
                </a:r>
                <a:endParaRPr 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76" t="-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6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Nemparametrikus</a:t>
            </a:r>
            <a:r>
              <a:rPr lang="hu-HU" dirty="0"/>
              <a:t> sűrűségbecslés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hu-HU" dirty="0" smtClean="0"/>
                  <a:t>Egy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hu-HU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hu-HU" dirty="0" smtClean="0"/>
                  <a:t> becslő elfogulatlan (</a:t>
                </a:r>
                <a:r>
                  <a:rPr lang="hu-HU" i="1" dirty="0" err="1" smtClean="0"/>
                  <a:t>unbiased</a:t>
                </a:r>
                <a:r>
                  <a:rPr lang="hu-HU" dirty="0" smtClean="0"/>
                  <a:t>)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hu-HU" dirty="0" err="1" smtClean="0"/>
                  <a:t>-re</a:t>
                </a:r>
                <a:r>
                  <a:rPr lang="hu-HU" dirty="0" smtClean="0"/>
                  <a:t>, ha minden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/>
                      </a:rPr>
                      <m:t>𝒙</m:t>
                    </m:r>
                    <m:r>
                      <a:rPr lang="hu-HU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ℜ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p>
                    </m:sSup>
                  </m:oMath>
                </a14:m>
                <a:endParaRPr lang="hu-HU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r>
                        <a:rPr lang="hu-HU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hu-HU" b="0" dirty="0" smtClean="0"/>
              </a:p>
              <a:p>
                <a:r>
                  <a:rPr lang="hu-HU" dirty="0" smtClean="0"/>
                  <a:t>Véges adatkészleten nincs </a:t>
                </a:r>
                <a:r>
                  <a:rPr lang="hu-HU" dirty="0" err="1" smtClean="0"/>
                  <a:t>bona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fide</a:t>
                </a:r>
                <a:r>
                  <a:rPr lang="hu-HU" dirty="0" smtClean="0"/>
                  <a:t> becslő, ami ezt minden folytonos sűrűségre teljesítené.</a:t>
                </a:r>
              </a:p>
              <a:p>
                <a:pPr lvl="1"/>
                <a:r>
                  <a:rPr lang="hu-HU" dirty="0" smtClean="0"/>
                  <a:t>Aszimptotikus becslők vannak: mintaszámmal „egyre jobb” a megfelelés</a:t>
                </a:r>
              </a:p>
              <a:p>
                <a:endParaRPr lang="hu-HU" dirty="0" smtClean="0"/>
              </a:p>
              <a:p>
                <a:r>
                  <a:rPr lang="hu-HU" dirty="0" smtClean="0"/>
                  <a:t>Konzisztencia-kritériumok</a:t>
                </a:r>
              </a:p>
              <a:p>
                <a:pPr lvl="1"/>
                <a:r>
                  <a:rPr lang="hu-HU" dirty="0" smtClean="0"/>
                  <a:t>MSE(</a:t>
                </a:r>
                <a:r>
                  <a:rPr lang="hu-HU" b="1" dirty="0" smtClean="0"/>
                  <a:t>x</a:t>
                </a:r>
                <a:r>
                  <a:rPr lang="hu-HU" dirty="0" smtClean="0"/>
                  <a:t>) </a:t>
                </a:r>
                <a:r>
                  <a:rPr lang="hu-HU" dirty="0" smtClean="0">
                    <a:sym typeface="Wingdings" panose="05000000000000000000" pitchFamily="2" charset="2"/>
                  </a:rPr>
                  <a:t>0 minden </a:t>
                </a:r>
                <a:r>
                  <a:rPr lang="hu-HU" b="1" dirty="0" smtClean="0">
                    <a:sym typeface="Wingdings" panose="05000000000000000000" pitchFamily="2" charset="2"/>
                  </a:rPr>
                  <a:t>x</a:t>
                </a:r>
                <a:r>
                  <a:rPr lang="hu-HU" dirty="0" smtClean="0">
                    <a:sym typeface="Wingdings" panose="05000000000000000000" pitchFamily="2" charset="2"/>
                  </a:rPr>
                  <a:t>-re a mintaméret növelésével: „kvadratikus átlagban pontonként konzisztens becslő”</a:t>
                </a:r>
              </a:p>
              <a:p>
                <a:pPr lvl="1"/>
                <a:r>
                  <a:rPr lang="hu-HU" dirty="0" smtClean="0">
                    <a:sym typeface="Wingdings" panose="05000000000000000000" pitchFamily="2" charset="2"/>
                  </a:rPr>
                  <a:t>MSE: becslési hiba várhatóértékének négyzete</a:t>
                </a:r>
                <a:endParaRPr 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76" t="-2205" r="-1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8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Problémák a hisztogrammal?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trike="sngStrike" dirty="0" smtClean="0"/>
              <a:t>Általánosságban nem elfogulatlan</a:t>
            </a:r>
          </a:p>
          <a:p>
            <a:r>
              <a:rPr lang="hu-HU" strike="sngStrike" dirty="0" smtClean="0"/>
              <a:t>Akkor konzisztens, ha nem csökkentjük túl gyorsan a bin-méretet</a:t>
            </a:r>
          </a:p>
          <a:p>
            <a:r>
              <a:rPr lang="hu-HU" strike="sngStrike" dirty="0" smtClean="0"/>
              <a:t>(Ronda „zárt” alak)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Érzékeny például az „origó” választására</a:t>
            </a:r>
          </a:p>
          <a:p>
            <a:r>
              <a:rPr lang="hu-HU" dirty="0" smtClean="0"/>
              <a:t>A „</a:t>
            </a:r>
            <a:r>
              <a:rPr lang="hu-HU" dirty="0" err="1" smtClean="0"/>
              <a:t>query</a:t>
            </a:r>
            <a:r>
              <a:rPr lang="hu-HU" dirty="0" smtClean="0"/>
              <a:t> </a:t>
            </a:r>
            <a:r>
              <a:rPr lang="hu-HU" dirty="0" err="1" smtClean="0"/>
              <a:t>value</a:t>
            </a:r>
            <a:r>
              <a:rPr lang="hu-HU" dirty="0" smtClean="0"/>
              <a:t>” </a:t>
            </a:r>
            <a:r>
              <a:rPr lang="hu-HU" dirty="0" err="1" smtClean="0"/>
              <a:t>a</a:t>
            </a:r>
            <a:r>
              <a:rPr lang="hu-HU" dirty="0" smtClean="0"/>
              <a:t> határon „</a:t>
            </a:r>
            <a:r>
              <a:rPr lang="hu-HU" dirty="0" err="1" smtClean="0"/>
              <a:t>ugrin</a:t>
            </a:r>
            <a:r>
              <a:rPr lang="hu-HU" dirty="0" smtClean="0"/>
              <a:t>”</a:t>
            </a:r>
          </a:p>
          <a:p>
            <a:r>
              <a:rPr lang="hu-HU" dirty="0" smtClean="0"/>
              <a:t>Az ismert algoritmusok ellenére a gyakorlatban jórészt manuálisan paraméterezzük</a:t>
            </a:r>
          </a:p>
          <a:p>
            <a:r>
              <a:rPr lang="hu-HU" dirty="0" smtClean="0"/>
              <a:t>Vagy „darabos”, vagy „nem folytonos”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Bin-szélesség hatása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28" y="1268760"/>
            <a:ext cx="473664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318" y="1268760"/>
            <a:ext cx="4779682" cy="442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4139952" y="5805264"/>
            <a:ext cx="4870324" cy="85953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többváltozós hisztogramokkal itt nem foglalkoztunk</a:t>
            </a:r>
          </a:p>
        </p:txBody>
      </p:sp>
    </p:spTree>
    <p:extLst>
      <p:ext uri="{BB962C8B-B14F-4D97-AF65-F5344CB8AC3E}">
        <p14:creationId xmlns:p14="http://schemas.microsoft.com/office/powerpoint/2010/main" val="204096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Kernel-módszerek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Megpróbálunk „folytonos vonalat húzni”</a:t>
                </a:r>
              </a:p>
              <a:p>
                <a:r>
                  <a:rPr lang="hu-HU" dirty="0" smtClean="0"/>
                  <a:t>Legyen </a:t>
                </a:r>
                <a:r>
                  <a:rPr lang="hu-HU" dirty="0" err="1" smtClean="0"/>
                  <a:t>X</a:t>
                </a:r>
                <a:r>
                  <a:rPr lang="hu-HU" baseline="-25000" dirty="0" err="1" smtClean="0"/>
                  <a:t>i</a:t>
                </a:r>
                <a:r>
                  <a:rPr lang="hu-HU" dirty="0" smtClean="0"/>
                  <a:t> egy ismeretlen f eloszlásból vett n elemű minta.</a:t>
                </a:r>
              </a:p>
              <a:p>
                <a:r>
                  <a:rPr lang="hu-HU" dirty="0" smtClean="0"/>
                  <a:t>Egy „</a:t>
                </a:r>
                <a:r>
                  <a:rPr lang="hu-HU" i="1" dirty="0" smtClean="0"/>
                  <a:t>kernel </a:t>
                </a:r>
                <a:r>
                  <a:rPr lang="hu-HU" i="1" dirty="0" err="1" smtClean="0"/>
                  <a:t>density</a:t>
                </a:r>
                <a:r>
                  <a:rPr lang="hu-HU" i="1" dirty="0" smtClean="0"/>
                  <a:t> </a:t>
                </a:r>
                <a:r>
                  <a:rPr lang="hu-HU" i="1" dirty="0" err="1" smtClean="0"/>
                  <a:t>estimator</a:t>
                </a:r>
                <a:r>
                  <a:rPr lang="hu-HU" dirty="0" smtClean="0"/>
                  <a:t>” függvény ezt közelíti: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hu-HU" b="0" i="1" smtClean="0">
                              <a:latin typeface="Cambria Math"/>
                            </a:rPr>
                            <m:t>𝑛h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hu-HU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hu-HU" b="0" i="1" smtClean="0">
                              <a:latin typeface="Cambria Math"/>
                            </a:rPr>
                            <m:t>𝐾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hu-HU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hu-HU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hu-HU" dirty="0" smtClean="0"/>
              </a:p>
              <a:p>
                <a:r>
                  <a:rPr lang="hu-HU" dirty="0"/>
                  <a:t>h</a:t>
                </a:r>
                <a:r>
                  <a:rPr lang="hu-HU" dirty="0" smtClean="0"/>
                  <a:t> egy „ablakszélesség-paraméter”; K egy „magfüggvény”.</a:t>
                </a:r>
                <a:endParaRPr 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13" t="-1433" r="-2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7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Magfüggvény-példák [4]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b="0" dirty="0" smtClean="0"/>
                  <a:t>Négyszög (</a:t>
                </a:r>
                <a:r>
                  <a:rPr lang="hu-HU" b="0" i="1" dirty="0" err="1" smtClean="0"/>
                  <a:t>rectangular</a:t>
                </a:r>
                <a:r>
                  <a:rPr lang="hu-HU" b="0" dirty="0" smtClean="0"/>
                  <a:t>):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hu-HU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[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hu-HU" b="0" i="1" smtClean="0">
                            <a:latin typeface="Cambria Math"/>
                          </a:rPr>
                          <m:t>≤1]</m:t>
                        </m:r>
                      </m:sub>
                    </m:sSub>
                  </m:oMath>
                </a14:m>
                <a:endParaRPr lang="hu-HU" b="0" dirty="0" smtClean="0"/>
              </a:p>
              <a:p>
                <a:r>
                  <a:rPr lang="hu-HU" dirty="0" smtClean="0"/>
                  <a:t>Háromszög (</a:t>
                </a:r>
                <a:r>
                  <a:rPr lang="hu-HU" i="1" dirty="0" err="1" smtClean="0"/>
                  <a:t>triangular</a:t>
                </a:r>
                <a:r>
                  <a:rPr lang="hu-HU" dirty="0" smtClean="0"/>
                  <a:t>):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1−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[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hu-HU" b="0" i="1" smtClean="0">
                            <a:latin typeface="Cambria Math"/>
                          </a:rPr>
                          <m:t>≤1]</m:t>
                        </m:r>
                      </m:sub>
                    </m:sSub>
                  </m:oMath>
                </a14:m>
                <a:endParaRPr lang="hu-HU" b="0" dirty="0" smtClean="0"/>
              </a:p>
              <a:p>
                <a:r>
                  <a:rPr lang="hu-HU" dirty="0" err="1" smtClean="0"/>
                  <a:t>Bartlett-Epanechnikov</a:t>
                </a:r>
                <a:r>
                  <a:rPr lang="hu-HU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hu-HU" b="0" i="1" smtClean="0">
                            <a:latin typeface="Cambria Math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[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hu-HU" b="0" i="1" smtClean="0">
                            <a:latin typeface="Cambria Math"/>
                          </a:rPr>
                          <m:t>≤1]</m:t>
                        </m:r>
                      </m:sub>
                    </m:sSub>
                  </m:oMath>
                </a14:m>
                <a:endParaRPr lang="hu-HU" b="0" dirty="0" smtClean="0"/>
              </a:p>
              <a:p>
                <a:r>
                  <a:rPr lang="hu-HU" dirty="0" smtClean="0"/>
                  <a:t>Nem korlátos bázisú Gauss (</a:t>
                </a:r>
                <a:r>
                  <a:rPr lang="hu-HU" i="1" dirty="0" smtClean="0"/>
                  <a:t>Gaussian</a:t>
                </a:r>
                <a:r>
                  <a:rPr lang="hu-HU" dirty="0" smtClean="0"/>
                  <a:t>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𝜋</m:t>
                            </m:r>
                          </m:e>
                        </m:d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hu-HU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hu-H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hu-HU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hu-HU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hu-HU" b="0" i="1" smtClean="0">
                        <a:latin typeface="Cambria Math"/>
                      </a:rPr>
                      <m:t>, </m:t>
                    </m:r>
                    <m:r>
                      <a:rPr lang="hu-HU" b="0" i="1" smtClean="0">
                        <a:latin typeface="Cambria Math"/>
                      </a:rPr>
                      <m:t>𝑥</m:t>
                    </m:r>
                    <m:r>
                      <a:rPr lang="hu-HU" b="0" i="1" smtClean="0">
                        <a:latin typeface="Cambria Math"/>
                      </a:rPr>
                      <m:t>∈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ℜ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70227"/>
            <a:ext cx="6582488" cy="181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4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3" y="0"/>
            <a:ext cx="4290715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4281563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63" y="0"/>
            <a:ext cx="4888709" cy="397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63" y="3501008"/>
            <a:ext cx="4862437" cy="335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Big Data és leíró statisztika?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MapReduce</a:t>
            </a:r>
            <a:r>
              <a:rPr lang="hu-HU" dirty="0" smtClean="0"/>
              <a:t> programozási modellt láttuk. [5]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484784"/>
            <a:ext cx="8705850" cy="491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13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Leíró statisztika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Vizsgált adatok alapvető jellemzői</a:t>
            </a:r>
          </a:p>
          <a:p>
            <a:pPr lvl="1"/>
            <a:r>
              <a:rPr lang="hu-HU" dirty="0" smtClean="0"/>
              <a:t>Kvantitatív</a:t>
            </a:r>
          </a:p>
          <a:p>
            <a:pPr lvl="1"/>
            <a:r>
              <a:rPr lang="hu-HU" dirty="0" smtClean="0"/>
              <a:t>Erősen absztrahál, „összefoglal”</a:t>
            </a:r>
          </a:p>
          <a:p>
            <a:endParaRPr lang="hu-HU" dirty="0"/>
          </a:p>
          <a:p>
            <a:r>
              <a:rPr lang="hu-HU" dirty="0" smtClean="0"/>
              <a:t>Egyfajta ellentéte: következtető (</a:t>
            </a:r>
            <a:r>
              <a:rPr lang="hu-HU" i="1" dirty="0" err="1" smtClean="0"/>
              <a:t>inferential</a:t>
            </a:r>
            <a:r>
              <a:rPr lang="hu-HU" dirty="0" smtClean="0"/>
              <a:t>) </a:t>
            </a:r>
            <a:r>
              <a:rPr lang="hu-HU" dirty="0" err="1" smtClean="0"/>
              <a:t>stat</a:t>
            </a:r>
            <a:r>
              <a:rPr lang="hu-HU" dirty="0" smtClean="0"/>
              <a:t>.</a:t>
            </a:r>
          </a:p>
          <a:p>
            <a:pPr lvl="1"/>
            <a:r>
              <a:rPr lang="hu-HU" dirty="0" smtClean="0"/>
              <a:t>Megfigyelt mintán túlmutató következtetések</a:t>
            </a:r>
          </a:p>
          <a:p>
            <a:pPr lvl="1"/>
            <a:r>
              <a:rPr lang="hu-HU" dirty="0" smtClean="0"/>
              <a:t>Pl. populáció tulajdonságaira következtetés mintából</a:t>
            </a:r>
          </a:p>
          <a:p>
            <a:endParaRPr lang="hu-HU" dirty="0"/>
          </a:p>
          <a:p>
            <a:r>
              <a:rPr lang="hu-HU" dirty="0" smtClean="0"/>
              <a:t>N.B.: ez egy erősen mérnöki szemléletű kurzus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5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MapReduce</a:t>
            </a:r>
            <a:r>
              <a:rPr lang="hu-HU" dirty="0" smtClean="0"/>
              <a:t> és leíró statisztika?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MIN/MAX/AVG…</a:t>
            </a:r>
          </a:p>
          <a:p>
            <a:pPr lvl="1"/>
            <a:r>
              <a:rPr lang="hu-HU" dirty="0" smtClean="0"/>
              <a:t>Folytonos esetben?</a:t>
            </a:r>
          </a:p>
          <a:p>
            <a:pPr lvl="1"/>
            <a:r>
              <a:rPr lang="hu-HU" dirty="0" smtClean="0"/>
              <a:t>Diszkrét esetben?</a:t>
            </a:r>
          </a:p>
          <a:p>
            <a:endParaRPr lang="hu-HU" dirty="0" smtClean="0"/>
          </a:p>
          <a:p>
            <a:r>
              <a:rPr lang="hu-HU" dirty="0" smtClean="0"/>
              <a:t>Oszlopdiagram?</a:t>
            </a:r>
          </a:p>
          <a:p>
            <a:endParaRPr lang="hu-HU" dirty="0"/>
          </a:p>
          <a:p>
            <a:r>
              <a:rPr lang="hu-HU" b="1" dirty="0" smtClean="0"/>
              <a:t>Hisztogram?</a:t>
            </a:r>
          </a:p>
          <a:p>
            <a:endParaRPr lang="hu-HU" b="1" dirty="0"/>
          </a:p>
          <a:p>
            <a:r>
              <a:rPr lang="hu-HU" b="1" dirty="0" smtClean="0"/>
              <a:t>Kernel sűrűség-közelítés nagy adatra?</a:t>
            </a:r>
          </a:p>
          <a:p>
            <a:pPr lvl="1"/>
            <a:r>
              <a:rPr lang="hu-HU" dirty="0" smtClean="0"/>
              <a:t>Tényleg nagy adatra drága „lekérdezni”: O(n) tag!</a:t>
            </a:r>
          </a:p>
          <a:p>
            <a:pPr lvl="1"/>
            <a:r>
              <a:rPr lang="hu-HU" dirty="0" smtClean="0"/>
              <a:t>SIGMOD 2013: approximáció a minták csak egy mintáján számolással</a:t>
            </a:r>
          </a:p>
          <a:p>
            <a:pPr lvl="1"/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MapReduce</a:t>
            </a:r>
            <a:r>
              <a:rPr lang="hu-HU" dirty="0" smtClean="0"/>
              <a:t> és hisztogram (közelítés)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err="1" smtClean="0"/>
              <a:t>Tfh</a:t>
            </a:r>
            <a:r>
              <a:rPr lang="hu-HU" dirty="0" smtClean="0"/>
              <a:t>. Nem feltételezhetjük az ún. </a:t>
            </a:r>
            <a:r>
              <a:rPr lang="hu-HU" i="1" dirty="0" err="1" smtClean="0"/>
              <a:t>range</a:t>
            </a:r>
            <a:r>
              <a:rPr lang="hu-HU" i="1" dirty="0" smtClean="0"/>
              <a:t> </a:t>
            </a:r>
            <a:r>
              <a:rPr lang="hu-HU" i="1" dirty="0" err="1" smtClean="0"/>
              <a:t>partitioning</a:t>
            </a:r>
            <a:r>
              <a:rPr lang="hu-HU" dirty="0" err="1" smtClean="0"/>
              <a:t>-et</a:t>
            </a:r>
            <a:r>
              <a:rPr lang="hu-HU" dirty="0" smtClean="0"/>
              <a:t> a vizsgált változóra</a:t>
            </a:r>
          </a:p>
          <a:p>
            <a:pPr lvl="1"/>
            <a:r>
              <a:rPr lang="hu-HU" dirty="0" smtClean="0"/>
              <a:t>Pl. óriási </a:t>
            </a:r>
            <a:r>
              <a:rPr lang="hu-HU" dirty="0" err="1" smtClean="0"/>
              <a:t>CSV-t</a:t>
            </a:r>
            <a:r>
              <a:rPr lang="hu-HU" dirty="0" smtClean="0"/>
              <a:t> dolgozunk fel – </a:t>
            </a:r>
            <a:r>
              <a:rPr lang="hu-HU" dirty="0" err="1" smtClean="0"/>
              <a:t>Hadoop</a:t>
            </a:r>
            <a:r>
              <a:rPr lang="hu-HU" dirty="0" smtClean="0"/>
              <a:t> + HDFS</a:t>
            </a:r>
          </a:p>
          <a:p>
            <a:pPr lvl="1"/>
            <a:r>
              <a:rPr lang="hu-HU" dirty="0" smtClean="0"/>
              <a:t>Különben nem lenne problémánk</a:t>
            </a:r>
          </a:p>
          <a:p>
            <a:endParaRPr lang="hu-HU" dirty="0" smtClean="0"/>
          </a:p>
          <a:p>
            <a:r>
              <a:rPr lang="hu-HU" dirty="0" err="1" smtClean="0"/>
              <a:t>Partition</a:t>
            </a:r>
            <a:r>
              <a:rPr lang="hu-HU" dirty="0" smtClean="0"/>
              <a:t> </a:t>
            </a:r>
            <a:r>
              <a:rPr lang="hu-HU" dirty="0" err="1" smtClean="0"/>
              <a:t>Incremental</a:t>
            </a:r>
            <a:r>
              <a:rPr lang="hu-HU" dirty="0" smtClean="0"/>
              <a:t> </a:t>
            </a:r>
            <a:r>
              <a:rPr lang="hu-HU" dirty="0" err="1" smtClean="0"/>
              <a:t>Discretization</a:t>
            </a:r>
            <a:r>
              <a:rPr lang="hu-HU" dirty="0" smtClean="0"/>
              <a:t> (</a:t>
            </a:r>
            <a:r>
              <a:rPr lang="hu-HU" dirty="0" err="1" smtClean="0"/>
              <a:t>PiD</a:t>
            </a:r>
            <a:r>
              <a:rPr lang="hu-HU" dirty="0" smtClean="0"/>
              <a:t>) </a:t>
            </a:r>
            <a:r>
              <a:rPr lang="hu-HU" dirty="0" smtClean="0"/>
              <a:t>[4]</a:t>
            </a:r>
            <a:endParaRPr lang="hu-HU" dirty="0" smtClean="0"/>
          </a:p>
          <a:p>
            <a:pPr lvl="1"/>
            <a:r>
              <a:rPr lang="hu-HU" dirty="0" smtClean="0"/>
              <a:t>Módosítva </a:t>
            </a:r>
            <a:r>
              <a:rPr lang="hu-HU" dirty="0" smtClean="0"/>
              <a:t>[5]</a:t>
            </a:r>
            <a:endParaRPr lang="hu-HU" dirty="0" smtClean="0"/>
          </a:p>
          <a:p>
            <a:pPr lvl="1"/>
            <a:endParaRPr lang="hu-HU" dirty="0"/>
          </a:p>
          <a:p>
            <a:r>
              <a:rPr lang="hu-HU" dirty="0" smtClean="0"/>
              <a:t>Layer1</a:t>
            </a:r>
          </a:p>
          <a:p>
            <a:pPr lvl="1"/>
            <a:r>
              <a:rPr lang="hu-HU" dirty="0" smtClean="0"/>
              <a:t>Párhuzamosan több hisztogram építése</a:t>
            </a:r>
            <a:endParaRPr lang="hu-HU" dirty="0"/>
          </a:p>
          <a:p>
            <a:pPr lvl="1"/>
            <a:r>
              <a:rPr lang="hu-HU" dirty="0" smtClean="0"/>
              <a:t>Azonos (igen kicsi) szélességű </a:t>
            </a:r>
            <a:r>
              <a:rPr lang="hu-HU" dirty="0" err="1" smtClean="0"/>
              <a:t>bin-ekkel</a:t>
            </a:r>
            <a:r>
              <a:rPr lang="hu-HU" dirty="0" smtClean="0"/>
              <a:t> kezdünk feltételezett intervallumon</a:t>
            </a:r>
          </a:p>
          <a:p>
            <a:pPr lvl="1"/>
            <a:r>
              <a:rPr lang="hu-HU" dirty="0" smtClean="0"/>
              <a:t>Egy bin átlép egy </a:t>
            </a:r>
            <a:r>
              <a:rPr lang="hu-HU" i="1" dirty="0" err="1" smtClean="0"/>
              <a:t>thresholdot</a:t>
            </a:r>
            <a:r>
              <a:rPr lang="hu-HU" dirty="0" smtClean="0"/>
              <a:t>: </a:t>
            </a:r>
            <a:r>
              <a:rPr lang="hu-HU" i="1" dirty="0" err="1" smtClean="0"/>
              <a:t>split</a:t>
            </a:r>
            <a:endParaRPr lang="hu-HU" i="1" dirty="0" smtClean="0"/>
          </a:p>
          <a:p>
            <a:pPr lvl="1"/>
            <a:r>
              <a:rPr lang="hu-HU" dirty="0" smtClean="0"/>
              <a:t>N.B. adatfolyamra is működik</a:t>
            </a:r>
          </a:p>
          <a:p>
            <a:r>
              <a:rPr lang="hu-HU" dirty="0" smtClean="0"/>
              <a:t>Layer2: Layer1 hisztogramok összefűzése</a:t>
            </a:r>
          </a:p>
          <a:p>
            <a:pPr lvl="1"/>
            <a:endParaRPr lang="hu-HU" dirty="0"/>
          </a:p>
          <a:p>
            <a:endParaRPr lang="hu-HU" dirty="0"/>
          </a:p>
          <a:p>
            <a:pPr lvl="1"/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Layer1 karbantartás </a:t>
            </a:r>
            <a:r>
              <a:rPr lang="hu-HU" dirty="0" smtClean="0"/>
              <a:t>[5]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071520" cy="548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Layer1 karbantartás </a:t>
            </a:r>
            <a:r>
              <a:rPr lang="hu-HU" dirty="0" smtClean="0"/>
              <a:t>[4]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90" y="1484784"/>
            <a:ext cx="606690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04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Layer1 karbantartás </a:t>
            </a:r>
            <a:r>
              <a:rPr lang="hu-HU" dirty="0" smtClean="0"/>
              <a:t>[4]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908720"/>
            <a:ext cx="7347570" cy="524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7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5137796" cy="720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Összefűzés - hibaforrások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196752"/>
            <a:ext cx="4645180" cy="5189801"/>
          </a:xfrm>
        </p:spPr>
        <p:txBody>
          <a:bodyPr/>
          <a:lstStyle/>
          <a:p>
            <a:r>
              <a:rPr lang="hu-HU" dirty="0" smtClean="0"/>
              <a:t>Csak a Layer1 töréspontjai</a:t>
            </a:r>
          </a:p>
          <a:p>
            <a:endParaRPr lang="hu-HU" dirty="0" smtClean="0"/>
          </a:p>
          <a:p>
            <a:r>
              <a:rPr lang="hu-HU" dirty="0" smtClean="0"/>
              <a:t>Split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pontatlan számlálók</a:t>
            </a:r>
          </a:p>
          <a:p>
            <a:endParaRPr lang="hu-HU" dirty="0"/>
          </a:p>
          <a:p>
            <a:r>
              <a:rPr lang="hu-HU" dirty="0" smtClean="0"/>
              <a:t>+ „</a:t>
            </a:r>
            <a:r>
              <a:rPr lang="hu-HU" dirty="0" err="1" smtClean="0"/>
              <a:t>split</a:t>
            </a:r>
            <a:r>
              <a:rPr lang="hu-HU" dirty="0" smtClean="0"/>
              <a:t>” az összefűzés során</a:t>
            </a:r>
          </a:p>
          <a:p>
            <a:endParaRPr lang="hu-HU" dirty="0" smtClean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96" y="0"/>
            <a:ext cx="4000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Leíró statisztikák </a:t>
            </a:r>
            <a:r>
              <a:rPr lang="hu-HU" dirty="0" err="1" smtClean="0"/>
              <a:t>MapReduce</a:t>
            </a:r>
            <a:r>
              <a:rPr lang="hu-HU" dirty="0" smtClean="0"/>
              <a:t> becslése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Közelítő hisztogram újrahasznosítása</a:t>
            </a:r>
            <a:endParaRPr lang="hu-HU" dirty="0" smtClean="0"/>
          </a:p>
          <a:p>
            <a:pPr lvl="1"/>
            <a:r>
              <a:rPr lang="hu-HU" dirty="0" err="1" smtClean="0"/>
              <a:t>Kvantilisek</a:t>
            </a:r>
            <a:r>
              <a:rPr lang="hu-HU" dirty="0" smtClean="0"/>
              <a:t> becslése</a:t>
            </a:r>
          </a:p>
          <a:p>
            <a:pPr lvl="1"/>
            <a:r>
              <a:rPr lang="hu-HU" dirty="0" smtClean="0"/>
              <a:t>Medián becslése</a:t>
            </a:r>
          </a:p>
          <a:p>
            <a:pPr lvl="1"/>
            <a:r>
              <a:rPr lang="hu-HU" dirty="0" smtClean="0"/>
              <a:t>… De hogyan?</a:t>
            </a:r>
          </a:p>
          <a:p>
            <a:pPr lvl="1"/>
            <a:endParaRPr lang="hu-HU" dirty="0"/>
          </a:p>
          <a:p>
            <a:r>
              <a:rPr lang="hu-HU" dirty="0" smtClean="0"/>
              <a:t>Faktor/nominális változók: </a:t>
            </a:r>
            <a:r>
              <a:rPr lang="hu-HU" dirty="0" err="1" smtClean="0"/>
              <a:t>wordcount</a:t>
            </a:r>
            <a:r>
              <a:rPr lang="hu-HU" dirty="0" smtClean="0"/>
              <a:t>!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Variancia/szórás: pl. két menetben 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Empirikus átlag kell hozzá</a:t>
            </a:r>
          </a:p>
          <a:p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Kovariancia, korreláció: két menetben, egy változó-párra egyszerű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[1] </a:t>
            </a:r>
            <a:r>
              <a:rPr lang="en-US" sz="2000" dirty="0" err="1" smtClean="0"/>
              <a:t>Izenman</a:t>
            </a:r>
            <a:r>
              <a:rPr lang="en-US" sz="2000" dirty="0"/>
              <a:t>, A. J. (2008). </a:t>
            </a:r>
            <a:r>
              <a:rPr lang="en-US" sz="2000" i="1" dirty="0"/>
              <a:t>Modern Multivariate Statistical Techniques</a:t>
            </a:r>
            <a:r>
              <a:rPr lang="en-US" sz="2000" dirty="0"/>
              <a:t>. New York, NY: Springer New York. </a:t>
            </a:r>
            <a:r>
              <a:rPr lang="en-US" sz="2000" dirty="0" smtClean="0"/>
              <a:t>doi:10.1007/978-0-387-78189-1</a:t>
            </a:r>
            <a:endParaRPr lang="hu-HU" sz="2000" dirty="0" smtClean="0"/>
          </a:p>
          <a:p>
            <a:r>
              <a:rPr lang="hu-HU" sz="2000" dirty="0" smtClean="0"/>
              <a:t>[2] </a:t>
            </a:r>
            <a:r>
              <a:rPr lang="en-US" sz="2000" dirty="0" err="1" smtClean="0"/>
              <a:t>Zheng</a:t>
            </a:r>
            <a:r>
              <a:rPr lang="en-US" sz="2000" dirty="0"/>
              <a:t>, Y., </a:t>
            </a:r>
            <a:r>
              <a:rPr lang="en-US" sz="2000" dirty="0" err="1"/>
              <a:t>Jestes</a:t>
            </a:r>
            <a:r>
              <a:rPr lang="en-US" sz="2000" dirty="0"/>
              <a:t>, J., Phillips, J. M., &amp; Li, F. (2013). Quality and efficiency for kernel density estimates in large data. In </a:t>
            </a:r>
            <a:r>
              <a:rPr lang="en-US" sz="2000" i="1" dirty="0"/>
              <a:t>Proceedings of the 2013 international conference on Management of data - SIGMOD  ’13</a:t>
            </a:r>
            <a:r>
              <a:rPr lang="en-US" sz="2000" dirty="0"/>
              <a:t> (p. 433). New York, New York, USA: ACM Press. </a:t>
            </a:r>
            <a:r>
              <a:rPr lang="en-US" sz="2000" dirty="0" smtClean="0"/>
              <a:t>doi:10.1145/2463676.2465319</a:t>
            </a:r>
            <a:endParaRPr lang="hu-HU" sz="2000" dirty="0" smtClean="0"/>
          </a:p>
          <a:p>
            <a:r>
              <a:rPr lang="hu-HU" sz="2000" dirty="0" smtClean="0"/>
              <a:t>[3] </a:t>
            </a:r>
            <a:r>
              <a:rPr lang="en-US" sz="2000" dirty="0" err="1" smtClean="0"/>
              <a:t>Rajaraman</a:t>
            </a:r>
            <a:r>
              <a:rPr lang="en-US" sz="2000" dirty="0"/>
              <a:t>, A., &amp; Ullman, J. D. (2011). </a:t>
            </a:r>
            <a:r>
              <a:rPr lang="en-US" sz="2000" i="1" dirty="0"/>
              <a:t>Mining of Massive Datasets</a:t>
            </a:r>
            <a:r>
              <a:rPr lang="en-US" sz="2000" dirty="0"/>
              <a:t>. Cambridge: Cambridge University Press. doi:10.1017/CBO9781139058452</a:t>
            </a:r>
          </a:p>
          <a:p>
            <a:r>
              <a:rPr lang="hu-HU" sz="2000" dirty="0" smtClean="0"/>
              <a:t>[4] </a:t>
            </a:r>
            <a:r>
              <a:rPr lang="en-US" sz="2000" dirty="0" smtClean="0"/>
              <a:t>Gama</a:t>
            </a:r>
            <a:r>
              <a:rPr lang="en-US" sz="2000" dirty="0"/>
              <a:t>, J., &amp; Pinto, C. (2006). Discretization from data streams. In </a:t>
            </a:r>
            <a:r>
              <a:rPr lang="en-US" sz="2000" i="1" dirty="0"/>
              <a:t>Proceedings of the 2006 ACM symposium on Applied computing - SAC  ’06</a:t>
            </a:r>
            <a:r>
              <a:rPr lang="en-US" sz="2000" dirty="0"/>
              <a:t> (p. 662). New York, New York, USA: ACM Press. doi:10.1145/1141277.1141429</a:t>
            </a:r>
          </a:p>
          <a:p>
            <a:r>
              <a:rPr lang="hu-HU" sz="2000" dirty="0" smtClean="0"/>
              <a:t>[</a:t>
            </a:r>
            <a:r>
              <a:rPr lang="hu-HU" sz="2000" dirty="0"/>
              <a:t>5</a:t>
            </a:r>
            <a:r>
              <a:rPr lang="hu-HU" sz="2000" dirty="0" smtClean="0"/>
              <a:t>] </a:t>
            </a:r>
            <a:r>
              <a:rPr lang="en-US" sz="2000" dirty="0">
                <a:hlinkClick r:id="rId2"/>
              </a:rPr>
              <a:t>http://www.slideshare.net/Hadoop_Summit/creating-histograms-from-data-stream-via-map-reduce</a:t>
            </a:r>
            <a:endParaRPr lang="hu-HU" sz="2000" dirty="0"/>
          </a:p>
          <a:p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29396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Adat: nyers tények</a:t>
            </a:r>
          </a:p>
          <a:p>
            <a:pPr lvl="1"/>
            <a:r>
              <a:rPr lang="hu-HU" dirty="0" smtClean="0"/>
              <a:t>Numerikus érték, szöveg, görbe, 2D kép, …</a:t>
            </a:r>
          </a:p>
          <a:p>
            <a:r>
              <a:rPr lang="hu-HU" dirty="0" smtClean="0"/>
              <a:t>Többváltozós adat(készlet), </a:t>
            </a:r>
            <a:r>
              <a:rPr lang="hu-HU" i="1" dirty="0" err="1" smtClean="0"/>
              <a:t>multivariate</a:t>
            </a:r>
            <a:r>
              <a:rPr lang="hu-HU" i="1" dirty="0" smtClean="0"/>
              <a:t> </a:t>
            </a:r>
            <a:r>
              <a:rPr lang="hu-HU" i="1" dirty="0" err="1" smtClean="0"/>
              <a:t>data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Mérések, megfigyelések, válaszok sokasága kiválasztott változók egy készletén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Többváltozós adatelemzésben tipikusan: táblák</a:t>
            </a:r>
          </a:p>
          <a:p>
            <a:pPr lvl="1"/>
            <a:r>
              <a:rPr lang="hu-HU" i="1" dirty="0" err="1" smtClean="0"/>
              <a:t>data</a:t>
            </a:r>
            <a:r>
              <a:rPr lang="hu-HU" i="1" dirty="0" smtClean="0"/>
              <a:t> </a:t>
            </a:r>
            <a:r>
              <a:rPr lang="hu-HU" i="1" dirty="0" err="1" smtClean="0"/>
              <a:t>matrix</a:t>
            </a:r>
            <a:r>
              <a:rPr lang="hu-HU" i="1" dirty="0" smtClean="0"/>
              <a:t>, </a:t>
            </a:r>
            <a:r>
              <a:rPr lang="hu-HU" i="1" dirty="0" err="1" smtClean="0"/>
              <a:t>data</a:t>
            </a:r>
            <a:r>
              <a:rPr lang="hu-HU" i="1" dirty="0" smtClean="0"/>
              <a:t> </a:t>
            </a:r>
            <a:r>
              <a:rPr lang="hu-HU" i="1" dirty="0" err="1" smtClean="0"/>
              <a:t>array</a:t>
            </a:r>
            <a:r>
              <a:rPr lang="hu-HU" i="1" dirty="0" smtClean="0"/>
              <a:t>, </a:t>
            </a:r>
            <a:r>
              <a:rPr lang="hu-HU" i="1" dirty="0" err="1" smtClean="0"/>
              <a:t>data</a:t>
            </a:r>
            <a:r>
              <a:rPr lang="hu-HU" i="1" dirty="0" smtClean="0"/>
              <a:t> </a:t>
            </a:r>
            <a:r>
              <a:rPr lang="hu-HU" i="1" dirty="0" err="1" smtClean="0"/>
              <a:t>frame</a:t>
            </a:r>
            <a:r>
              <a:rPr lang="hu-HU" i="1" dirty="0" smtClean="0"/>
              <a:t>, </a:t>
            </a:r>
            <a:r>
              <a:rPr lang="hu-HU" i="1" dirty="0" err="1" smtClean="0"/>
              <a:t>spreadsheet</a:t>
            </a:r>
            <a:r>
              <a:rPr lang="hu-HU" i="1" dirty="0" smtClean="0"/>
              <a:t>…</a:t>
            </a:r>
          </a:p>
          <a:p>
            <a:pPr lvl="1"/>
            <a:r>
              <a:rPr lang="hu-HU" dirty="0" smtClean="0"/>
              <a:t>! Ez „csak” a „klasszikus” többváltozós statisztika</a:t>
            </a:r>
          </a:p>
          <a:p>
            <a:pPr lvl="1"/>
            <a:r>
              <a:rPr lang="hu-HU" dirty="0" smtClean="0"/>
              <a:t>r x n mátrix (megfigyelés/változó)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Adattípusok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Indexelő (</a:t>
            </a:r>
            <a:r>
              <a:rPr lang="hu-HU" i="1" dirty="0" smtClean="0"/>
              <a:t>indexing</a:t>
            </a:r>
            <a:r>
              <a:rPr lang="hu-HU" dirty="0" smtClean="0"/>
              <a:t>) vagy azonosító (</a:t>
            </a:r>
            <a:r>
              <a:rPr lang="hu-HU" i="1" dirty="0" err="1" smtClean="0"/>
              <a:t>identifier</a:t>
            </a:r>
            <a:r>
              <a:rPr lang="hu-HU" dirty="0" smtClean="0"/>
              <a:t>) változók</a:t>
            </a:r>
          </a:p>
          <a:p>
            <a:pPr lvl="1"/>
            <a:r>
              <a:rPr lang="hu-HU" dirty="0" smtClean="0"/>
              <a:t>Különleges eset: elsődleges és idegen kulcsok</a:t>
            </a:r>
          </a:p>
          <a:p>
            <a:r>
              <a:rPr lang="hu-HU" dirty="0" smtClean="0"/>
              <a:t>Bináris (indikátor)</a:t>
            </a:r>
          </a:p>
          <a:p>
            <a:r>
              <a:rPr lang="hu-HU" dirty="0" err="1" smtClean="0"/>
              <a:t>Bool</a:t>
            </a:r>
            <a:r>
              <a:rPr lang="hu-HU" dirty="0" smtClean="0"/>
              <a:t>: „nem ismert” érték is lehet</a:t>
            </a:r>
          </a:p>
          <a:p>
            <a:r>
              <a:rPr lang="hu-HU" dirty="0" smtClean="0"/>
              <a:t>Nominális</a:t>
            </a:r>
          </a:p>
          <a:p>
            <a:pPr lvl="1"/>
            <a:r>
              <a:rPr lang="hu-HU" dirty="0" err="1" smtClean="0"/>
              <a:t>Sztring</a:t>
            </a:r>
            <a:endParaRPr lang="hu-HU" dirty="0" smtClean="0"/>
          </a:p>
          <a:p>
            <a:pPr lvl="1"/>
            <a:r>
              <a:rPr lang="hu-HU" dirty="0" smtClean="0"/>
              <a:t>Általában osztályozás és kategorizálás címkéi</a:t>
            </a:r>
          </a:p>
          <a:p>
            <a:r>
              <a:rPr lang="hu-HU" dirty="0" err="1" smtClean="0"/>
              <a:t>Ordinális</a:t>
            </a:r>
            <a:endParaRPr lang="hu-HU" dirty="0" smtClean="0"/>
          </a:p>
          <a:p>
            <a:pPr lvl="1"/>
            <a:r>
              <a:rPr lang="hu-HU" dirty="0" smtClean="0"/>
              <a:t>(Lineárisan) rendezett</a:t>
            </a:r>
          </a:p>
          <a:p>
            <a:r>
              <a:rPr lang="hu-HU" dirty="0" smtClean="0"/>
              <a:t>Egészértékű, folytonos (numerikus/decimális)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Adattípusok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Fix (</a:t>
            </a:r>
            <a:r>
              <a:rPr lang="hu-HU" i="1" dirty="0" smtClean="0"/>
              <a:t>fixed</a:t>
            </a:r>
            <a:r>
              <a:rPr lang="hu-HU" dirty="0" smtClean="0"/>
              <a:t>): </a:t>
            </a:r>
          </a:p>
          <a:p>
            <a:pPr lvl="1"/>
            <a:r>
              <a:rPr lang="hu-HU" dirty="0" smtClean="0"/>
              <a:t>Tudatosan előre rögzített, vagy</a:t>
            </a:r>
          </a:p>
          <a:p>
            <a:pPr lvl="1"/>
            <a:r>
              <a:rPr lang="hu-HU" dirty="0" smtClean="0"/>
              <a:t>„Kauzális” a jelenség tekintetében</a:t>
            </a:r>
          </a:p>
          <a:p>
            <a:pPr lvl="1"/>
            <a:r>
              <a:rPr lang="hu-HU" dirty="0" smtClean="0"/>
              <a:t>Ált. indexelő</a:t>
            </a:r>
          </a:p>
          <a:p>
            <a:r>
              <a:rPr lang="hu-HU" dirty="0" err="1" smtClean="0"/>
              <a:t>Stochasztikus</a:t>
            </a:r>
            <a:r>
              <a:rPr lang="hu-HU" dirty="0" smtClean="0"/>
              <a:t>: </a:t>
            </a:r>
          </a:p>
          <a:p>
            <a:pPr lvl="1"/>
            <a:r>
              <a:rPr lang="hu-HU" dirty="0" smtClean="0"/>
              <a:t>Véletlenszerűen kerül(t) kiválasztásra az ért. tartományból</a:t>
            </a:r>
          </a:p>
          <a:p>
            <a:pPr lvl="1"/>
            <a:r>
              <a:rPr lang="hu-HU" dirty="0" smtClean="0"/>
              <a:t>Lásd pl. Bevezetés a matematikai statisztikába</a:t>
            </a:r>
          </a:p>
          <a:p>
            <a:pPr lvl="1"/>
            <a:endParaRPr lang="hu-HU" dirty="0"/>
          </a:p>
          <a:p>
            <a:r>
              <a:rPr lang="hu-HU" dirty="0" smtClean="0"/>
              <a:t>Bemeneti (</a:t>
            </a:r>
            <a:r>
              <a:rPr lang="hu-HU" i="1" dirty="0" smtClean="0"/>
              <a:t>input, </a:t>
            </a:r>
            <a:r>
              <a:rPr lang="hu-HU" i="1" dirty="0" err="1" smtClean="0"/>
              <a:t>predictor</a:t>
            </a:r>
            <a:r>
              <a:rPr lang="hu-HU" i="1" dirty="0" smtClean="0"/>
              <a:t>, </a:t>
            </a:r>
            <a:r>
              <a:rPr lang="hu-HU" i="1" dirty="0" err="1" smtClean="0"/>
              <a:t>independent</a:t>
            </a:r>
            <a:r>
              <a:rPr lang="hu-HU" i="1" dirty="0" smtClean="0"/>
              <a:t>, „X”</a:t>
            </a:r>
            <a:r>
              <a:rPr lang="hu-HU" dirty="0" smtClean="0"/>
              <a:t>):</a:t>
            </a:r>
          </a:p>
          <a:p>
            <a:pPr lvl="1"/>
            <a:r>
              <a:rPr lang="hu-HU" dirty="0" smtClean="0"/>
              <a:t>Statisztikai kísérlet rögzíti vagy vezérli</a:t>
            </a:r>
          </a:p>
          <a:p>
            <a:r>
              <a:rPr lang="hu-HU" dirty="0" smtClean="0"/>
              <a:t>Kimeneti (</a:t>
            </a:r>
            <a:r>
              <a:rPr lang="hu-HU" i="1" dirty="0" smtClean="0"/>
              <a:t>output, </a:t>
            </a:r>
            <a:r>
              <a:rPr lang="hu-HU" i="1" dirty="0" err="1" smtClean="0"/>
              <a:t>response</a:t>
            </a:r>
            <a:r>
              <a:rPr lang="hu-HU" i="1" dirty="0" smtClean="0"/>
              <a:t>, </a:t>
            </a:r>
            <a:r>
              <a:rPr lang="hu-HU" i="1" dirty="0" err="1" smtClean="0"/>
              <a:t>dependent</a:t>
            </a:r>
            <a:r>
              <a:rPr lang="hu-HU" i="1" dirty="0" smtClean="0"/>
              <a:t>, „Y”</a:t>
            </a:r>
            <a:r>
              <a:rPr lang="hu-HU" dirty="0" smtClean="0"/>
              <a:t>):</a:t>
            </a:r>
          </a:p>
          <a:p>
            <a:pPr lvl="1"/>
            <a:r>
              <a:rPr lang="hu-HU" dirty="0" err="1" smtClean="0"/>
              <a:t>Stochasztikus</a:t>
            </a:r>
            <a:r>
              <a:rPr lang="hu-HU" dirty="0" smtClean="0"/>
              <a:t> és a bemenettől függ</a:t>
            </a:r>
          </a:p>
          <a:p>
            <a:pPr lvl="1"/>
            <a:r>
              <a:rPr lang="hu-HU" dirty="0" smtClean="0"/>
              <a:t>Többváltozós statisztika: X -?-&gt; 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3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Adatminőség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Adattisztítás!</a:t>
            </a:r>
          </a:p>
          <a:p>
            <a:pPr lvl="1"/>
            <a:r>
              <a:rPr lang="hu-HU" dirty="0" smtClean="0"/>
              <a:t>Meglepően hosszú tud lenni</a:t>
            </a:r>
          </a:p>
          <a:p>
            <a:pPr lvl="1"/>
            <a:r>
              <a:rPr lang="hu-HU" dirty="0" smtClean="0"/>
              <a:t>Legtöbbször nem tökéletes</a:t>
            </a:r>
          </a:p>
          <a:p>
            <a:pPr lvl="1"/>
            <a:r>
              <a:rPr lang="hu-HU" dirty="0" smtClean="0"/>
              <a:t>Big Data?</a:t>
            </a:r>
          </a:p>
          <a:p>
            <a:pPr lvl="1"/>
            <a:endParaRPr lang="hu-HU" dirty="0"/>
          </a:p>
          <a:p>
            <a:r>
              <a:rPr lang="hu-HU" dirty="0" smtClean="0"/>
              <a:t>Inkonzisztenciák</a:t>
            </a:r>
          </a:p>
          <a:p>
            <a:pPr lvl="1"/>
            <a:r>
              <a:rPr lang="hu-HU" dirty="0" smtClean="0"/>
              <a:t>Beviteli/mérési hibák, „hibás </a:t>
            </a:r>
            <a:r>
              <a:rPr lang="hu-HU" dirty="0" err="1" smtClean="0"/>
              <a:t>join</a:t>
            </a:r>
            <a:r>
              <a:rPr lang="hu-HU" dirty="0" smtClean="0"/>
              <a:t>”, részleges megfigyelés, hamisítás, …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Kieső értékek (</a:t>
            </a:r>
            <a:r>
              <a:rPr lang="hu-HU" i="1" dirty="0" err="1"/>
              <a:t>o</a:t>
            </a:r>
            <a:r>
              <a:rPr lang="hu-HU" i="1" dirty="0" err="1" smtClean="0"/>
              <a:t>utliers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=/= „durva hiba” (</a:t>
            </a:r>
            <a:r>
              <a:rPr lang="hu-HU" i="1" dirty="0" err="1" smtClean="0"/>
              <a:t>gross</a:t>
            </a:r>
            <a:r>
              <a:rPr lang="hu-HU" i="1" dirty="0" smtClean="0"/>
              <a:t> </a:t>
            </a:r>
            <a:r>
              <a:rPr lang="hu-HU" i="1" dirty="0" err="1" smtClean="0"/>
              <a:t>error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Nem feltétlenül előnytelen, de klasszikusan az</a:t>
            </a:r>
          </a:p>
          <a:p>
            <a:pPr lvl="1"/>
            <a:r>
              <a:rPr lang="hu-HU" dirty="0" smtClean="0"/>
              <a:t>Magas dimenziószámnál nehéz lehet detektálni</a:t>
            </a:r>
          </a:p>
          <a:p>
            <a:pPr lvl="1"/>
            <a:r>
              <a:rPr lang="hu-HU" dirty="0" smtClean="0"/>
              <a:t>Alacsony dimenziós vizualizáció segíthet</a:t>
            </a:r>
          </a:p>
        </p:txBody>
      </p:sp>
    </p:spTree>
    <p:extLst>
      <p:ext uri="{BB962C8B-B14F-4D97-AF65-F5344CB8AC3E}">
        <p14:creationId xmlns:p14="http://schemas.microsoft.com/office/powerpoint/2010/main" val="17441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Adatminőség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Hiányzó adatok (</a:t>
            </a:r>
            <a:r>
              <a:rPr lang="hu-HU" i="1" dirty="0" err="1"/>
              <a:t>missing</a:t>
            </a:r>
            <a:r>
              <a:rPr lang="hu-HU" i="1" dirty="0"/>
              <a:t> </a:t>
            </a:r>
            <a:r>
              <a:rPr lang="hu-HU" i="1" dirty="0" err="1"/>
              <a:t>data</a:t>
            </a:r>
            <a:r>
              <a:rPr lang="hu-HU" i="1" dirty="0"/>
              <a:t>, „NA”, „null”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Hol lehet probléma?</a:t>
            </a:r>
          </a:p>
          <a:p>
            <a:pPr lvl="1"/>
            <a:r>
              <a:rPr lang="hu-HU" dirty="0"/>
              <a:t>Mesterséges feltöltés („</a:t>
            </a:r>
            <a:r>
              <a:rPr lang="hu-HU" i="1" dirty="0" err="1"/>
              <a:t>imputation</a:t>
            </a:r>
            <a:r>
              <a:rPr lang="hu-HU" dirty="0" smtClean="0"/>
              <a:t>”)</a:t>
            </a:r>
          </a:p>
          <a:p>
            <a:pPr lvl="1"/>
            <a:endParaRPr lang="hu-HU" dirty="0"/>
          </a:p>
          <a:p>
            <a:r>
              <a:rPr lang="hu-HU" dirty="0"/>
              <a:t>Több változó, mint </a:t>
            </a:r>
            <a:r>
              <a:rPr lang="hu-HU" dirty="0" smtClean="0"/>
              <a:t>megfigyelés/minta</a:t>
            </a:r>
          </a:p>
          <a:p>
            <a:pPr lvl="1"/>
            <a:r>
              <a:rPr lang="hu-HU" dirty="0" smtClean="0"/>
              <a:t>Génkifejeződési vizsgálatok</a:t>
            </a:r>
          </a:p>
          <a:p>
            <a:pPr lvl="1"/>
            <a:r>
              <a:rPr lang="hu-HU" dirty="0" smtClean="0"/>
              <a:t>Műholdképek spektrális vizsgálata</a:t>
            </a:r>
          </a:p>
          <a:p>
            <a:pPr lvl="1"/>
            <a:r>
              <a:rPr lang="hu-HU" dirty="0" smtClean="0"/>
              <a:t>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„The </a:t>
            </a:r>
            <a:r>
              <a:rPr lang="hu-HU" dirty="0" err="1" smtClean="0"/>
              <a:t>Curse</a:t>
            </a:r>
            <a:r>
              <a:rPr lang="hu-HU" dirty="0" smtClean="0"/>
              <a:t> of </a:t>
            </a:r>
            <a:r>
              <a:rPr lang="hu-HU" dirty="0" err="1" smtClean="0"/>
              <a:t>Dimensionality</a:t>
            </a:r>
            <a:r>
              <a:rPr lang="hu-HU" dirty="0" smtClean="0"/>
              <a:t>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Soha nincs elég adatunk egy magas dimenziós bemeneti tér teljes lefedésére.</a:t>
                </a:r>
              </a:p>
              <a:p>
                <a:endParaRPr lang="hu-HU" dirty="0"/>
              </a:p>
              <a:p>
                <a:r>
                  <a:rPr lang="hu-HU" dirty="0" smtClean="0"/>
                  <a:t>A dimenziók számának növelésével a </a:t>
                </a:r>
                <a:r>
                  <a:rPr lang="hu-HU" dirty="0" err="1" smtClean="0"/>
                  <a:t>hiperkocka-régiók</a:t>
                </a:r>
                <a:r>
                  <a:rPr lang="hu-HU" dirty="0" smtClean="0"/>
                  <a:t> térfogata egyre inkább a kocka „szélére” esik</a:t>
                </a:r>
              </a:p>
              <a:p>
                <a:endParaRPr lang="hu-H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hu-HU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u-HU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hu-HU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i="1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</m:den>
                      </m:f>
                      <m:r>
                        <a:rPr lang="hu-HU" b="0" i="1" smtClean="0"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hu-HU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𝜖</m:t>
                                  </m:r>
                                </m:num>
                                <m:den>
                                  <m:r>
                                    <a:rPr lang="hu-HU" b="0" i="1" smtClean="0">
                                      <a:latin typeface="Cambria Math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 b="0" i="1" smtClean="0"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→1, </m:t>
                      </m:r>
                    </m:oMath>
                  </m:oMathPara>
                </a14:m>
                <a:endParaRPr lang="hu-HU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h𝑎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→∞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13" t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6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e_ftsrg_hun_micskei_v7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bme_ftsrg_hun_micskei_v7</Template>
  <TotalTime>3378</TotalTime>
  <Words>1407</Words>
  <Application>Microsoft Office PowerPoint</Application>
  <PresentationFormat>Diavetítés a képernyőre (4:3 oldalarány)</PresentationFormat>
  <Paragraphs>256</Paragraphs>
  <Slides>37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38" baseType="lpstr">
      <vt:lpstr>bme_ftsrg_hun_micskei_v7</vt:lpstr>
      <vt:lpstr>„Leíró” statisztika: alapfogalmak</vt:lpstr>
      <vt:lpstr>PowerPoint bemutató</vt:lpstr>
      <vt:lpstr>Leíró statisztika</vt:lpstr>
      <vt:lpstr>Adatok</vt:lpstr>
      <vt:lpstr>Adattípusok</vt:lpstr>
      <vt:lpstr>Adattípusok</vt:lpstr>
      <vt:lpstr>Adatminőség</vt:lpstr>
      <vt:lpstr>Adatminőség</vt:lpstr>
      <vt:lpstr>„The Curse of Dimensionality”</vt:lpstr>
      <vt:lpstr>(Folytonos) megfigyelések jellemzése</vt:lpstr>
      <vt:lpstr>Kvartilisek szerepe</vt:lpstr>
      <vt:lpstr>Boxplot (Box and whisker plot)</vt:lpstr>
      <vt:lpstr>Oszlopdiagram (bar chart)</vt:lpstr>
      <vt:lpstr>Centrális tendencia és diszperzió</vt:lpstr>
      <vt:lpstr>Minta-variancia; minta kovariancia-mátrix</vt:lpstr>
      <vt:lpstr>Variancia, kovariancia: példa</vt:lpstr>
      <vt:lpstr>Variancia, kovariancia: példa</vt:lpstr>
      <vt:lpstr>Variancia, kovariancia: példa</vt:lpstr>
      <vt:lpstr>Lineáris korrelációs koefficiens</vt:lpstr>
      <vt:lpstr>Eloszlás jellemzése?</vt:lpstr>
      <vt:lpstr>Hisztogram</vt:lpstr>
      <vt:lpstr>Nemparametrikus sűrűségbecslés</vt:lpstr>
      <vt:lpstr>Nemparametrikus sűrűségbecslés</vt:lpstr>
      <vt:lpstr>Problémák a hisztogrammal?</vt:lpstr>
      <vt:lpstr>Bin-szélesség hatása</vt:lpstr>
      <vt:lpstr>Kernel-módszerek</vt:lpstr>
      <vt:lpstr>Magfüggvény-példák [4]</vt:lpstr>
      <vt:lpstr>PowerPoint bemutató</vt:lpstr>
      <vt:lpstr>Big Data és leíró statisztika?</vt:lpstr>
      <vt:lpstr>MapReduce és leíró statisztika?</vt:lpstr>
      <vt:lpstr>MapReduce és hisztogram (közelítés)</vt:lpstr>
      <vt:lpstr>Layer1 karbantartás [5]</vt:lpstr>
      <vt:lpstr>Layer1 karbantartás [4]</vt:lpstr>
      <vt:lpstr>Layer1 karbantartás [4]</vt:lpstr>
      <vt:lpstr>Összefűzés - hibaforrások</vt:lpstr>
      <vt:lpstr>Leíró statisztikák MapReduce becslése</vt:lpstr>
      <vt:lpstr>Források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Autonóm és hibatűrő  informatikai rendszerek</dc:title>
  <cp:lastModifiedBy>ikocsis</cp:lastModifiedBy>
  <cp:revision>401</cp:revision>
  <dcterms:created xsi:type="dcterms:W3CDTF">2010-10-15T11:51:12Z</dcterms:created>
  <dcterms:modified xsi:type="dcterms:W3CDTF">2013-10-01T21:41:42Z</dcterms:modified>
</cp:coreProperties>
</file>