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86" r:id="rId2"/>
    <p:sldId id="389" r:id="rId3"/>
    <p:sldId id="391" r:id="rId4"/>
    <p:sldId id="403" r:id="rId5"/>
    <p:sldId id="445" r:id="rId6"/>
    <p:sldId id="396" r:id="rId7"/>
    <p:sldId id="404" r:id="rId8"/>
    <p:sldId id="405" r:id="rId9"/>
    <p:sldId id="393" r:id="rId10"/>
    <p:sldId id="394" r:id="rId11"/>
    <p:sldId id="395" r:id="rId12"/>
    <p:sldId id="446" r:id="rId13"/>
    <p:sldId id="402" r:id="rId14"/>
    <p:sldId id="437" r:id="rId15"/>
    <p:sldId id="406" r:id="rId16"/>
    <p:sldId id="409" r:id="rId17"/>
    <p:sldId id="408" r:id="rId18"/>
    <p:sldId id="447" r:id="rId19"/>
    <p:sldId id="354" r:id="rId20"/>
    <p:sldId id="355" r:id="rId21"/>
    <p:sldId id="410" r:id="rId22"/>
    <p:sldId id="350" r:id="rId23"/>
    <p:sldId id="415" r:id="rId24"/>
    <p:sldId id="358" r:id="rId25"/>
    <p:sldId id="360" r:id="rId26"/>
    <p:sldId id="361" r:id="rId27"/>
    <p:sldId id="419" r:id="rId28"/>
    <p:sldId id="362" r:id="rId29"/>
    <p:sldId id="364" r:id="rId30"/>
    <p:sldId id="365" r:id="rId31"/>
    <p:sldId id="363" r:id="rId32"/>
    <p:sldId id="366" r:id="rId33"/>
    <p:sldId id="418" r:id="rId34"/>
    <p:sldId id="416" r:id="rId35"/>
    <p:sldId id="417" r:id="rId36"/>
    <p:sldId id="367" r:id="rId37"/>
    <p:sldId id="368" r:id="rId38"/>
    <p:sldId id="370" r:id="rId39"/>
    <p:sldId id="374" r:id="rId40"/>
    <p:sldId id="371" r:id="rId41"/>
    <p:sldId id="372" r:id="rId42"/>
    <p:sldId id="377" r:id="rId43"/>
    <p:sldId id="379" r:id="rId44"/>
    <p:sldId id="412" r:id="rId45"/>
    <p:sldId id="411" r:id="rId46"/>
    <p:sldId id="424" r:id="rId47"/>
    <p:sldId id="448" r:id="rId48"/>
    <p:sldId id="449" r:id="rId49"/>
    <p:sldId id="450" r:id="rId50"/>
    <p:sldId id="432" r:id="rId51"/>
    <p:sldId id="444" r:id="rId52"/>
    <p:sldId id="429" r:id="rId53"/>
    <p:sldId id="423" r:id="rId54"/>
    <p:sldId id="451" r:id="rId55"/>
    <p:sldId id="425" r:id="rId56"/>
    <p:sldId id="420" r:id="rId57"/>
    <p:sldId id="426" r:id="rId58"/>
    <p:sldId id="427" r:id="rId59"/>
    <p:sldId id="428" r:id="rId60"/>
    <p:sldId id="433" r:id="rId61"/>
    <p:sldId id="414" r:id="rId62"/>
    <p:sldId id="434" r:id="rId63"/>
    <p:sldId id="440" r:id="rId64"/>
    <p:sldId id="441" r:id="rId65"/>
    <p:sldId id="442" r:id="rId66"/>
    <p:sldId id="351" r:id="rId67"/>
    <p:sldId id="352" r:id="rId68"/>
    <p:sldId id="356" r:id="rId69"/>
    <p:sldId id="380" r:id="rId70"/>
    <p:sldId id="385" r:id="rId71"/>
    <p:sldId id="381" r:id="rId72"/>
    <p:sldId id="382" r:id="rId73"/>
    <p:sldId id="384" r:id="rId74"/>
    <p:sldId id="353" r:id="rId75"/>
    <p:sldId id="376" r:id="rId76"/>
    <p:sldId id="375" r:id="rId77"/>
    <p:sldId id="348" r:id="rId7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D79"/>
    <a:srgbClr val="B83A55"/>
    <a:srgbClr val="CCFF99"/>
    <a:srgbClr val="B85355"/>
    <a:srgbClr val="B8AB57"/>
    <a:srgbClr val="000000"/>
    <a:srgbClr val="76253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28" autoAdjust="0"/>
  </p:normalViewPr>
  <p:slideViewPr>
    <p:cSldViewPr>
      <p:cViewPr varScale="1">
        <p:scale>
          <a:sx n="63" d="100"/>
          <a:sy n="63" d="100"/>
        </p:scale>
        <p:origin x="9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2014.09.30.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90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Szakértői</a:t>
            </a:r>
            <a:r>
              <a:rPr lang="hu-HU" baseline="0" dirty="0" smtClean="0"/>
              <a:t> tudás: 20 </a:t>
            </a:r>
            <a:r>
              <a:rPr lang="hu-HU" baseline="0" dirty="0" err="1" smtClean="0"/>
              <a:t>mp-enként</a:t>
            </a:r>
            <a:r>
              <a:rPr lang="hu-HU" baseline="0" dirty="0" smtClean="0"/>
              <a:t> mintavételezünk, a memória százalékok összege 100% stb.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566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1604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Kezdőpont függés:</a:t>
            </a:r>
          </a:p>
          <a:p>
            <a:r>
              <a:rPr lang="hu-HU" dirty="0" smtClean="0"/>
              <a:t>S := {1.0, 2.0, 3.0},</a:t>
            </a:r>
            <a:r>
              <a:rPr lang="hu-HU" baseline="0" dirty="0" smtClean="0"/>
              <a:t> az oszlopszélesség legyen 1.5. </a:t>
            </a:r>
          </a:p>
          <a:p>
            <a:r>
              <a:rPr lang="hu-HU" baseline="0" dirty="0" smtClean="0"/>
              <a:t>Két különböző hisztogram is ér: ([0, 1.5), [</a:t>
            </a:r>
            <a:r>
              <a:rPr lang="hu-HU" baseline="0" dirty="0" err="1" smtClean="0"/>
              <a:t>1.5</a:t>
            </a:r>
            <a:r>
              <a:rPr lang="hu-HU" baseline="0" dirty="0" smtClean="0"/>
              <a:t>, 3.0]) és ([1.0, 2.5), [</a:t>
            </a:r>
            <a:r>
              <a:rPr lang="hu-HU" baseline="0" dirty="0" err="1" smtClean="0"/>
              <a:t>2.5</a:t>
            </a:r>
            <a:r>
              <a:rPr lang="hu-HU" baseline="0" dirty="0" smtClean="0"/>
              <a:t>, 4.0]) </a:t>
            </a:r>
            <a:r>
              <a:rPr lang="hu-HU" baseline="0" dirty="0" smtClean="0">
                <a:sym typeface="Wingdings" panose="05000000000000000000" pitchFamily="2" charset="2"/>
              </a:rPr>
              <a:t> ezek mindegyike érvényes, csak máshonnan indul!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0072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Populáció:  tágabb halmaz, alapsokaság, a vizsgálandó csoport egésze</a:t>
            </a:r>
          </a:p>
          <a:p>
            <a:r>
              <a:rPr lang="hu-HU" dirty="0" smtClean="0"/>
              <a:t>Minta: részhalmaz, az alapsokaság azon része, amit megfigyelünk</a:t>
            </a:r>
          </a:p>
          <a:p>
            <a:r>
              <a:rPr lang="hu-HU" dirty="0" smtClean="0"/>
              <a:t>Mintavételezés: majd később</a:t>
            </a:r>
          </a:p>
          <a:p>
            <a:r>
              <a:rPr lang="hu-HU" dirty="0" smtClean="0"/>
              <a:t>Reprezentatív minta: olyan az összetétele, mint az alapsokaságnak, azokkal a jellemzőkkel rendelkezik</a:t>
            </a:r>
          </a:p>
          <a:p>
            <a:endParaRPr lang="hu-HU" dirty="0" smtClean="0"/>
          </a:p>
          <a:p>
            <a:r>
              <a:rPr lang="hu-HU" dirty="0" smtClean="0"/>
              <a:t>http://usatoday30.usatoday.com/</a:t>
            </a:r>
            <a:r>
              <a:rPr lang="hu-HU" dirty="0" err="1" smtClean="0"/>
              <a:t>news</a:t>
            </a:r>
            <a:r>
              <a:rPr lang="hu-HU" dirty="0" smtClean="0"/>
              <a:t>/</a:t>
            </a:r>
            <a:r>
              <a:rPr lang="hu-HU" dirty="0" err="1" smtClean="0"/>
              <a:t>health</a:t>
            </a:r>
            <a:r>
              <a:rPr lang="hu-HU" dirty="0" smtClean="0"/>
              <a:t>/2005-09-08-cereal-slimming_</a:t>
            </a:r>
            <a:r>
              <a:rPr lang="hu-HU" dirty="0" err="1" smtClean="0"/>
              <a:t>x.htm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6795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Populáció:  tágabb halmaz, alapsokaság, a vizsgálandó csoport egésze</a:t>
            </a:r>
          </a:p>
          <a:p>
            <a:r>
              <a:rPr lang="hu-HU" dirty="0" smtClean="0"/>
              <a:t>Minta: részhalmaz, az alapsokaság azon része, amit megfigyelünk</a:t>
            </a:r>
          </a:p>
          <a:p>
            <a:r>
              <a:rPr lang="hu-HU" dirty="0" smtClean="0"/>
              <a:t>Mintavételezés: majd később</a:t>
            </a:r>
          </a:p>
          <a:p>
            <a:r>
              <a:rPr lang="hu-HU" dirty="0" smtClean="0"/>
              <a:t>Reprezentatív minta: olyan az összetétele, mint az alapsokaságnak, azokkal a jellemzőkkel rendelkezik</a:t>
            </a:r>
          </a:p>
          <a:p>
            <a:endParaRPr lang="hu-HU" dirty="0" smtClean="0"/>
          </a:p>
          <a:p>
            <a:r>
              <a:rPr lang="hu-HU" dirty="0" smtClean="0"/>
              <a:t>http://usatoday30.usatoday.com/</a:t>
            </a:r>
            <a:r>
              <a:rPr lang="hu-HU" dirty="0" err="1" smtClean="0"/>
              <a:t>news</a:t>
            </a:r>
            <a:r>
              <a:rPr lang="hu-HU" dirty="0" smtClean="0"/>
              <a:t>/</a:t>
            </a:r>
            <a:r>
              <a:rPr lang="hu-HU" dirty="0" err="1" smtClean="0"/>
              <a:t>health</a:t>
            </a:r>
            <a:r>
              <a:rPr lang="hu-HU" dirty="0" smtClean="0"/>
              <a:t>/2005-09-08-cereal-slimming_</a:t>
            </a:r>
            <a:r>
              <a:rPr lang="hu-HU" dirty="0" err="1" smtClean="0"/>
              <a:t>x.htm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995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“Could these data plausibly have happened by chance if the null hypothesis were true?”</a:t>
            </a:r>
            <a:endParaRPr lang="hu-HU" dirty="0" smtClean="0"/>
          </a:p>
          <a:p>
            <a:r>
              <a:rPr lang="hu-HU" dirty="0" smtClean="0"/>
              <a:t>Itt tényleg valószínűségekkel játszunk jobbra-balra.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9209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Populáció:  tágabb halmaz, alapsokaság, a vizsgálandó csoport egésze</a:t>
            </a:r>
          </a:p>
          <a:p>
            <a:r>
              <a:rPr lang="hu-HU" dirty="0" smtClean="0"/>
              <a:t>Minta: részhalmaz, az alapsokaság azon része, amit megfigyelünk</a:t>
            </a:r>
          </a:p>
          <a:p>
            <a:r>
              <a:rPr lang="hu-HU" dirty="0" smtClean="0"/>
              <a:t>Mintavételezés: majd később</a:t>
            </a:r>
          </a:p>
          <a:p>
            <a:r>
              <a:rPr lang="hu-HU" dirty="0" smtClean="0"/>
              <a:t>Reprezentatív minta: olyan az összetétele, mint az alapsokaságnak, azokkal a jellemzőkkel rendelkezik</a:t>
            </a:r>
          </a:p>
          <a:p>
            <a:endParaRPr lang="hu-HU" dirty="0" smtClean="0"/>
          </a:p>
          <a:p>
            <a:r>
              <a:rPr lang="hu-HU" dirty="0" smtClean="0"/>
              <a:t>http://usatoday30.usatoday.com/</a:t>
            </a:r>
            <a:r>
              <a:rPr lang="hu-HU" dirty="0" err="1" smtClean="0"/>
              <a:t>news</a:t>
            </a:r>
            <a:r>
              <a:rPr lang="hu-HU" dirty="0" smtClean="0"/>
              <a:t>/</a:t>
            </a:r>
            <a:r>
              <a:rPr lang="hu-HU" dirty="0" err="1" smtClean="0"/>
              <a:t>health</a:t>
            </a:r>
            <a:r>
              <a:rPr lang="hu-HU" dirty="0" smtClean="0"/>
              <a:t>/2005-09-08-cereal-slimming_</a:t>
            </a:r>
            <a:r>
              <a:rPr lang="hu-HU" dirty="0" err="1" smtClean="0"/>
              <a:t>x.htm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1551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BME-sek három jól elkülöníthető csoportba tartoznak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4836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Akik gyakran vásárolnak kávét, azok gyakran vásárolnak tejet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6896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Prediktáljuk</a:t>
            </a:r>
            <a:r>
              <a:rPr lang="hu-HU" dirty="0" smtClean="0"/>
              <a:t> az Apple részvényeket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7095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Függvénykapcsolatot keresünk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92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Dátum: tél</a:t>
            </a:r>
            <a:r>
              <a:rPr lang="hu-HU" baseline="0" dirty="0" smtClean="0"/>
              <a:t> van</a:t>
            </a:r>
          </a:p>
          <a:p>
            <a:r>
              <a:rPr lang="hu-HU" baseline="0" dirty="0" smtClean="0"/>
              <a:t>Csapadékmennyiség NA </a:t>
            </a:r>
            <a:r>
              <a:rPr lang="hu-HU" baseline="0" dirty="0" smtClean="0">
                <a:sym typeface="Wingdings" panose="05000000000000000000" pitchFamily="2" charset="2"/>
              </a:rPr>
              <a:t> miért nem 0?</a:t>
            </a:r>
          </a:p>
          <a:p>
            <a:r>
              <a:rPr lang="hu-HU" baseline="0" dirty="0" smtClean="0">
                <a:sym typeface="Wingdings" panose="05000000000000000000" pitchFamily="2" charset="2"/>
              </a:rPr>
              <a:t>Tudjuk-e, melyik ország?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32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Mostani legerősebb alkalmazási</a:t>
            </a:r>
            <a:r>
              <a:rPr lang="hu-HU" baseline="0" dirty="0" smtClean="0"/>
              <a:t> terület: hát persze, hogy NLP, ott </a:t>
            </a:r>
            <a:r>
              <a:rPr lang="hu-HU" baseline="0" dirty="0" err="1" smtClean="0"/>
              <a:t>part-of-speech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tagginget</a:t>
            </a:r>
            <a:r>
              <a:rPr lang="hu-HU" baseline="0" dirty="0" smtClean="0"/>
              <a:t> használnak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73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Nem</a:t>
            </a:r>
            <a:r>
              <a:rPr lang="hu-HU" baseline="0" dirty="0" smtClean="0"/>
              <a:t> a reprezentáció a lényeg, hanem az interpretáció! Ha a nem az {1, 2} halmazból veszi fel az értékét, akkor is kategorikus lesz, mert minden művelet értelmetlen rá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46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38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274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ahová </a:t>
            </a:r>
            <a:r>
              <a:rPr lang="hu-HU" dirty="0" smtClean="0"/>
              <a:t>megy egy vonal nélküli meg egy vonalas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893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410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</a:t>
            </a:r>
            <a:r>
              <a:rPr lang="hu-HU" baseline="0" dirty="0" smtClean="0"/>
              <a:t> az </a:t>
            </a:r>
            <a:r>
              <a:rPr lang="hu-HU" baseline="0" dirty="0" err="1" smtClean="0"/>
              <a:t>outlierekre</a:t>
            </a:r>
            <a:r>
              <a:rPr lang="hu-HU" baseline="0" dirty="0" smtClean="0"/>
              <a:t> vagyunk kíváncsiak, akkor persze számoljunk átlagot, de ha az adatsort jellemezni szeretnénk, akkor jobb robusztus statisztikákat használni.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14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3988" y="6500813"/>
            <a:ext cx="1006475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646F-D7F7-4DB4-AF92-024B25547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20800" y="6500813"/>
            <a:ext cx="618490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4th Annual Proactive Problem Prediction, Avoidance and Diagnosis Conference , April 2006</a:t>
            </a:r>
          </a:p>
        </p:txBody>
      </p:sp>
    </p:spTree>
    <p:extLst>
      <p:ext uri="{BB962C8B-B14F-4D97-AF65-F5344CB8AC3E}">
        <p14:creationId xmlns:p14="http://schemas.microsoft.com/office/powerpoint/2010/main" val="83794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3988" y="6500813"/>
            <a:ext cx="1006475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5CBD-29C5-4DF8-951A-7837D0FB1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20800" y="6500813"/>
            <a:ext cx="618490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4th Annual Proactive Problem Prediction, Avoidance and Diagnosis Conference , April 2006</a:t>
            </a:r>
          </a:p>
        </p:txBody>
      </p:sp>
    </p:spTree>
    <p:extLst>
      <p:ext uri="{BB962C8B-B14F-4D97-AF65-F5344CB8AC3E}">
        <p14:creationId xmlns:p14="http://schemas.microsoft.com/office/powerpoint/2010/main" val="419441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kocsis@mit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bitly.com/clt_mea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Hadoop_Summit/creating-histograms-from-data-stream-via-map-redu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Alapfogalmak az adatelemzésben</a:t>
            </a:r>
            <a:endParaRPr lang="en-US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371600" y="3140969"/>
            <a:ext cx="6400800" cy="2088232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„Big Data” elemzési módszerek</a:t>
            </a:r>
          </a:p>
          <a:p>
            <a:endParaRPr lang="hu-HU" dirty="0" smtClean="0"/>
          </a:p>
          <a:p>
            <a:r>
              <a:rPr lang="hu-HU" dirty="0" smtClean="0"/>
              <a:t>Kocsis </a:t>
            </a:r>
            <a:r>
              <a:rPr lang="hu-HU" dirty="0" smtClean="0"/>
              <a:t>Imre, Salánki Ágnes</a:t>
            </a:r>
            <a:endParaRPr lang="hu-HU" dirty="0" smtClean="0"/>
          </a:p>
          <a:p>
            <a:r>
              <a:rPr lang="hu-HU" dirty="0" err="1">
                <a:hlinkClick r:id="rId2"/>
              </a:rPr>
              <a:t>i</a:t>
            </a:r>
            <a:r>
              <a:rPr lang="hu-HU" dirty="0" err="1" smtClean="0">
                <a:hlinkClick r:id="rId2"/>
              </a:rPr>
              <a:t>kocsis</a:t>
            </a:r>
            <a:r>
              <a:rPr lang="hu-HU" dirty="0" smtClean="0">
                <a:hlinkClick r:id="rId2"/>
              </a:rPr>
              <a:t>@, </a:t>
            </a:r>
            <a:r>
              <a:rPr lang="hu-HU" dirty="0" err="1" smtClean="0">
                <a:hlinkClick r:id="rId2"/>
              </a:rPr>
              <a:t>salanki</a:t>
            </a:r>
            <a:r>
              <a:rPr lang="hu-HU" dirty="0" smtClean="0">
                <a:hlinkClick r:id="rId2"/>
              </a:rPr>
              <a:t>@</a:t>
            </a:r>
            <a:endParaRPr lang="hu-HU" dirty="0" smtClean="0"/>
          </a:p>
          <a:p>
            <a:r>
              <a:rPr lang="hu-HU" dirty="0" smtClean="0"/>
              <a:t>2014</a:t>
            </a:r>
            <a:r>
              <a:rPr lang="hu-HU" dirty="0" smtClean="0"/>
              <a:t>. 09. 24.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gyenes összekötő 7"/>
          <p:cNvCxnSpPr>
            <a:stCxn id="4" idx="2"/>
            <a:endCxn id="6" idx="0"/>
          </p:cNvCxnSpPr>
          <p:nvPr/>
        </p:nvCxnSpPr>
        <p:spPr>
          <a:xfrm>
            <a:off x="7004324" y="2564904"/>
            <a:ext cx="115212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>
            <a:stCxn id="4" idx="2"/>
            <a:endCxn id="5" idx="0"/>
          </p:cNvCxnSpPr>
          <p:nvPr/>
        </p:nvCxnSpPr>
        <p:spPr>
          <a:xfrm flipH="1">
            <a:off x="5636172" y="2564904"/>
            <a:ext cx="1368152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>
            <a:stCxn id="5" idx="2"/>
            <a:endCxn id="9" idx="0"/>
          </p:cNvCxnSpPr>
          <p:nvPr/>
        </p:nvCxnSpPr>
        <p:spPr>
          <a:xfrm flipH="1">
            <a:off x="4340028" y="3789040"/>
            <a:ext cx="1296144" cy="218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>
            <a:stCxn id="5" idx="2"/>
            <a:endCxn id="11" idx="0"/>
          </p:cNvCxnSpPr>
          <p:nvPr/>
        </p:nvCxnSpPr>
        <p:spPr>
          <a:xfrm>
            <a:off x="5636172" y="3789040"/>
            <a:ext cx="1080120" cy="218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Numerikus változók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Folytonos</a:t>
            </a:r>
          </a:p>
          <a:p>
            <a:pPr lvl="1"/>
            <a:r>
              <a:rPr lang="hu-HU" dirty="0" smtClean="0"/>
              <a:t>Mért – tetszőleges értéket felvehet </a:t>
            </a:r>
          </a:p>
          <a:p>
            <a:pPr lvl="2"/>
            <a:r>
              <a:rPr lang="hu-HU" dirty="0" smtClean="0"/>
              <a:t>adott tartományon belül</a:t>
            </a:r>
          </a:p>
          <a:p>
            <a:pPr lvl="2"/>
            <a:r>
              <a:rPr lang="hu-HU" dirty="0" smtClean="0"/>
              <a:t>adott pontosság mellett</a:t>
            </a:r>
          </a:p>
          <a:p>
            <a:pPr lvl="1"/>
            <a:r>
              <a:rPr lang="hu-HU" dirty="0" smtClean="0"/>
              <a:t>Pl. a teremben ülők</a:t>
            </a:r>
            <a:br>
              <a:rPr lang="hu-HU" dirty="0" smtClean="0"/>
            </a:br>
            <a:r>
              <a:rPr lang="hu-HU" dirty="0" err="1" smtClean="0"/>
              <a:t>BigData</a:t>
            </a:r>
            <a:r>
              <a:rPr lang="hu-HU" dirty="0" smtClean="0"/>
              <a:t> jegyének átlaga</a:t>
            </a:r>
          </a:p>
          <a:p>
            <a:endParaRPr lang="hu-HU" dirty="0" smtClean="0"/>
          </a:p>
          <a:p>
            <a:r>
              <a:rPr lang="hu-HU" dirty="0" smtClean="0"/>
              <a:t>Diszkrét</a:t>
            </a:r>
          </a:p>
          <a:p>
            <a:pPr lvl="1"/>
            <a:r>
              <a:rPr lang="hu-HU" dirty="0" smtClean="0"/>
              <a:t>Számolt – véges sok értéket vehet fel adott tartományban</a:t>
            </a:r>
          </a:p>
          <a:p>
            <a:pPr lvl="1"/>
            <a:r>
              <a:rPr lang="hu-HU" dirty="0" smtClean="0"/>
              <a:t>Pl. </a:t>
            </a:r>
            <a:r>
              <a:rPr lang="hu-HU" dirty="0" err="1" smtClean="0"/>
              <a:t>BigData</a:t>
            </a:r>
            <a:r>
              <a:rPr lang="hu-HU" dirty="0" smtClean="0"/>
              <a:t> előadáson ülők száma</a:t>
            </a:r>
          </a:p>
        </p:txBody>
      </p:sp>
      <p:sp>
        <p:nvSpPr>
          <p:cNvPr id="4" name="Téglalap 3"/>
          <p:cNvSpPr/>
          <p:nvPr/>
        </p:nvSpPr>
        <p:spPr>
          <a:xfrm>
            <a:off x="6212236" y="1700808"/>
            <a:ext cx="1584176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Változók</a:t>
            </a:r>
          </a:p>
        </p:txBody>
      </p:sp>
      <p:sp>
        <p:nvSpPr>
          <p:cNvPr id="5" name="Téglalap 4"/>
          <p:cNvSpPr/>
          <p:nvPr/>
        </p:nvSpPr>
        <p:spPr>
          <a:xfrm>
            <a:off x="4772076" y="2924944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Numerikus</a:t>
            </a:r>
          </a:p>
        </p:txBody>
      </p:sp>
      <p:sp>
        <p:nvSpPr>
          <p:cNvPr id="6" name="Téglalap 5"/>
          <p:cNvSpPr/>
          <p:nvPr/>
        </p:nvSpPr>
        <p:spPr>
          <a:xfrm>
            <a:off x="7292356" y="2924944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Kategorikus</a:t>
            </a:r>
          </a:p>
        </p:txBody>
      </p:sp>
      <p:sp>
        <p:nvSpPr>
          <p:cNvPr id="9" name="Téglalap 8"/>
          <p:cNvSpPr/>
          <p:nvPr/>
        </p:nvSpPr>
        <p:spPr>
          <a:xfrm>
            <a:off x="3475932" y="4007676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Folytonos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852196" y="4007676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Diszkrét</a:t>
            </a:r>
          </a:p>
        </p:txBody>
      </p:sp>
    </p:spTree>
    <p:extLst>
      <p:ext uri="{BB962C8B-B14F-4D97-AF65-F5344CB8AC3E}">
        <p14:creationId xmlns:p14="http://schemas.microsoft.com/office/powerpoint/2010/main" val="2758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gyenes összekötő 11"/>
          <p:cNvCxnSpPr>
            <a:stCxn id="19" idx="2"/>
            <a:endCxn id="9" idx="0"/>
          </p:cNvCxnSpPr>
          <p:nvPr/>
        </p:nvCxnSpPr>
        <p:spPr>
          <a:xfrm flipH="1">
            <a:off x="5806436" y="3789040"/>
            <a:ext cx="2350016" cy="4115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>
            <a:stCxn id="19" idx="2"/>
            <a:endCxn id="11" idx="0"/>
          </p:cNvCxnSpPr>
          <p:nvPr/>
        </p:nvCxnSpPr>
        <p:spPr>
          <a:xfrm>
            <a:off x="8156452" y="3789040"/>
            <a:ext cx="26248" cy="4115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Kategorikus változók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Rendezett</a:t>
            </a:r>
          </a:p>
          <a:p>
            <a:pPr lvl="1"/>
            <a:r>
              <a:rPr lang="hu-HU" dirty="0"/>
              <a:t>Teljes rendezés az értékeken</a:t>
            </a:r>
          </a:p>
          <a:p>
            <a:r>
              <a:rPr lang="hu-HU" dirty="0" smtClean="0"/>
              <a:t>Nem rendezett (reguláris)</a:t>
            </a:r>
          </a:p>
        </p:txBody>
      </p:sp>
      <p:sp>
        <p:nvSpPr>
          <p:cNvPr id="9" name="Téglalap 8"/>
          <p:cNvSpPr/>
          <p:nvPr/>
        </p:nvSpPr>
        <p:spPr>
          <a:xfrm>
            <a:off x="4942340" y="4200568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Rendezett</a:t>
            </a:r>
          </a:p>
        </p:txBody>
      </p:sp>
      <p:sp>
        <p:nvSpPr>
          <p:cNvPr id="11" name="Téglalap 10"/>
          <p:cNvSpPr/>
          <p:nvPr/>
        </p:nvSpPr>
        <p:spPr>
          <a:xfrm>
            <a:off x="7318604" y="4200568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Nem rendezett</a:t>
            </a:r>
          </a:p>
        </p:txBody>
      </p:sp>
      <p:cxnSp>
        <p:nvCxnSpPr>
          <p:cNvPr id="13" name="Egyenes összekötő 12"/>
          <p:cNvCxnSpPr>
            <a:stCxn id="17" idx="2"/>
            <a:endCxn id="19" idx="0"/>
          </p:cNvCxnSpPr>
          <p:nvPr/>
        </p:nvCxnSpPr>
        <p:spPr>
          <a:xfrm>
            <a:off x="7004324" y="2564904"/>
            <a:ext cx="115212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17" idx="2"/>
            <a:endCxn id="18" idx="0"/>
          </p:cNvCxnSpPr>
          <p:nvPr/>
        </p:nvCxnSpPr>
        <p:spPr>
          <a:xfrm flipH="1">
            <a:off x="5636172" y="2564904"/>
            <a:ext cx="1368152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6212236" y="1700808"/>
            <a:ext cx="1584176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Változók</a:t>
            </a:r>
          </a:p>
        </p:txBody>
      </p:sp>
      <p:sp>
        <p:nvSpPr>
          <p:cNvPr id="18" name="Téglalap 17"/>
          <p:cNvSpPr/>
          <p:nvPr/>
        </p:nvSpPr>
        <p:spPr>
          <a:xfrm>
            <a:off x="4772076" y="2924944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Numerikus</a:t>
            </a:r>
          </a:p>
        </p:txBody>
      </p:sp>
      <p:sp>
        <p:nvSpPr>
          <p:cNvPr id="19" name="Téglalap 18"/>
          <p:cNvSpPr/>
          <p:nvPr/>
        </p:nvSpPr>
        <p:spPr>
          <a:xfrm>
            <a:off x="7292356" y="2924944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Kategorikus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37895" t="45948" r="31844" b="26691"/>
          <a:stretch/>
        </p:blipFill>
        <p:spPr>
          <a:xfrm>
            <a:off x="51053" y="3356992"/>
            <a:ext cx="4629010" cy="2272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47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Adatelemzés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880477" y="2766007"/>
            <a:ext cx="2732412" cy="1023033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</a:rPr>
              <a:t>Adatelemzés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79513" y="4068839"/>
            <a:ext cx="2012058" cy="944338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</a:rPr>
              <a:t>Adat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79512" y="1556792"/>
            <a:ext cx="2006071" cy="1008113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</a:rPr>
              <a:t>Modell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120837" y="2766007"/>
            <a:ext cx="2808312" cy="102303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</a:rPr>
              <a:t>Többletinformáció</a:t>
            </a:r>
          </a:p>
        </p:txBody>
      </p:sp>
      <p:cxnSp>
        <p:nvCxnSpPr>
          <p:cNvPr id="9" name="Egyenes összekötő nyíllal 8"/>
          <p:cNvCxnSpPr>
            <a:stCxn id="6" idx="3"/>
            <a:endCxn id="4" idx="1"/>
          </p:cNvCxnSpPr>
          <p:nvPr/>
        </p:nvCxnSpPr>
        <p:spPr>
          <a:xfrm>
            <a:off x="2185583" y="2060849"/>
            <a:ext cx="694894" cy="1216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5" idx="3"/>
            <a:endCxn id="4" idx="1"/>
          </p:cNvCxnSpPr>
          <p:nvPr/>
        </p:nvCxnSpPr>
        <p:spPr>
          <a:xfrm flipV="1">
            <a:off x="2191571" y="3277524"/>
            <a:ext cx="688906" cy="1263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4" idx="3"/>
            <a:endCxn id="7" idx="1"/>
          </p:cNvCxnSpPr>
          <p:nvPr/>
        </p:nvCxnSpPr>
        <p:spPr>
          <a:xfrm>
            <a:off x="5612889" y="3277524"/>
            <a:ext cx="5079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5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Többletinformáció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„A kávét vásárlók gyakran vásárolnak tejet”</a:t>
                </a:r>
              </a:p>
              <a:p>
                <a:r>
                  <a:rPr lang="hu-HU" dirty="0" smtClean="0"/>
                  <a:t>„A férfiak és nők előléptetési aránya különbözik”</a:t>
                </a:r>
              </a:p>
              <a:p>
                <a:r>
                  <a:rPr lang="hu-HU" dirty="0" smtClean="0"/>
                  <a:t>„Az alkalmazás memóriaigénye a kiszolgálandó kérések számával exponenciálisan növekszik”</a:t>
                </a:r>
              </a:p>
              <a:p>
                <a:r>
                  <a:rPr lang="hu-HU" dirty="0" smtClean="0"/>
                  <a:t>„A teljes populáció IQ-ja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(100, 15) </m:t>
                    </m:r>
                  </m:oMath>
                </a14:m>
                <a:r>
                  <a:rPr lang="hu-HU" dirty="0" smtClean="0"/>
                  <a:t>eloszlást követ”</a:t>
                </a:r>
              </a:p>
              <a:p>
                <a:r>
                  <a:rPr lang="hu-HU" dirty="0" smtClean="0"/>
                  <a:t>„Az Apple részvények vételi árának </a:t>
                </a:r>
                <a:r>
                  <a:rPr lang="hu-HU" dirty="0" err="1" smtClean="0"/>
                  <a:t>prediktált</a:t>
                </a:r>
                <a:r>
                  <a:rPr lang="hu-HU" dirty="0" smtClean="0"/>
                  <a:t> ingadozása a következő hónapban 2”</a:t>
                </a:r>
              </a:p>
              <a:p>
                <a:r>
                  <a:rPr lang="hu-HU" dirty="0" smtClean="0"/>
                  <a:t>„A BME-s hallgatók tanulmányi átlaguk alapján 3 jól elkülöníthető csoportba tartoznak”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3" t="-1433" b="-23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Adatelemzés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555776" y="1484784"/>
            <a:ext cx="3024336" cy="3600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Adatelemzés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42844" y="3443255"/>
            <a:ext cx="1908876" cy="6745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Adat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42844" y="2276871"/>
            <a:ext cx="1903196" cy="7200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Modell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156176" y="2919614"/>
            <a:ext cx="2664296" cy="7307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Többletinformáció</a:t>
            </a:r>
          </a:p>
        </p:txBody>
      </p:sp>
      <p:cxnSp>
        <p:nvCxnSpPr>
          <p:cNvPr id="9" name="Egyenes összekötő nyíllal 8"/>
          <p:cNvCxnSpPr>
            <a:stCxn id="6" idx="3"/>
            <a:endCxn id="4" idx="1"/>
          </p:cNvCxnSpPr>
          <p:nvPr/>
        </p:nvCxnSpPr>
        <p:spPr>
          <a:xfrm>
            <a:off x="2046040" y="2636912"/>
            <a:ext cx="509736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5" idx="3"/>
            <a:endCxn id="4" idx="1"/>
          </p:cNvCxnSpPr>
          <p:nvPr/>
        </p:nvCxnSpPr>
        <p:spPr>
          <a:xfrm flipV="1">
            <a:off x="2051720" y="3284984"/>
            <a:ext cx="504056" cy="495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4" idx="3"/>
            <a:endCxn id="7" idx="1"/>
          </p:cNvCxnSpPr>
          <p:nvPr/>
        </p:nvCxnSpPr>
        <p:spPr>
          <a:xfrm flipV="1">
            <a:off x="5580112" y="3284983"/>
            <a:ext cx="57606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kerekített téglalap 18"/>
          <p:cNvSpPr/>
          <p:nvPr/>
        </p:nvSpPr>
        <p:spPr>
          <a:xfrm>
            <a:off x="3447921" y="3873695"/>
            <a:ext cx="2033462" cy="48817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Megerősítő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3380791" y="2209451"/>
            <a:ext cx="2100592" cy="42805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hu-HU" sz="2400" dirty="0" smtClean="0">
                <a:solidFill>
                  <a:schemeClr val="bg1"/>
                </a:solidFill>
              </a:rPr>
              <a:t>Felderítő</a:t>
            </a:r>
          </a:p>
        </p:txBody>
      </p:sp>
      <p:sp>
        <p:nvSpPr>
          <p:cNvPr id="21" name="Lekerekített téglalap 20"/>
          <p:cNvSpPr/>
          <p:nvPr/>
        </p:nvSpPr>
        <p:spPr>
          <a:xfrm rot="16200000">
            <a:off x="1893542" y="3054798"/>
            <a:ext cx="2160240" cy="46037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hu-HU" sz="2400" dirty="0" smtClean="0">
                <a:solidFill>
                  <a:schemeClr val="bg1"/>
                </a:solidFill>
              </a:rPr>
              <a:t>Tisztítás</a:t>
            </a:r>
          </a:p>
        </p:txBody>
      </p:sp>
      <p:cxnSp>
        <p:nvCxnSpPr>
          <p:cNvPr id="35" name="Egyenes összekötő nyíllal 34"/>
          <p:cNvCxnSpPr>
            <a:stCxn id="4" idx="1"/>
            <a:endCxn id="21" idx="0"/>
          </p:cNvCxnSpPr>
          <p:nvPr/>
        </p:nvCxnSpPr>
        <p:spPr>
          <a:xfrm>
            <a:off x="2555776" y="3284984"/>
            <a:ext cx="187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21" idx="2"/>
          </p:cNvCxnSpPr>
          <p:nvPr/>
        </p:nvCxnSpPr>
        <p:spPr>
          <a:xfrm flipV="1">
            <a:off x="3203848" y="2478526"/>
            <a:ext cx="145714" cy="8064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>
            <a:stCxn id="21" idx="2"/>
          </p:cNvCxnSpPr>
          <p:nvPr/>
        </p:nvCxnSpPr>
        <p:spPr>
          <a:xfrm>
            <a:off x="3203848" y="3284984"/>
            <a:ext cx="212844" cy="8878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Ív 39"/>
          <p:cNvSpPr/>
          <p:nvPr/>
        </p:nvSpPr>
        <p:spPr>
          <a:xfrm rot="401386">
            <a:off x="4481322" y="2660493"/>
            <a:ext cx="504056" cy="1871615"/>
          </a:xfrm>
          <a:prstGeom prst="arc">
            <a:avLst>
              <a:gd name="adj1" fmla="val 16200000"/>
              <a:gd name="adj2" fmla="val 292317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Ív 40"/>
          <p:cNvSpPr/>
          <p:nvPr/>
        </p:nvSpPr>
        <p:spPr>
          <a:xfrm rot="11072488">
            <a:off x="3871265" y="1973208"/>
            <a:ext cx="504056" cy="1871615"/>
          </a:xfrm>
          <a:prstGeom prst="arc">
            <a:avLst>
              <a:gd name="adj1" fmla="val 16293332"/>
              <a:gd name="adj2" fmla="val 260407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19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Adatelemzés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395536" y="1700808"/>
            <a:ext cx="4176464" cy="402606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Felderítő analízis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i="1" dirty="0">
                <a:solidFill>
                  <a:schemeClr val="bg1"/>
                </a:solidFill>
              </a:rPr>
              <a:t>Cél: hipotézisek </a:t>
            </a:r>
            <a:r>
              <a:rPr lang="hu-HU" sz="2400" i="1" dirty="0" smtClean="0">
                <a:solidFill>
                  <a:schemeClr val="bg1"/>
                </a:solidFill>
              </a:rPr>
              <a:t>megfogalmazása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Ismerkedés az adatokkal/</a:t>
            </a:r>
            <a:r>
              <a:rPr lang="hu-HU" sz="2400" dirty="0" err="1" smtClean="0">
                <a:solidFill>
                  <a:schemeClr val="bg1"/>
                </a:solidFill>
              </a:rPr>
              <a:t>doménnel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Erősen </a:t>
            </a:r>
            <a:r>
              <a:rPr lang="hu-HU" sz="2400" dirty="0" err="1" smtClean="0">
                <a:solidFill>
                  <a:schemeClr val="bg1"/>
                </a:solidFill>
              </a:rPr>
              <a:t>ad-hoc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Fő eszköz: leíró statisztika + adatbányászat, sok vizualizáció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716016" y="1700808"/>
            <a:ext cx="4032448" cy="4026061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Megerősítő analízis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i="1" dirty="0" smtClean="0">
                <a:solidFill>
                  <a:schemeClr val="bg1"/>
                </a:solidFill>
              </a:rPr>
              <a:t>Cél: hipotézisek tesztelése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Előre megsejtett összefüggések ellenőrzése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Fő eszköz: statisztikai tesztek + következtető módszerek</a:t>
            </a:r>
          </a:p>
        </p:txBody>
      </p:sp>
      <p:sp>
        <p:nvSpPr>
          <p:cNvPr id="7" name="Ív 6"/>
          <p:cNvSpPr/>
          <p:nvPr/>
        </p:nvSpPr>
        <p:spPr>
          <a:xfrm>
            <a:off x="2879812" y="1196752"/>
            <a:ext cx="3384376" cy="504056"/>
          </a:xfrm>
          <a:prstGeom prst="arc">
            <a:avLst>
              <a:gd name="adj1" fmla="val 10073412"/>
              <a:gd name="adj2" fmla="val 54421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Ív 7"/>
          <p:cNvSpPr/>
          <p:nvPr/>
        </p:nvSpPr>
        <p:spPr>
          <a:xfrm rot="10800000">
            <a:off x="2857711" y="5704273"/>
            <a:ext cx="3384376" cy="504056"/>
          </a:xfrm>
          <a:prstGeom prst="arc">
            <a:avLst>
              <a:gd name="adj1" fmla="val 9744725"/>
              <a:gd name="adj2" fmla="val 86525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1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Adatelemzés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Pl. eloszláselemzés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Lekerekített téglalap 3"/>
              <p:cNvSpPr/>
              <p:nvPr/>
            </p:nvSpPr>
            <p:spPr>
              <a:xfrm>
                <a:off x="395536" y="1700808"/>
                <a:ext cx="4176464" cy="4026062"/>
              </a:xfrm>
              <a:prstGeom prst="roundRect">
                <a:avLst/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hu-HU" sz="2800" dirty="0" smtClean="0">
                    <a:solidFill>
                      <a:schemeClr val="bg1"/>
                    </a:solidFill>
                  </a:rPr>
                  <a:t>Felderítő analízis</a:t>
                </a:r>
              </a:p>
              <a:p>
                <a:r>
                  <a:rPr lang="hu-HU" sz="2400" i="1" dirty="0" smtClean="0">
                    <a:solidFill>
                      <a:schemeClr val="bg1"/>
                    </a:solidFill>
                  </a:rPr>
                  <a:t>Sejtés: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i="1" dirty="0" smtClean="0">
                    <a:solidFill>
                      <a:schemeClr val="bg1"/>
                    </a:solidFill>
                  </a:rPr>
                  <a:t> változó normális eloszlású</a:t>
                </a:r>
              </a:p>
            </p:txBody>
          </p:sp>
        </mc:Choice>
        <mc:Fallback xmlns="">
          <p:sp>
            <p:nvSpPr>
              <p:cNvPr id="4" name="Lekerekített 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00808"/>
                <a:ext cx="4176464" cy="402606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Lekerekített téglalap 4"/>
              <p:cNvSpPr/>
              <p:nvPr/>
            </p:nvSpPr>
            <p:spPr>
              <a:xfrm>
                <a:off x="4716016" y="1700808"/>
                <a:ext cx="4032448" cy="4026061"/>
              </a:xfrm>
              <a:prstGeom prst="roundRect">
                <a:avLst/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hu-HU" sz="2800" dirty="0" smtClean="0">
                    <a:solidFill>
                      <a:schemeClr val="bg1"/>
                    </a:solidFill>
                  </a:rPr>
                  <a:t>Megerősítő analízis</a:t>
                </a:r>
              </a:p>
              <a:p>
                <a:r>
                  <a:rPr lang="hu-HU" sz="2400" dirty="0" smtClean="0">
                    <a:solidFill>
                      <a:schemeClr val="bg1"/>
                    </a:solidFill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 smtClean="0">
                    <a:solidFill>
                      <a:schemeClr val="bg1"/>
                    </a:solidFill>
                  </a:rPr>
                  <a:t> változó hihetően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(12, 4)</m:t>
                    </m:r>
                  </m:oMath>
                </a14:m>
                <a:r>
                  <a:rPr lang="hu-HU" sz="2400" dirty="0" smtClean="0">
                    <a:solidFill>
                      <a:schemeClr val="bg1"/>
                    </a:solidFill>
                  </a:rPr>
                  <a:t> eloszlást követ</a:t>
                </a:r>
              </a:p>
            </p:txBody>
          </p:sp>
        </mc:Choice>
        <mc:Fallback xmlns="">
          <p:sp>
            <p:nvSpPr>
              <p:cNvPr id="5" name="Lekerekített 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00808"/>
                <a:ext cx="4032448" cy="402606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07091"/>
            <a:ext cx="3384376" cy="232261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07091"/>
            <a:ext cx="3404906" cy="23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Adatelemzés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Pl. lineáris regresszió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Lekerekített téglalap 3"/>
              <p:cNvSpPr/>
              <p:nvPr/>
            </p:nvSpPr>
            <p:spPr>
              <a:xfrm>
                <a:off x="395536" y="1700808"/>
                <a:ext cx="4176464" cy="4026062"/>
              </a:xfrm>
              <a:prstGeom prst="roundRect">
                <a:avLst/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hu-HU" sz="2800" dirty="0" smtClean="0">
                    <a:solidFill>
                      <a:schemeClr val="bg1"/>
                    </a:solidFill>
                  </a:rPr>
                  <a:t>Felderítő analízis</a:t>
                </a:r>
              </a:p>
              <a:p>
                <a:pPr algn="ctr"/>
                <a:r>
                  <a:rPr lang="hu-HU" sz="2400" i="1" dirty="0" smtClean="0">
                    <a:solidFill>
                      <a:schemeClr val="bg1"/>
                    </a:solidFill>
                  </a:rPr>
                  <a:t>Sejtés: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i="1" dirty="0" smtClean="0">
                    <a:solidFill>
                      <a:schemeClr val="bg1"/>
                    </a:solidFill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u-HU" sz="2400" i="1" dirty="0" smtClean="0">
                    <a:solidFill>
                      <a:schemeClr val="bg1"/>
                    </a:solidFill>
                  </a:rPr>
                  <a:t> változó között valamilyen lineáris kapcsolat van</a:t>
                </a:r>
              </a:p>
            </p:txBody>
          </p:sp>
        </mc:Choice>
        <mc:Fallback xmlns="">
          <p:sp>
            <p:nvSpPr>
              <p:cNvPr id="4" name="Lekerekített 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00808"/>
                <a:ext cx="4176464" cy="402606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Lekerekített téglalap 4"/>
              <p:cNvSpPr/>
              <p:nvPr/>
            </p:nvSpPr>
            <p:spPr>
              <a:xfrm>
                <a:off x="4716016" y="1700808"/>
                <a:ext cx="4032448" cy="4026061"/>
              </a:xfrm>
              <a:prstGeom prst="roundRect">
                <a:avLst/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hu-HU" sz="2800" dirty="0" smtClean="0">
                    <a:solidFill>
                      <a:schemeClr val="bg1"/>
                    </a:solidFill>
                  </a:rPr>
                  <a:t>Megerősítő analízis</a:t>
                </a:r>
              </a:p>
              <a:p>
                <a:pPr algn="ctr"/>
                <a:r>
                  <a:rPr lang="hu-HU" sz="2400" i="1" dirty="0" smtClean="0">
                    <a:solidFill>
                      <a:schemeClr val="bg1"/>
                    </a:solidFill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i="1" dirty="0" smtClean="0">
                    <a:solidFill>
                      <a:schemeClr val="bg1"/>
                    </a:solidFill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u-HU" sz="2400" i="1" dirty="0" smtClean="0">
                    <a:solidFill>
                      <a:schemeClr val="bg1"/>
                    </a:solidFill>
                  </a:rPr>
                  <a:t> változó között az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3.2 × </m:t>
                    </m:r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– 1.2 </m:t>
                    </m:r>
                  </m:oMath>
                </a14:m>
                <a:r>
                  <a:rPr lang="hu-HU" sz="2400" i="1" dirty="0" smtClean="0">
                    <a:solidFill>
                      <a:schemeClr val="bg1"/>
                    </a:solidFill>
                  </a:rPr>
                  <a:t>írható fel,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hu-HU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0.123</m:t>
                    </m:r>
                    <m:r>
                      <a:rPr lang="hu-HU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hu-HU" sz="2400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Lekerekített 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00808"/>
                <a:ext cx="4032448" cy="402606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503494"/>
            <a:ext cx="3147177" cy="198272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51" y="3503494"/>
            <a:ext cx="3147177" cy="1982722"/>
          </a:xfrm>
          <a:prstGeom prst="rect">
            <a:avLst/>
          </a:prstGeom>
        </p:spPr>
      </p:pic>
      <p:cxnSp>
        <p:nvCxnSpPr>
          <p:cNvPr id="13" name="Egyenes összekötő 12"/>
          <p:cNvCxnSpPr/>
          <p:nvPr/>
        </p:nvCxnSpPr>
        <p:spPr>
          <a:xfrm flipV="1">
            <a:off x="5742462" y="3789040"/>
            <a:ext cx="2088232" cy="127631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6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Adatelemzés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555776" y="1484784"/>
            <a:ext cx="3024336" cy="3600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Adatelemzés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42844" y="3443255"/>
            <a:ext cx="1908876" cy="6745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Adat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42844" y="2276871"/>
            <a:ext cx="1903196" cy="7200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Modell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156176" y="2919614"/>
            <a:ext cx="2664296" cy="7307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Többletinformáció</a:t>
            </a:r>
          </a:p>
        </p:txBody>
      </p:sp>
      <p:cxnSp>
        <p:nvCxnSpPr>
          <p:cNvPr id="9" name="Egyenes összekötő nyíllal 8"/>
          <p:cNvCxnSpPr>
            <a:stCxn id="6" idx="3"/>
            <a:endCxn id="4" idx="1"/>
          </p:cNvCxnSpPr>
          <p:nvPr/>
        </p:nvCxnSpPr>
        <p:spPr>
          <a:xfrm>
            <a:off x="2046040" y="2636912"/>
            <a:ext cx="509736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5" idx="3"/>
            <a:endCxn id="4" idx="1"/>
          </p:cNvCxnSpPr>
          <p:nvPr/>
        </p:nvCxnSpPr>
        <p:spPr>
          <a:xfrm flipV="1">
            <a:off x="2051720" y="3284984"/>
            <a:ext cx="504056" cy="495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4" idx="3"/>
            <a:endCxn id="7" idx="1"/>
          </p:cNvCxnSpPr>
          <p:nvPr/>
        </p:nvCxnSpPr>
        <p:spPr>
          <a:xfrm flipV="1">
            <a:off x="5580112" y="3284983"/>
            <a:ext cx="57606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kerekített téglalap 18"/>
          <p:cNvSpPr/>
          <p:nvPr/>
        </p:nvSpPr>
        <p:spPr>
          <a:xfrm>
            <a:off x="3447921" y="3873695"/>
            <a:ext cx="2033462" cy="48817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Megerősítő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3380791" y="2209451"/>
            <a:ext cx="2100592" cy="42805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hu-HU" sz="2400" dirty="0" smtClean="0">
                <a:solidFill>
                  <a:schemeClr val="bg1"/>
                </a:solidFill>
              </a:rPr>
              <a:t>Felderítő</a:t>
            </a:r>
          </a:p>
        </p:txBody>
      </p:sp>
      <p:sp>
        <p:nvSpPr>
          <p:cNvPr id="21" name="Lekerekített téglalap 20"/>
          <p:cNvSpPr/>
          <p:nvPr/>
        </p:nvSpPr>
        <p:spPr>
          <a:xfrm rot="16200000">
            <a:off x="1893542" y="3054798"/>
            <a:ext cx="2160240" cy="46037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hu-HU" sz="2400" dirty="0" smtClean="0">
                <a:solidFill>
                  <a:schemeClr val="bg1"/>
                </a:solidFill>
              </a:rPr>
              <a:t>Tisztítás</a:t>
            </a:r>
          </a:p>
        </p:txBody>
      </p:sp>
      <p:cxnSp>
        <p:nvCxnSpPr>
          <p:cNvPr id="35" name="Egyenes összekötő nyíllal 34"/>
          <p:cNvCxnSpPr>
            <a:stCxn id="4" idx="1"/>
            <a:endCxn id="21" idx="0"/>
          </p:cNvCxnSpPr>
          <p:nvPr/>
        </p:nvCxnSpPr>
        <p:spPr>
          <a:xfrm>
            <a:off x="2555776" y="3284984"/>
            <a:ext cx="187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21" idx="2"/>
          </p:cNvCxnSpPr>
          <p:nvPr/>
        </p:nvCxnSpPr>
        <p:spPr>
          <a:xfrm flipV="1">
            <a:off x="3203848" y="2478526"/>
            <a:ext cx="145714" cy="8064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>
            <a:stCxn id="21" idx="2"/>
          </p:cNvCxnSpPr>
          <p:nvPr/>
        </p:nvCxnSpPr>
        <p:spPr>
          <a:xfrm>
            <a:off x="3203848" y="3284984"/>
            <a:ext cx="212844" cy="8878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Ív 39"/>
          <p:cNvSpPr/>
          <p:nvPr/>
        </p:nvSpPr>
        <p:spPr>
          <a:xfrm rot="401386">
            <a:off x="4481322" y="2660493"/>
            <a:ext cx="504056" cy="1871615"/>
          </a:xfrm>
          <a:prstGeom prst="arc">
            <a:avLst>
              <a:gd name="adj1" fmla="val 16200000"/>
              <a:gd name="adj2" fmla="val 292317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Ív 40"/>
          <p:cNvSpPr/>
          <p:nvPr/>
        </p:nvSpPr>
        <p:spPr>
          <a:xfrm rot="11072488">
            <a:off x="3871265" y="1973208"/>
            <a:ext cx="504056" cy="1871615"/>
          </a:xfrm>
          <a:prstGeom prst="arc">
            <a:avLst>
              <a:gd name="adj1" fmla="val 16293332"/>
              <a:gd name="adj2" fmla="val 260407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39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Adattisztítás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Adattisztítás!</a:t>
            </a:r>
          </a:p>
          <a:p>
            <a:pPr lvl="1"/>
            <a:r>
              <a:rPr lang="hu-HU" dirty="0" smtClean="0"/>
              <a:t>Meglepően hosszú tud lenni</a:t>
            </a:r>
          </a:p>
          <a:p>
            <a:pPr lvl="1"/>
            <a:r>
              <a:rPr lang="hu-HU" dirty="0" smtClean="0"/>
              <a:t>Legtöbbször nem tökéletes</a:t>
            </a:r>
          </a:p>
          <a:p>
            <a:pPr lvl="1"/>
            <a:r>
              <a:rPr lang="hu-HU" dirty="0" smtClean="0"/>
              <a:t>Big Data?</a:t>
            </a:r>
          </a:p>
          <a:p>
            <a:pPr lvl="1"/>
            <a:endParaRPr lang="hu-HU" dirty="0"/>
          </a:p>
          <a:p>
            <a:r>
              <a:rPr lang="hu-HU" dirty="0" smtClean="0"/>
              <a:t>Inkonzisztenciák</a:t>
            </a:r>
          </a:p>
          <a:p>
            <a:pPr lvl="1"/>
            <a:r>
              <a:rPr lang="hu-HU" dirty="0" smtClean="0"/>
              <a:t>Beviteli/mérési hibák, „hibás </a:t>
            </a:r>
            <a:r>
              <a:rPr lang="hu-HU" dirty="0" err="1" smtClean="0"/>
              <a:t>join</a:t>
            </a:r>
            <a:r>
              <a:rPr lang="hu-HU" dirty="0" smtClean="0"/>
              <a:t>”, részleges megfigyelés, hamisítás, …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Kieső értékek (</a:t>
            </a:r>
            <a:r>
              <a:rPr lang="hu-HU" i="1" dirty="0" err="1"/>
              <a:t>o</a:t>
            </a:r>
            <a:r>
              <a:rPr lang="hu-HU" i="1" dirty="0" err="1" smtClean="0"/>
              <a:t>utliers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=/= „durva hiba” (</a:t>
            </a:r>
            <a:r>
              <a:rPr lang="hu-HU" i="1" dirty="0" err="1" smtClean="0"/>
              <a:t>gross</a:t>
            </a:r>
            <a:r>
              <a:rPr lang="hu-HU" i="1" dirty="0" smtClean="0"/>
              <a:t> </a:t>
            </a:r>
            <a:r>
              <a:rPr lang="hu-HU" i="1" dirty="0" err="1" smtClean="0"/>
              <a:t>error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Nem feltétlenül előnytelen, de klasszikusan az</a:t>
            </a:r>
          </a:p>
          <a:p>
            <a:pPr lvl="1"/>
            <a:r>
              <a:rPr lang="hu-HU" dirty="0" smtClean="0"/>
              <a:t>Magas dimenziószámnál nehéz lehet detektálni</a:t>
            </a:r>
          </a:p>
          <a:p>
            <a:pPr lvl="1"/>
            <a:r>
              <a:rPr lang="hu-HU" dirty="0" smtClean="0"/>
              <a:t>Alacsony dimenziós vizualizáció segíthet</a:t>
            </a:r>
          </a:p>
        </p:txBody>
      </p:sp>
    </p:spTree>
    <p:extLst>
      <p:ext uri="{BB962C8B-B14F-4D97-AF65-F5344CB8AC3E}">
        <p14:creationId xmlns:p14="http://schemas.microsoft.com/office/powerpoint/2010/main" val="17441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Adatelemzés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880477" y="2766007"/>
            <a:ext cx="2732412" cy="1023033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</a:rPr>
              <a:t>Adatelemzés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79513" y="4068839"/>
            <a:ext cx="2012058" cy="944338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</a:rPr>
              <a:t>Adat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79512" y="1556792"/>
            <a:ext cx="2006071" cy="1008113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</a:rPr>
              <a:t>Modell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120837" y="2766007"/>
            <a:ext cx="2808312" cy="102303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</a:rPr>
              <a:t>Többletinformáció</a:t>
            </a:r>
          </a:p>
        </p:txBody>
      </p:sp>
      <p:cxnSp>
        <p:nvCxnSpPr>
          <p:cNvPr id="9" name="Egyenes összekötő nyíllal 8"/>
          <p:cNvCxnSpPr>
            <a:stCxn id="6" idx="3"/>
            <a:endCxn id="4" idx="1"/>
          </p:cNvCxnSpPr>
          <p:nvPr/>
        </p:nvCxnSpPr>
        <p:spPr>
          <a:xfrm>
            <a:off x="2185583" y="2060849"/>
            <a:ext cx="694894" cy="1216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5" idx="3"/>
            <a:endCxn id="4" idx="1"/>
          </p:cNvCxnSpPr>
          <p:nvPr/>
        </p:nvCxnSpPr>
        <p:spPr>
          <a:xfrm flipV="1">
            <a:off x="2191571" y="3277524"/>
            <a:ext cx="688906" cy="1263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4" idx="3"/>
            <a:endCxn id="7" idx="1"/>
          </p:cNvCxnSpPr>
          <p:nvPr/>
        </p:nvCxnSpPr>
        <p:spPr>
          <a:xfrm>
            <a:off x="5612889" y="3277524"/>
            <a:ext cx="5079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1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Adattisztítás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Hiányzó adatok (</a:t>
            </a:r>
            <a:r>
              <a:rPr lang="hu-HU" i="1" dirty="0" err="1"/>
              <a:t>missing</a:t>
            </a:r>
            <a:r>
              <a:rPr lang="hu-HU" i="1" dirty="0"/>
              <a:t> </a:t>
            </a:r>
            <a:r>
              <a:rPr lang="hu-HU" i="1" dirty="0" err="1"/>
              <a:t>data</a:t>
            </a:r>
            <a:r>
              <a:rPr lang="hu-HU" i="1" dirty="0"/>
              <a:t>, „NA”, „null”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Hol lehet probléma?</a:t>
            </a:r>
          </a:p>
          <a:p>
            <a:pPr lvl="1"/>
            <a:r>
              <a:rPr lang="hu-HU" dirty="0"/>
              <a:t>Mesterséges feltöltés („</a:t>
            </a:r>
            <a:r>
              <a:rPr lang="hu-HU" i="1" dirty="0" err="1"/>
              <a:t>imputation</a:t>
            </a:r>
            <a:r>
              <a:rPr lang="hu-HU" dirty="0" smtClean="0"/>
              <a:t>”)</a:t>
            </a:r>
          </a:p>
          <a:p>
            <a:pPr lvl="1"/>
            <a:endParaRPr lang="hu-HU" dirty="0"/>
          </a:p>
          <a:p>
            <a:r>
              <a:rPr lang="hu-HU" dirty="0"/>
              <a:t>Több változó, mint </a:t>
            </a:r>
            <a:r>
              <a:rPr lang="hu-HU" dirty="0" smtClean="0"/>
              <a:t>megfigyelés/minta</a:t>
            </a:r>
          </a:p>
          <a:p>
            <a:pPr lvl="1"/>
            <a:r>
              <a:rPr lang="hu-HU" dirty="0" smtClean="0"/>
              <a:t>Génkifejeződési vizsgálatok</a:t>
            </a:r>
          </a:p>
          <a:p>
            <a:pPr lvl="1"/>
            <a:r>
              <a:rPr lang="hu-HU" dirty="0" smtClean="0"/>
              <a:t>Műholdképek spektrális vizsgálata</a:t>
            </a:r>
          </a:p>
          <a:p>
            <a:pPr lvl="1"/>
            <a:r>
              <a:rPr lang="hu-HU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Leíró statisztika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26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Leíró statisztika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Vizsgált adatok alapvető jellemzői</a:t>
            </a:r>
          </a:p>
          <a:p>
            <a:pPr lvl="1"/>
            <a:r>
              <a:rPr lang="hu-HU" dirty="0" smtClean="0"/>
              <a:t>Kvantitatív</a:t>
            </a:r>
          </a:p>
          <a:p>
            <a:pPr lvl="1"/>
            <a:r>
              <a:rPr lang="hu-HU" dirty="0" smtClean="0"/>
              <a:t>Erősen absztrahál, „összefoglal”</a:t>
            </a:r>
          </a:p>
          <a:p>
            <a:endParaRPr lang="hu-HU" dirty="0"/>
          </a:p>
          <a:p>
            <a:r>
              <a:rPr lang="hu-HU" dirty="0" smtClean="0"/>
              <a:t>Egyfajta ellentéte: következtető (</a:t>
            </a:r>
            <a:r>
              <a:rPr lang="hu-HU" i="1" dirty="0" err="1" smtClean="0"/>
              <a:t>inferential</a:t>
            </a:r>
            <a:r>
              <a:rPr lang="hu-HU" dirty="0" smtClean="0"/>
              <a:t>) </a:t>
            </a:r>
            <a:r>
              <a:rPr lang="hu-HU" dirty="0" err="1" smtClean="0"/>
              <a:t>stat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Megfigyelt mintán túlmutató következtetések</a:t>
            </a:r>
          </a:p>
          <a:p>
            <a:pPr lvl="1"/>
            <a:r>
              <a:rPr lang="hu-HU" dirty="0" smtClean="0"/>
              <a:t>Pl. populáció tulajdonságaira következtetés mintából</a:t>
            </a:r>
          </a:p>
          <a:p>
            <a:endParaRPr lang="hu-HU" dirty="0"/>
          </a:p>
          <a:p>
            <a:r>
              <a:rPr lang="hu-HU" dirty="0" smtClean="0"/>
              <a:t>N.B.: ez egy erősen mérnöki szemléletű kurzus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(Folytonos) megfigyelések jellemzése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 smtClean="0"/>
                  <a:t>Átlag, medián, </a:t>
                </a:r>
                <a:r>
                  <a:rPr lang="hu-HU" dirty="0" err="1" smtClean="0"/>
                  <a:t>módusz</a:t>
                </a:r>
                <a:endParaRPr lang="hu-HU" dirty="0" smtClean="0"/>
              </a:p>
              <a:p>
                <a:pPr lvl="1"/>
                <a:endParaRPr lang="hu-HU" dirty="0" smtClean="0"/>
              </a:p>
              <a:p>
                <a:r>
                  <a:rPr lang="hu-HU" dirty="0" err="1" smtClean="0"/>
                  <a:t>Percentilis</a:t>
                </a:r>
                <a:endParaRPr lang="hu-HU" dirty="0"/>
              </a:p>
              <a:p>
                <a:pPr lvl="1"/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dirty="0" smtClean="0"/>
                  <a:t>-edik </a:t>
                </a:r>
                <a:r>
                  <a:rPr lang="hu-HU" dirty="0" err="1" smtClean="0"/>
                  <a:t>percentilisnél</a:t>
                </a:r>
                <a:r>
                  <a:rPr lang="hu-HU" dirty="0" smtClean="0"/>
                  <a:t> az adatok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hu-HU" dirty="0" err="1" smtClean="0"/>
                  <a:t>-a</a:t>
                </a:r>
                <a:r>
                  <a:rPr lang="hu-HU" dirty="0" smtClean="0"/>
                  <a:t> kisebb</a:t>
                </a:r>
              </a:p>
              <a:p>
                <a:r>
                  <a:rPr lang="hu-HU" dirty="0" smtClean="0"/>
                  <a:t>Kvartilis</a:t>
                </a:r>
              </a:p>
              <a:p>
                <a:pPr lvl="1"/>
                <a:r>
                  <a:rPr lang="hu-HU" dirty="0" smtClean="0"/>
                  <a:t>Q1, Q3: 25. és 75. </a:t>
                </a:r>
                <a:r>
                  <a:rPr lang="hu-HU" dirty="0" err="1" smtClean="0"/>
                  <a:t>percentilis</a:t>
                </a:r>
                <a:endParaRPr lang="hu-HU" dirty="0" smtClean="0"/>
              </a:p>
              <a:p>
                <a:pPr lvl="1"/>
                <a:r>
                  <a:rPr lang="hu-HU" dirty="0" smtClean="0"/>
                  <a:t>Q2: medián</a:t>
                </a:r>
              </a:p>
              <a:p>
                <a:pPr lvl="1"/>
                <a:endParaRPr lang="hu-HU" dirty="0" smtClean="0"/>
              </a:p>
              <a:p>
                <a:r>
                  <a:rPr lang="hu-HU" dirty="0" err="1"/>
                  <a:t>Inter-quartile</a:t>
                </a:r>
                <a:r>
                  <a:rPr lang="hu-HU" dirty="0"/>
                  <a:t> </a:t>
                </a:r>
                <a:r>
                  <a:rPr lang="hu-HU" dirty="0" err="1" smtClean="0"/>
                  <a:t>range</a:t>
                </a:r>
                <a:r>
                  <a:rPr lang="hu-HU" dirty="0" smtClean="0"/>
                  <a:t> (IQR)</a:t>
                </a:r>
              </a:p>
              <a:p>
                <a:pPr lvl="1"/>
                <a:r>
                  <a:rPr lang="hu-HU" dirty="0" smtClean="0"/>
                  <a:t>Q3 – Q1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3" t="-1433" b="-9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8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Kvartilisek</a:t>
            </a:r>
            <a:r>
              <a:rPr lang="hu-HU" dirty="0" smtClean="0"/>
              <a:t> szerepe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5070392" cy="55292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300192" y="5157192"/>
            <a:ext cx="2714600" cy="48235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„68–95–99.7 </a:t>
            </a:r>
            <a:r>
              <a:rPr lang="hu-HU" sz="2400" b="1" dirty="0" err="1" smtClean="0"/>
              <a:t>rule</a:t>
            </a:r>
            <a:r>
              <a:rPr lang="hu-HU" sz="2400" b="1" dirty="0" smtClean="0"/>
              <a:t>”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0961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Boxplot</a:t>
            </a:r>
            <a:r>
              <a:rPr lang="hu-HU" dirty="0" smtClean="0"/>
              <a:t> (</a:t>
            </a:r>
            <a:r>
              <a:rPr lang="hu-HU" dirty="0" err="1" smtClean="0"/>
              <a:t>Box</a:t>
            </a:r>
            <a:r>
              <a:rPr lang="hu-HU" dirty="0" smtClean="0"/>
              <a:t> and </a:t>
            </a:r>
            <a:r>
              <a:rPr lang="hu-HU" dirty="0" err="1" smtClean="0"/>
              <a:t>whisker</a:t>
            </a:r>
            <a:r>
              <a:rPr lang="hu-HU" dirty="0" smtClean="0"/>
              <a:t> </a:t>
            </a:r>
            <a:r>
              <a:rPr lang="hu-HU" dirty="0" err="1" smtClean="0"/>
              <a:t>plot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858319" cy="554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139544" y="5517232"/>
            <a:ext cx="2952328" cy="9144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Ez már nem fog menni Excelben. (?)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Centrális tendencia és diszperzió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Centrális jelleg jellemzői:</a:t>
            </a:r>
          </a:p>
          <a:p>
            <a:pPr lvl="1"/>
            <a:r>
              <a:rPr lang="hu-HU" dirty="0" smtClean="0"/>
              <a:t>Átlag, medián, </a:t>
            </a:r>
            <a:r>
              <a:rPr lang="hu-HU" dirty="0" err="1" smtClean="0"/>
              <a:t>multimodalitás</a:t>
            </a:r>
            <a:r>
              <a:rPr lang="hu-HU" dirty="0" smtClean="0"/>
              <a:t> (illetve </a:t>
            </a:r>
            <a:r>
              <a:rPr lang="hu-HU" dirty="0" err="1" smtClean="0"/>
              <a:t>módus</a:t>
            </a:r>
            <a:r>
              <a:rPr lang="hu-HU" dirty="0" smtClean="0"/>
              <a:t>)</a:t>
            </a:r>
          </a:p>
          <a:p>
            <a:pPr lvl="1"/>
            <a:endParaRPr lang="hu-HU" dirty="0"/>
          </a:p>
          <a:p>
            <a:r>
              <a:rPr lang="hu-HU" dirty="0" smtClean="0"/>
              <a:t>„Diszperzió” jellemzői</a:t>
            </a:r>
          </a:p>
          <a:p>
            <a:pPr lvl="1"/>
            <a:r>
              <a:rPr lang="hu-HU" dirty="0" err="1" smtClean="0"/>
              <a:t>Percentilisek</a:t>
            </a:r>
            <a:r>
              <a:rPr lang="hu-HU" dirty="0" smtClean="0"/>
              <a:t>, szórás(ok), variancia</a:t>
            </a:r>
          </a:p>
          <a:p>
            <a:pPr lvl="1"/>
            <a:endParaRPr lang="hu-HU" dirty="0"/>
          </a:p>
          <a:p>
            <a:r>
              <a:rPr lang="hu-HU" dirty="0" smtClean="0"/>
              <a:t>Melyik mennyire érzékeny a kiugró értékekre?</a:t>
            </a:r>
          </a:p>
          <a:p>
            <a:endParaRPr lang="hu-HU" dirty="0"/>
          </a:p>
          <a:p>
            <a:r>
              <a:rPr lang="hu-HU" dirty="0" smtClean="0"/>
              <a:t>Megj.: a mintaátlag vs. populáció-átlag jellegű kérdésekkel itt nem foglalkozunk</a:t>
            </a:r>
          </a:p>
          <a:p>
            <a:pPr lvl="1"/>
            <a:r>
              <a:rPr lang="hu-HU" dirty="0" smtClean="0"/>
              <a:t>(Mi minek hogyan milyen becslője…)</a:t>
            </a:r>
          </a:p>
        </p:txBody>
      </p:sp>
    </p:spTree>
    <p:extLst>
      <p:ext uri="{BB962C8B-B14F-4D97-AF65-F5344CB8AC3E}">
        <p14:creationId xmlns:p14="http://schemas.microsoft.com/office/powerpoint/2010/main" val="341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Robusztus mérőszámok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785794"/>
            <a:ext cx="8858312" cy="5529321"/>
          </a:xfrm>
        </p:spPr>
        <p:txBody>
          <a:bodyPr/>
          <a:lstStyle/>
          <a:p>
            <a:r>
              <a:rPr lang="hu-HU" dirty="0" smtClean="0"/>
              <a:t>Alaphalmaz</a:t>
            </a:r>
          </a:p>
          <a:p>
            <a:pPr lvl="1"/>
            <a:r>
              <a:rPr lang="hu-HU" dirty="0" smtClean="0"/>
              <a:t>1000 pont ~ U(1, 5) egyenletes eloszlás</a:t>
            </a:r>
          </a:p>
          <a:p>
            <a:pPr lvl="2"/>
            <a:r>
              <a:rPr lang="hu-HU" i="1" dirty="0" smtClean="0"/>
              <a:t>átlag = medián = 3 </a:t>
            </a:r>
            <a:r>
              <a:rPr lang="hu-HU" i="1" dirty="0" err="1" smtClean="0"/>
              <a:t>ms</a:t>
            </a:r>
            <a:endParaRPr lang="hu-HU" i="1" dirty="0" smtClean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071670" y="3714752"/>
            <a:ext cx="5143536" cy="1588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571736" y="3500438"/>
            <a:ext cx="857256" cy="428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8" name="Egyenes összekötő 7"/>
          <p:cNvCxnSpPr>
            <a:stCxn id="6" idx="0"/>
            <a:endCxn id="6" idx="2"/>
          </p:cNvCxnSpPr>
          <p:nvPr/>
        </p:nvCxnSpPr>
        <p:spPr>
          <a:xfrm rot="16200000" flipH="1">
            <a:off x="2786050" y="3714752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3000364" y="3286124"/>
            <a:ext cx="428628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rot="5400000" flipH="1" flipV="1">
            <a:off x="2858282" y="3356768"/>
            <a:ext cx="285752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5400000" flipH="1" flipV="1">
            <a:off x="2322497" y="3392487"/>
            <a:ext cx="500066" cy="1588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rot="5400000" flipH="1" flipV="1">
            <a:off x="3179753" y="3392487"/>
            <a:ext cx="500066" cy="1588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2571736" y="3286124"/>
            <a:ext cx="428628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285984" y="271462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3ms ± 2 </a:t>
            </a:r>
            <a:r>
              <a:rPr lang="hu-HU" sz="2400" b="1" dirty="0" err="1" smtClean="0"/>
              <a:t>ms</a:t>
            </a:r>
            <a:endParaRPr lang="hu-HU" sz="24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0" y="3429000"/>
            <a:ext cx="207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</a:rPr>
              <a:t>Válaszidő</a:t>
            </a:r>
            <a:endParaRPr lang="hu-H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3" name="Egyenes összekötő 22"/>
          <p:cNvCxnSpPr/>
          <p:nvPr/>
        </p:nvCxnSpPr>
        <p:spPr>
          <a:xfrm>
            <a:off x="2071670" y="4786322"/>
            <a:ext cx="5143536" cy="158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0" y="450057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5">
                    <a:lumMod val="75000"/>
                  </a:schemeClr>
                </a:solidFill>
              </a:rPr>
              <a:t>Vál. medián</a:t>
            </a:r>
            <a:endParaRPr lang="hu-H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6" name="Egyenes összekötő 25"/>
          <p:cNvCxnSpPr/>
          <p:nvPr/>
        </p:nvCxnSpPr>
        <p:spPr>
          <a:xfrm>
            <a:off x="2071670" y="5500702"/>
            <a:ext cx="5143536" cy="158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0" y="5214950"/>
            <a:ext cx="207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Vál. átlag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2928926" y="4714884"/>
            <a:ext cx="142876" cy="1428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Ellipszis 35"/>
          <p:cNvSpPr/>
          <p:nvPr/>
        </p:nvSpPr>
        <p:spPr>
          <a:xfrm>
            <a:off x="2928926" y="5429264"/>
            <a:ext cx="142876" cy="14287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8" name="Ellipszis 37"/>
          <p:cNvSpPr/>
          <p:nvPr/>
        </p:nvSpPr>
        <p:spPr>
          <a:xfrm>
            <a:off x="6643702" y="3643314"/>
            <a:ext cx="115200" cy="1152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1" name="Robbanás 1 40"/>
          <p:cNvSpPr/>
          <p:nvPr/>
        </p:nvSpPr>
        <p:spPr>
          <a:xfrm>
            <a:off x="4786314" y="1857364"/>
            <a:ext cx="3746126" cy="1571636"/>
          </a:xfrm>
          <a:prstGeom prst="irregularSeal1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1 pont: 20 s</a:t>
            </a:r>
          </a:p>
        </p:txBody>
      </p:sp>
      <p:sp>
        <p:nvSpPr>
          <p:cNvPr id="42" name="Téglalap 41"/>
          <p:cNvSpPr/>
          <p:nvPr/>
        </p:nvSpPr>
        <p:spPr>
          <a:xfrm>
            <a:off x="2357422" y="4071942"/>
            <a:ext cx="6786578" cy="35719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Új medián: sort(</a:t>
            </a:r>
            <a:r>
              <a:rPr lang="hu-HU" sz="2400" b="1" dirty="0" err="1" smtClean="0">
                <a:solidFill>
                  <a:schemeClr val="bg1"/>
                </a:solidFill>
              </a:rPr>
              <a:t>resp</a:t>
            </a:r>
            <a:r>
              <a:rPr lang="hu-HU" sz="2400" b="1" dirty="0" smtClean="0">
                <a:solidFill>
                  <a:schemeClr val="bg1"/>
                </a:solidFill>
              </a:rPr>
              <a:t>. </a:t>
            </a:r>
            <a:r>
              <a:rPr lang="hu-HU" sz="2400" b="1" dirty="0" err="1" smtClean="0">
                <a:solidFill>
                  <a:schemeClr val="bg1"/>
                </a:solidFill>
              </a:rPr>
              <a:t>times</a:t>
            </a:r>
            <a:r>
              <a:rPr lang="hu-HU" sz="2400" b="1" dirty="0" smtClean="0">
                <a:solidFill>
                  <a:schemeClr val="bg1"/>
                </a:solidFill>
              </a:rPr>
              <a:t>)[501] = 3.02 </a:t>
            </a:r>
            <a:r>
              <a:rPr lang="hu-HU" sz="2400" b="1" dirty="0" err="1" smtClean="0">
                <a:solidFill>
                  <a:schemeClr val="bg1"/>
                </a:solidFill>
              </a:rPr>
              <a:t>ms</a:t>
            </a:r>
            <a:endParaRPr lang="hu-HU" sz="2400" b="1" dirty="0" smtClean="0">
              <a:solidFill>
                <a:schemeClr val="bg1"/>
              </a:solidFill>
            </a:endParaRPr>
          </a:p>
        </p:txBody>
      </p:sp>
      <p:sp>
        <p:nvSpPr>
          <p:cNvPr id="45" name="Ellipszis 44"/>
          <p:cNvSpPr/>
          <p:nvPr/>
        </p:nvSpPr>
        <p:spPr>
          <a:xfrm>
            <a:off x="2928926" y="5429264"/>
            <a:ext cx="142876" cy="14287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7" name="Ellipszis 46"/>
          <p:cNvSpPr/>
          <p:nvPr/>
        </p:nvSpPr>
        <p:spPr>
          <a:xfrm>
            <a:off x="2928926" y="4714884"/>
            <a:ext cx="142876" cy="1428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>
            <a:off x="2357422" y="5857892"/>
            <a:ext cx="6786578" cy="35719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Új átlag: (2 * 10^4 + 3 * 10^3 )/ 1001 = 25 </a:t>
            </a:r>
            <a:r>
              <a:rPr lang="hu-HU" sz="2400" b="1" dirty="0" err="1" smtClean="0">
                <a:solidFill>
                  <a:schemeClr val="bg1"/>
                </a:solidFill>
              </a:rPr>
              <a:t>ms</a:t>
            </a:r>
            <a:r>
              <a:rPr lang="hu-HU" sz="2400" b="1" dirty="0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7215206" y="4500570"/>
            <a:ext cx="19287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Robusztus</a:t>
            </a:r>
            <a:endParaRPr lang="hu-HU" sz="2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7143768" y="5214950"/>
            <a:ext cx="2000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rgbClr val="FF0000"/>
                </a:solidFill>
                <a:sym typeface="Wingdings"/>
              </a:rPr>
              <a:t></a:t>
            </a:r>
            <a:r>
              <a:rPr lang="hu-HU" sz="2600" b="1" dirty="0" smtClean="0">
                <a:solidFill>
                  <a:srgbClr val="FF0000"/>
                </a:solidFill>
              </a:rPr>
              <a:t>Nem </a:t>
            </a:r>
            <a:r>
              <a:rPr lang="hu-HU" sz="2600" b="1" dirty="0" err="1" smtClean="0">
                <a:solidFill>
                  <a:srgbClr val="FF0000"/>
                </a:solidFill>
              </a:rPr>
              <a:t>rob</a:t>
            </a:r>
            <a:r>
              <a:rPr lang="hu-HU" sz="2600" b="1" dirty="0" smtClean="0">
                <a:solidFill>
                  <a:srgbClr val="FF0000"/>
                </a:solidFill>
              </a:rPr>
              <a:t>.</a:t>
            </a:r>
            <a:endParaRPr lang="hu-HU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4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97E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7E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2969 -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5538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5538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68208E-6 L 0.09462 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5" grpId="0" animBg="1"/>
      <p:bldP spid="47" grpId="0" animBg="1"/>
      <p:bldP spid="48" grpId="0" animBg="1"/>
      <p:bldP spid="28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Minta-variancia; minta kovariancia-mátrix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hu-HU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/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hu-HU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hu-HU" b="0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𝑐𝑜𝑣</m:t>
                      </m:r>
                      <m:r>
                        <a:rPr lang="hu-HU" b="0" i="1" smtClean="0">
                          <a:latin typeface="Cambria Math"/>
                        </a:rPr>
                        <m:t>(</m:t>
                      </m:r>
                      <m:r>
                        <a:rPr lang="hu-HU" b="0" i="1" smtClean="0">
                          <a:latin typeface="Cambria Math"/>
                        </a:rPr>
                        <m:t>𝑋</m:t>
                      </m:r>
                      <m:r>
                        <a:rPr lang="hu-HU" b="0" i="1" smtClean="0">
                          <a:latin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</a:rPr>
                        <m:t>𝑌</m:t>
                      </m:r>
                      <m:r>
                        <a:rPr lang="hu-HU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𝑁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/>
                            </a:rPr>
                            <m:t>𝑖</m:t>
                          </m:r>
                          <m:r>
                            <a:rPr lang="hu-HU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hu-HU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hu-HU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/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églalap 3"/>
          <p:cNvSpPr/>
          <p:nvPr/>
        </p:nvSpPr>
        <p:spPr>
          <a:xfrm>
            <a:off x="6084168" y="5229200"/>
            <a:ext cx="2952328" cy="12024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Mennyire robosztusak?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Téglalap 3"/>
          <p:cNvSpPr/>
          <p:nvPr/>
        </p:nvSpPr>
        <p:spPr>
          <a:xfrm>
            <a:off x="142844" y="5229200"/>
            <a:ext cx="5797308" cy="118331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Breakdown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point</a:t>
            </a:r>
            <a:r>
              <a:rPr lang="hu-HU" sz="2400" dirty="0" smtClean="0">
                <a:solidFill>
                  <a:schemeClr val="bg1"/>
                </a:solidFill>
              </a:rPr>
              <a:t> (becslőé): „rossz” megfigyelések </a:t>
            </a:r>
            <a:r>
              <a:rPr lang="hu-HU" sz="2400" dirty="0" err="1" smtClean="0">
                <a:solidFill>
                  <a:schemeClr val="bg1"/>
                </a:solidFill>
              </a:rPr>
              <a:t>max</a:t>
            </a:r>
            <a:r>
              <a:rPr lang="hu-HU" sz="2400" dirty="0" smtClean="0">
                <a:solidFill>
                  <a:schemeClr val="bg1"/>
                </a:solidFill>
              </a:rPr>
              <a:t>. aránya, ami után már tetszőlegesen rossz eredményt ad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Variancia, kovariancia: példa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253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2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Szakértői tudás</a:t>
            </a:r>
          </a:p>
          <a:p>
            <a:pPr lvl="1"/>
            <a:r>
              <a:rPr lang="hu-HU" dirty="0" smtClean="0"/>
              <a:t>Elvárt összefüggések</a:t>
            </a:r>
          </a:p>
          <a:p>
            <a:pPr lvl="1"/>
            <a:r>
              <a:rPr lang="hu-HU" dirty="0" smtClean="0"/>
              <a:t>Háttértudás a kísérletről</a:t>
            </a:r>
          </a:p>
          <a:p>
            <a:pPr lvl="1"/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133" t="25987" r="3660" b="34151"/>
          <a:stretch/>
        </p:blipFill>
        <p:spPr>
          <a:xfrm>
            <a:off x="16854" y="3241332"/>
            <a:ext cx="9110291" cy="314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Variancia, kovariancia: példa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8" y="2060847"/>
            <a:ext cx="8916408" cy="195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4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Variancia, kovariancia: példa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0" y="908720"/>
            <a:ext cx="873018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323528" y="2852936"/>
            <a:ext cx="8496944" cy="9144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Normalizálás (szórások szorzatával): </a:t>
            </a:r>
            <a:r>
              <a:rPr lang="hu-HU" sz="2400" dirty="0" err="1" smtClean="0">
                <a:solidFill>
                  <a:schemeClr val="bg1"/>
                </a:solidFill>
              </a:rPr>
              <a:t>Pearson-féle</a:t>
            </a:r>
            <a:r>
              <a:rPr lang="hu-HU" sz="2400" dirty="0" smtClean="0">
                <a:solidFill>
                  <a:schemeClr val="bg1"/>
                </a:solidFill>
              </a:rPr>
              <a:t> lineáris korrelációs koefficiens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87889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1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Lineáris korrelációs koefficiens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764705"/>
            <a:ext cx="6678553" cy="568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6084168" y="5517232"/>
            <a:ext cx="2952328" cy="9144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Egyenest most még nem illesztünk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Eloszlás jellemzése?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3789040"/>
            <a:ext cx="8858312" cy="259751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42844" y="3009297"/>
            <a:ext cx="3709076" cy="3377255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 {RPT: 609, 613, 913, …}</a:t>
            </a: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644008" y="3009297"/>
            <a:ext cx="4032448" cy="3377255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{</a:t>
            </a:r>
            <a:r>
              <a:rPr lang="hu-HU" sz="2400" dirty="0" err="1" smtClean="0">
                <a:solidFill>
                  <a:schemeClr val="bg1"/>
                </a:solidFill>
              </a:rPr>
              <a:t>location</a:t>
            </a:r>
            <a:r>
              <a:rPr lang="hu-HU" sz="2400" dirty="0" smtClean="0">
                <a:solidFill>
                  <a:schemeClr val="bg1"/>
                </a:solidFill>
              </a:rPr>
              <a:t>: </a:t>
            </a:r>
            <a:r>
              <a:rPr lang="hu-HU" sz="2400" dirty="0" err="1" smtClean="0">
                <a:solidFill>
                  <a:schemeClr val="bg1"/>
                </a:solidFill>
              </a:rPr>
              <a:t>Peyton</a:t>
            </a:r>
            <a:r>
              <a:rPr lang="hu-HU" sz="2400" dirty="0" smtClean="0">
                <a:solidFill>
                  <a:schemeClr val="bg1"/>
                </a:solidFill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</a:rPr>
              <a:t>Durham</a:t>
            </a:r>
            <a:r>
              <a:rPr lang="hu-HU" sz="2400" dirty="0" smtClean="0">
                <a:solidFill>
                  <a:schemeClr val="bg1"/>
                </a:solidFill>
              </a:rPr>
              <a:t>, …}</a:t>
            </a: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2123728" y="921066"/>
            <a:ext cx="4248472" cy="2088232"/>
            <a:chOff x="2123728" y="921066"/>
            <a:chExt cx="4248472" cy="2088232"/>
          </a:xfrm>
        </p:grpSpPr>
        <p:cxnSp>
          <p:nvCxnSpPr>
            <p:cNvPr id="12" name="Egyenes összekötő 11"/>
            <p:cNvCxnSpPr>
              <a:stCxn id="14" idx="2"/>
              <a:endCxn id="16" idx="0"/>
            </p:cNvCxnSpPr>
            <p:nvPr/>
          </p:nvCxnSpPr>
          <p:spPr>
            <a:xfrm>
              <a:off x="4355976" y="1785162"/>
              <a:ext cx="1152128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>
              <a:stCxn id="14" idx="2"/>
              <a:endCxn id="15" idx="0"/>
            </p:cNvCxnSpPr>
            <p:nvPr/>
          </p:nvCxnSpPr>
          <p:spPr>
            <a:xfrm flipH="1">
              <a:off x="2987824" y="1785162"/>
              <a:ext cx="1368152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églalap 13"/>
            <p:cNvSpPr/>
            <p:nvPr/>
          </p:nvSpPr>
          <p:spPr>
            <a:xfrm>
              <a:off x="3563888" y="921066"/>
              <a:ext cx="1584176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Változók</a:t>
              </a: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212372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Numerikus</a:t>
              </a: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464400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Kategorikus</a:t>
              </a: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2123728" y="921066"/>
            <a:ext cx="4248472" cy="2088232"/>
            <a:chOff x="2123728" y="921066"/>
            <a:chExt cx="4248472" cy="2088232"/>
          </a:xfrm>
        </p:grpSpPr>
        <p:cxnSp>
          <p:nvCxnSpPr>
            <p:cNvPr id="18" name="Egyenes összekötő 17"/>
            <p:cNvCxnSpPr>
              <a:stCxn id="20" idx="2"/>
              <a:endCxn id="22" idx="0"/>
            </p:cNvCxnSpPr>
            <p:nvPr/>
          </p:nvCxnSpPr>
          <p:spPr>
            <a:xfrm>
              <a:off x="4355976" y="1785162"/>
              <a:ext cx="1152128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>
              <a:stCxn id="20" idx="2"/>
              <a:endCxn id="21" idx="0"/>
            </p:cNvCxnSpPr>
            <p:nvPr/>
          </p:nvCxnSpPr>
          <p:spPr>
            <a:xfrm flipH="1">
              <a:off x="2987824" y="1785162"/>
              <a:ext cx="1368152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églalap 19"/>
            <p:cNvSpPr/>
            <p:nvPr/>
          </p:nvSpPr>
          <p:spPr>
            <a:xfrm>
              <a:off x="3563888" y="921066"/>
              <a:ext cx="1584176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Változók</a:t>
              </a: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212372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Numerikus</a:t>
              </a: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464400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Kategorikus</a:t>
              </a:r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616221"/>
            <a:ext cx="2448272" cy="26930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28" y="3666577"/>
            <a:ext cx="3110460" cy="2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Oszlopdiagram (bar chart)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Ábrázolt összefüggés:</a:t>
            </a:r>
          </a:p>
          <a:p>
            <a:pPr lvl="1">
              <a:buFont typeface="Arial" pitchFamily="34" charset="0"/>
              <a:buChar char="•"/>
            </a:pPr>
            <a:r>
              <a:rPr lang="hu-HU" sz="2600" dirty="0" smtClean="0"/>
              <a:t>Kategorikus </a:t>
            </a:r>
            <a:r>
              <a:rPr lang="hu-HU" sz="2600" dirty="0"/>
              <a:t>változó egyes</a:t>
            </a:r>
            <a:br>
              <a:rPr lang="hu-HU" sz="2600" dirty="0"/>
            </a:br>
            <a:r>
              <a:rPr lang="hu-HU" sz="2600" dirty="0"/>
              <a:t>értékeinek abszolút </a:t>
            </a:r>
            <a:br>
              <a:rPr lang="hu-HU" sz="2600" dirty="0"/>
            </a:br>
            <a:r>
              <a:rPr lang="hu-HU" sz="2600" dirty="0" smtClean="0"/>
              <a:t>gyakorisága</a:t>
            </a:r>
            <a:endParaRPr lang="hu-HU" sz="2600" dirty="0"/>
          </a:p>
          <a:p>
            <a:pPr>
              <a:buFont typeface="Arial" pitchFamily="34" charset="0"/>
              <a:buChar char="•"/>
            </a:pPr>
            <a:r>
              <a:rPr lang="hu-HU" dirty="0"/>
              <a:t>Adategység:</a:t>
            </a:r>
          </a:p>
          <a:p>
            <a:pPr marL="754063" lvl="2"/>
            <a:r>
              <a:rPr lang="hu-HU" sz="2600" dirty="0"/>
              <a:t>Oszlop </a:t>
            </a:r>
            <a:r>
              <a:rPr lang="hu-HU" sz="2600" dirty="0" smtClean="0"/>
              <a:t>– magassága: </a:t>
            </a:r>
            <a:r>
              <a:rPr lang="hu-HU" sz="2600" dirty="0"/>
              <a:t/>
            </a:r>
            <a:br>
              <a:rPr lang="hu-HU" sz="2600" dirty="0"/>
            </a:br>
            <a:r>
              <a:rPr lang="hu-HU" sz="2600" dirty="0" smtClean="0"/>
              <a:t>adott </a:t>
            </a:r>
            <a:r>
              <a:rPr lang="hu-HU" sz="2600" dirty="0"/>
              <a:t>érték </a:t>
            </a:r>
            <a:r>
              <a:rPr lang="hu-HU" sz="2600" dirty="0" smtClean="0"/>
              <a:t>gyakorisága</a:t>
            </a:r>
          </a:p>
          <a:p>
            <a:pPr marL="754063" lvl="2"/>
            <a:endParaRPr lang="hu-HU" sz="2000" dirty="0"/>
          </a:p>
          <a:p>
            <a:pPr marL="0" lvl="1">
              <a:buFont typeface="Arial" pitchFamily="34" charset="0"/>
              <a:buChar char="•"/>
            </a:pPr>
            <a:r>
              <a:rPr lang="hu-HU" sz="3200" dirty="0"/>
              <a:t>Tervezői döntés:</a:t>
            </a:r>
          </a:p>
          <a:p>
            <a:pPr marL="457200" lvl="2"/>
            <a:r>
              <a:rPr lang="hu-HU" sz="2600" dirty="0" smtClean="0"/>
              <a:t>Értékkészlet </a:t>
            </a:r>
            <a:r>
              <a:rPr lang="hu-HU" sz="2600" dirty="0"/>
              <a:t>darabolása?</a:t>
            </a:r>
          </a:p>
          <a:p>
            <a:pPr lvl="1">
              <a:buFont typeface="Arial" pitchFamily="34" charset="0"/>
              <a:buChar char="•"/>
            </a:pPr>
            <a:endParaRPr lang="hu-HU" sz="2000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 descr="ohv_segeda_pl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255" y="2509996"/>
            <a:ext cx="4873745" cy="36553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7090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3"/>
          <a:stretch/>
        </p:blipFill>
        <p:spPr>
          <a:xfrm>
            <a:off x="4558014" y="1988840"/>
            <a:ext cx="4465236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Hisztogram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Ábrázolt összefüggés:</a:t>
            </a:r>
          </a:p>
          <a:p>
            <a:pPr lvl="1">
              <a:buFont typeface="Arial" pitchFamily="34" charset="0"/>
              <a:buChar char="•"/>
            </a:pPr>
            <a:r>
              <a:rPr lang="hu-HU" sz="2600" dirty="0" smtClean="0"/>
              <a:t>Folytonos változó </a:t>
            </a:r>
            <a:r>
              <a:rPr lang="hu-HU" sz="2600" dirty="0"/>
              <a:t>egyes</a:t>
            </a:r>
            <a:br>
              <a:rPr lang="hu-HU" sz="2600" dirty="0"/>
            </a:br>
            <a:r>
              <a:rPr lang="hu-HU" sz="2600" dirty="0"/>
              <a:t>értékeinek abszolút </a:t>
            </a:r>
            <a:br>
              <a:rPr lang="hu-HU" sz="2600" dirty="0"/>
            </a:br>
            <a:r>
              <a:rPr lang="hu-HU" sz="2600" dirty="0" smtClean="0"/>
              <a:t>gyakorisága</a:t>
            </a:r>
            <a:endParaRPr lang="hu-HU" sz="2600" dirty="0"/>
          </a:p>
          <a:p>
            <a:pPr>
              <a:buFont typeface="Arial" pitchFamily="34" charset="0"/>
              <a:buChar char="•"/>
            </a:pPr>
            <a:r>
              <a:rPr lang="hu-HU" dirty="0"/>
              <a:t>Adategység:</a:t>
            </a:r>
          </a:p>
          <a:p>
            <a:pPr marL="754063" lvl="2"/>
            <a:r>
              <a:rPr lang="hu-HU" sz="2600" dirty="0"/>
              <a:t>Oszlop </a:t>
            </a:r>
            <a:r>
              <a:rPr lang="hu-HU" sz="2600" dirty="0" smtClean="0"/>
              <a:t>– magassága: </a:t>
            </a:r>
            <a:r>
              <a:rPr lang="hu-HU" sz="2600" dirty="0"/>
              <a:t/>
            </a:r>
            <a:br>
              <a:rPr lang="hu-HU" sz="2600" dirty="0"/>
            </a:br>
            <a:r>
              <a:rPr lang="hu-HU" sz="2600" dirty="0" smtClean="0"/>
              <a:t>adott </a:t>
            </a:r>
            <a:r>
              <a:rPr lang="hu-HU" sz="2600" dirty="0"/>
              <a:t>érték </a:t>
            </a:r>
            <a:r>
              <a:rPr lang="hu-HU" sz="2600" dirty="0" smtClean="0"/>
              <a:t>gyakorisága</a:t>
            </a:r>
          </a:p>
          <a:p>
            <a:pPr marL="754063" lvl="2"/>
            <a:endParaRPr lang="hu-HU" sz="2000" dirty="0"/>
          </a:p>
          <a:p>
            <a:pPr marL="0" lvl="1">
              <a:buFont typeface="Arial" pitchFamily="34" charset="0"/>
              <a:buChar char="•"/>
            </a:pPr>
            <a:r>
              <a:rPr lang="hu-HU" sz="3200" dirty="0"/>
              <a:t>Tervezői döntés:</a:t>
            </a:r>
          </a:p>
          <a:p>
            <a:pPr marL="457200" lvl="2"/>
            <a:r>
              <a:rPr lang="hu-HU" sz="2600" dirty="0" smtClean="0"/>
              <a:t>Oszlopszélesség/kezdőpont?</a:t>
            </a:r>
            <a:endParaRPr lang="hu-HU" sz="2600" dirty="0"/>
          </a:p>
          <a:p>
            <a:pPr lvl="1">
              <a:buFont typeface="Arial" pitchFamily="34" charset="0"/>
              <a:buChar char="•"/>
            </a:pPr>
            <a:endParaRPr lang="hu-HU" sz="2000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6"/>
          <a:stretch/>
        </p:blipFill>
        <p:spPr>
          <a:xfrm>
            <a:off x="4557600" y="1990800"/>
            <a:ext cx="4464000" cy="34712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5146526" y="1348720"/>
            <a:ext cx="3286148" cy="57150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Fontos </a:t>
            </a:r>
            <a:r>
              <a:rPr lang="hu-HU" sz="2400" dirty="0" err="1" smtClean="0">
                <a:solidFill>
                  <a:schemeClr val="bg1"/>
                </a:solidFill>
              </a:rPr>
              <a:t>percentilisek</a:t>
            </a:r>
            <a:r>
              <a:rPr lang="hu-HU" sz="2400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4805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Sűrűségfüggvény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3781084" cy="552932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Ha mégis kevésbé akarunk absztrahálni</a:t>
            </a:r>
          </a:p>
          <a:p>
            <a:endParaRPr lang="hu-HU" dirty="0"/>
          </a:p>
          <a:p>
            <a:r>
              <a:rPr lang="hu-HU" dirty="0" smtClean="0"/>
              <a:t>Problémák</a:t>
            </a:r>
          </a:p>
          <a:p>
            <a:endParaRPr lang="hu-HU" dirty="0"/>
          </a:p>
          <a:p>
            <a:r>
              <a:rPr lang="hu-HU" dirty="0" smtClean="0"/>
              <a:t>1. Biztos, hogy normál eloszlású a populáció?</a:t>
            </a:r>
          </a:p>
          <a:p>
            <a:r>
              <a:rPr lang="hu-HU" dirty="0" smtClean="0"/>
              <a:t>2. Paramétereket kell becsülnünk a mintából</a:t>
            </a:r>
            <a:endParaRPr lang="en-US" dirty="0"/>
          </a:p>
        </p:txBody>
      </p:sp>
      <p:pic>
        <p:nvPicPr>
          <p:cNvPr id="6146" name="Picture 2" descr="http://www.statmethods.net/advgraphs/images/i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5148064" cy="5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Nemparametrikus</a:t>
            </a:r>
            <a:r>
              <a:rPr lang="hu-HU" dirty="0" smtClean="0"/>
              <a:t> sűrűségbecslés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hu-HU" dirty="0" smtClean="0"/>
                  <a:t>Legyen X egy r komponensű </a:t>
                </a:r>
                <a:r>
                  <a:rPr lang="hu-HU" dirty="0" err="1" smtClean="0"/>
                  <a:t>val</a:t>
                </a:r>
                <a:r>
                  <a:rPr lang="hu-HU" dirty="0" smtClean="0"/>
                  <a:t>. vektorvált.</a:t>
                </a:r>
              </a:p>
              <a:p>
                <a:r>
                  <a:rPr lang="hu-HU" dirty="0" smtClean="0"/>
                  <a:t>Bármely p, amire</a:t>
                </a:r>
              </a:p>
              <a:p>
                <a:endParaRPr lang="hu-H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≥0,</m:t>
                      </m:r>
                      <m:nary>
                        <m:naryPr>
                          <m:limLoc m:val="undOvr"/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4"/>
                                </m:r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ℜ</m:t>
                              </m:r>
                            </m:e>
                            <m:sup>
                              <m:r>
                                <m:rPr>
                                  <m:brk m:alnAt="24"/>
                                </m:r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u-HU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=1,</m:t>
                          </m:r>
                        </m:e>
                      </m:nary>
                    </m:oMath>
                  </m:oMathPara>
                </a14:m>
                <a:endParaRPr lang="hu-HU" b="0" dirty="0" smtClean="0">
                  <a:ea typeface="Cambria Math"/>
                </a:endParaRPr>
              </a:p>
              <a:p>
                <a:endParaRPr lang="hu-HU" dirty="0" smtClean="0"/>
              </a:p>
              <a:p>
                <a:r>
                  <a:rPr lang="hu-HU" dirty="0" smtClean="0"/>
                  <a:t>Ún. „</a:t>
                </a:r>
                <a:r>
                  <a:rPr lang="hu-HU" dirty="0" err="1" smtClean="0"/>
                  <a:t>bona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fide</a:t>
                </a:r>
                <a:r>
                  <a:rPr lang="hu-HU" dirty="0" smtClean="0"/>
                  <a:t> sűrűség” (</a:t>
                </a:r>
                <a:r>
                  <a:rPr lang="hu-HU" i="1" dirty="0" err="1" smtClean="0"/>
                  <a:t>bona</a:t>
                </a:r>
                <a:r>
                  <a:rPr lang="hu-HU" i="1" dirty="0" smtClean="0"/>
                  <a:t> </a:t>
                </a:r>
                <a:r>
                  <a:rPr lang="hu-HU" i="1" dirty="0" err="1" smtClean="0"/>
                  <a:t>fide</a:t>
                </a:r>
                <a:r>
                  <a:rPr lang="hu-HU" i="1" dirty="0" smtClean="0"/>
                  <a:t> </a:t>
                </a:r>
                <a:r>
                  <a:rPr lang="hu-HU" i="1" dirty="0" err="1" smtClean="0"/>
                  <a:t>density</a:t>
                </a:r>
                <a:r>
                  <a:rPr lang="hu-HU" dirty="0" smtClean="0"/>
                  <a:t>). </a:t>
                </a:r>
              </a:p>
              <a:p>
                <a:r>
                  <a:rPr lang="hu-HU" dirty="0" smtClean="0"/>
                  <a:t>NPDE: p parametrikus struktúra nélkül</a:t>
                </a:r>
              </a:p>
              <a:p>
                <a:pPr lvl="1"/>
                <a:r>
                  <a:rPr lang="hu-HU" dirty="0" smtClean="0"/>
                  <a:t>Pl. elég nagy családba tartozik ahhoz, hogy esélytelen legyen véges paraméterkészlettel reprezentálni.</a:t>
                </a:r>
              </a:p>
              <a:p>
                <a:pPr lvl="1"/>
                <a:r>
                  <a:rPr lang="hu-HU" dirty="0" smtClean="0"/>
                  <a:t>(Vagy csak nem akarunk ezzel foglalkozni…)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76" t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6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Nemparametrikus</a:t>
            </a:r>
            <a:r>
              <a:rPr lang="hu-HU" dirty="0"/>
              <a:t> sűrűségbecslés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hu-HU" dirty="0" smtClean="0"/>
                  <a:t>Egy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hu-HU" dirty="0" smtClean="0"/>
                  <a:t> becslő elfogulatlan (</a:t>
                </a:r>
                <a:r>
                  <a:rPr lang="hu-HU" i="1" dirty="0" err="1" smtClean="0"/>
                  <a:t>unbiased</a:t>
                </a:r>
                <a:r>
                  <a:rPr lang="hu-HU" dirty="0" smtClean="0"/>
                  <a:t>)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hu-HU" dirty="0" err="1" smtClean="0"/>
                  <a:t>-re</a:t>
                </a:r>
                <a:r>
                  <a:rPr lang="hu-HU" dirty="0" smtClean="0"/>
                  <a:t>, ha minden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/>
                      </a:rPr>
                      <m:t>𝒙</m:t>
                    </m:r>
                    <m:r>
                      <a:rPr lang="hu-HU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p>
                  </m:oMath>
                </a14:m>
                <a:endParaRPr lang="hu-HU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r>
                        <a:rPr lang="hu-HU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hu-HU" b="0" dirty="0" smtClean="0"/>
              </a:p>
              <a:p>
                <a:r>
                  <a:rPr lang="hu-HU" dirty="0" smtClean="0"/>
                  <a:t>Véges adatkészleten nincs </a:t>
                </a:r>
                <a:r>
                  <a:rPr lang="hu-HU" dirty="0" err="1" smtClean="0"/>
                  <a:t>bona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fide</a:t>
                </a:r>
                <a:r>
                  <a:rPr lang="hu-HU" dirty="0" smtClean="0"/>
                  <a:t> becslő, ami ezt minden folytonos sűrűségre teljesítené.</a:t>
                </a:r>
              </a:p>
              <a:p>
                <a:pPr lvl="1"/>
                <a:r>
                  <a:rPr lang="hu-HU" dirty="0" smtClean="0"/>
                  <a:t>Aszimptotikus becslők vannak: mintaszámmal „egyre jobb” a megfelelés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Konzisztencia-kritériumok</a:t>
                </a:r>
              </a:p>
              <a:p>
                <a:pPr lvl="1"/>
                <a:r>
                  <a:rPr lang="hu-HU" dirty="0" smtClean="0"/>
                  <a:t>MSE(</a:t>
                </a:r>
                <a:r>
                  <a:rPr lang="hu-HU" b="1" dirty="0" smtClean="0"/>
                  <a:t>x</a:t>
                </a:r>
                <a:r>
                  <a:rPr lang="hu-HU" dirty="0" smtClean="0"/>
                  <a:t>) </a:t>
                </a:r>
                <a:r>
                  <a:rPr lang="hu-HU" dirty="0" smtClean="0">
                    <a:sym typeface="Wingdings" panose="05000000000000000000" pitchFamily="2" charset="2"/>
                  </a:rPr>
                  <a:t>0 minden </a:t>
                </a:r>
                <a:r>
                  <a:rPr lang="hu-HU" b="1" dirty="0" smtClean="0">
                    <a:sym typeface="Wingdings" panose="05000000000000000000" pitchFamily="2" charset="2"/>
                  </a:rPr>
                  <a:t>x</a:t>
                </a:r>
                <a:r>
                  <a:rPr lang="hu-HU" dirty="0" smtClean="0">
                    <a:sym typeface="Wingdings" panose="05000000000000000000" pitchFamily="2" charset="2"/>
                  </a:rPr>
                  <a:t>-re a mintaméret növelésével: „kvadratikus átlagban pontonként konzisztens becslő”</a:t>
                </a:r>
              </a:p>
              <a:p>
                <a:pPr lvl="1"/>
                <a:r>
                  <a:rPr lang="hu-HU" dirty="0" smtClean="0">
                    <a:sym typeface="Wingdings" panose="05000000000000000000" pitchFamily="2" charset="2"/>
                  </a:rPr>
                  <a:t>MSE: becslési hiba várhatóértékének négyzete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76" t="-2205" r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8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Kernel-módszerek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Megpróbálunk „folytonos vonalat húzni”</a:t>
                </a:r>
              </a:p>
              <a:p>
                <a:r>
                  <a:rPr lang="hu-HU" dirty="0" smtClean="0"/>
                  <a:t>Legyen </a:t>
                </a:r>
                <a:r>
                  <a:rPr lang="hu-HU" dirty="0" err="1" smtClean="0"/>
                  <a:t>X</a:t>
                </a:r>
                <a:r>
                  <a:rPr lang="hu-HU" baseline="-25000" dirty="0" err="1" smtClean="0"/>
                  <a:t>i</a:t>
                </a:r>
                <a:r>
                  <a:rPr lang="hu-HU" dirty="0" smtClean="0"/>
                  <a:t> egy ismeretlen f eloszlásból vett n elemű minta.</a:t>
                </a:r>
              </a:p>
              <a:p>
                <a:r>
                  <a:rPr lang="hu-HU" dirty="0" smtClean="0"/>
                  <a:t>Egy „</a:t>
                </a:r>
                <a:r>
                  <a:rPr lang="hu-HU" i="1" dirty="0" smtClean="0"/>
                  <a:t>kernel </a:t>
                </a:r>
                <a:r>
                  <a:rPr lang="hu-HU" i="1" dirty="0" err="1" smtClean="0"/>
                  <a:t>density</a:t>
                </a:r>
                <a:r>
                  <a:rPr lang="hu-HU" i="1" dirty="0" smtClean="0"/>
                  <a:t> </a:t>
                </a:r>
                <a:r>
                  <a:rPr lang="hu-HU" i="1" dirty="0" err="1" smtClean="0"/>
                  <a:t>estimator</a:t>
                </a:r>
                <a:r>
                  <a:rPr lang="hu-HU" dirty="0" smtClean="0"/>
                  <a:t>” függvény ezt közelíti: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𝑛h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hu-HU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hu-HU" b="0" i="1" smtClean="0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hu-HU" dirty="0" smtClean="0"/>
              </a:p>
              <a:p>
                <a:r>
                  <a:rPr lang="hu-HU" dirty="0"/>
                  <a:t>h</a:t>
                </a:r>
                <a:r>
                  <a:rPr lang="hu-HU" dirty="0" smtClean="0"/>
                  <a:t> egy „ablakszélesség-paraméter”; K egy „magfüggvény”.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13" t="-1433" r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kerekített téglalap 3"/>
          <p:cNvSpPr/>
          <p:nvPr/>
        </p:nvSpPr>
        <p:spPr>
          <a:xfrm>
            <a:off x="2123728" y="2420888"/>
            <a:ext cx="4680520" cy="194421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Részletek kicsit később…</a:t>
            </a:r>
          </a:p>
        </p:txBody>
      </p:sp>
    </p:spTree>
    <p:extLst>
      <p:ext uri="{BB962C8B-B14F-4D97-AF65-F5344CB8AC3E}">
        <p14:creationId xmlns:p14="http://schemas.microsoft.com/office/powerpoint/2010/main" val="13347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Szakértői tudás</a:t>
            </a:r>
          </a:p>
          <a:p>
            <a:pPr lvl="1"/>
            <a:r>
              <a:rPr lang="hu-HU" dirty="0" smtClean="0"/>
              <a:t>Elvárt összefüggések</a:t>
            </a:r>
          </a:p>
          <a:p>
            <a:pPr lvl="1"/>
            <a:r>
              <a:rPr lang="hu-HU" dirty="0" smtClean="0"/>
              <a:t>Háttértudás a kísérletről</a:t>
            </a:r>
          </a:p>
          <a:p>
            <a:pPr lvl="1"/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2397" t="32066" r="5797" b="36204"/>
          <a:stretch/>
        </p:blipFill>
        <p:spPr>
          <a:xfrm>
            <a:off x="41276" y="3573016"/>
            <a:ext cx="912936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Problémák a hisztogrammal?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trike="sngStrike" dirty="0" smtClean="0"/>
              <a:t>Általánosságban nem elfogulatlan</a:t>
            </a:r>
          </a:p>
          <a:p>
            <a:r>
              <a:rPr lang="hu-HU" strike="sngStrike" dirty="0" smtClean="0"/>
              <a:t>Akkor konzisztens, ha nem csökkentjük túl gyorsan a bin-méretet</a:t>
            </a:r>
          </a:p>
          <a:p>
            <a:r>
              <a:rPr lang="hu-HU" strike="sngStrike" dirty="0" smtClean="0"/>
              <a:t>(Ronda „zárt” alak)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Érzékeny például az „origó” választására</a:t>
            </a:r>
          </a:p>
          <a:p>
            <a:r>
              <a:rPr lang="hu-HU" dirty="0" smtClean="0"/>
              <a:t>A „</a:t>
            </a:r>
            <a:r>
              <a:rPr lang="hu-HU" dirty="0" err="1" smtClean="0"/>
              <a:t>query</a:t>
            </a:r>
            <a:r>
              <a:rPr lang="hu-HU" dirty="0" smtClean="0"/>
              <a:t> </a:t>
            </a:r>
            <a:r>
              <a:rPr lang="hu-HU" dirty="0" err="1" smtClean="0"/>
              <a:t>value</a:t>
            </a:r>
            <a:r>
              <a:rPr lang="hu-HU" dirty="0" smtClean="0"/>
              <a:t>” </a:t>
            </a:r>
            <a:r>
              <a:rPr lang="hu-HU" dirty="0" err="1" smtClean="0"/>
              <a:t>a</a:t>
            </a:r>
            <a:r>
              <a:rPr lang="hu-HU" dirty="0" smtClean="0"/>
              <a:t> határon „ugrik”</a:t>
            </a:r>
          </a:p>
          <a:p>
            <a:r>
              <a:rPr lang="hu-HU" dirty="0" smtClean="0"/>
              <a:t>Az ismert algoritmusok ellenére a gyakorlatban jórészt manuálisan paraméterezzük</a:t>
            </a:r>
          </a:p>
          <a:p>
            <a:r>
              <a:rPr lang="hu-HU" dirty="0" smtClean="0"/>
              <a:t>Vagy „darabos”, vagy „nem folytonos”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Bin-szélesség hatása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28" y="1268760"/>
            <a:ext cx="473664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18" y="1268760"/>
            <a:ext cx="4779682" cy="442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4139952" y="5805264"/>
            <a:ext cx="4870324" cy="85953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többváltozós hisztogramokkal itt nem foglalkoztunk</a:t>
            </a:r>
          </a:p>
        </p:txBody>
      </p:sp>
    </p:spTree>
    <p:extLst>
      <p:ext uri="{BB962C8B-B14F-4D97-AF65-F5344CB8AC3E}">
        <p14:creationId xmlns:p14="http://schemas.microsoft.com/office/powerpoint/2010/main" val="20409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Big Data és leíró statisztika?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MapReduce</a:t>
            </a:r>
            <a:r>
              <a:rPr lang="hu-HU" dirty="0" smtClean="0"/>
              <a:t> programozási modellt láttuk. [5]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484784"/>
            <a:ext cx="8705850" cy="491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MapReduce</a:t>
            </a:r>
            <a:r>
              <a:rPr lang="hu-HU" dirty="0" smtClean="0"/>
              <a:t> és leíró statisztika?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MIN/MAX/AVG…</a:t>
            </a:r>
          </a:p>
          <a:p>
            <a:pPr lvl="1"/>
            <a:r>
              <a:rPr lang="hu-HU" dirty="0" smtClean="0"/>
              <a:t>Folytonos esetben?</a:t>
            </a:r>
          </a:p>
          <a:p>
            <a:pPr lvl="1"/>
            <a:r>
              <a:rPr lang="hu-HU" dirty="0" smtClean="0"/>
              <a:t>Diszkrét esetben?</a:t>
            </a:r>
          </a:p>
          <a:p>
            <a:endParaRPr lang="hu-HU" dirty="0" smtClean="0"/>
          </a:p>
          <a:p>
            <a:r>
              <a:rPr lang="hu-HU" dirty="0" smtClean="0"/>
              <a:t>Oszlopdiagram?</a:t>
            </a:r>
          </a:p>
          <a:p>
            <a:endParaRPr lang="hu-HU" dirty="0"/>
          </a:p>
          <a:p>
            <a:r>
              <a:rPr lang="hu-HU" b="1" dirty="0" smtClean="0"/>
              <a:t>Hisztogram?</a:t>
            </a:r>
          </a:p>
          <a:p>
            <a:endParaRPr lang="hu-HU" b="1" dirty="0"/>
          </a:p>
          <a:p>
            <a:r>
              <a:rPr lang="hu-HU" b="1" dirty="0" smtClean="0"/>
              <a:t>Kernel sűrűség-közelítés nagy adatra?</a:t>
            </a:r>
          </a:p>
          <a:p>
            <a:pPr lvl="1"/>
            <a:r>
              <a:rPr lang="hu-HU" dirty="0" smtClean="0"/>
              <a:t>Tényleg nagy adatra drága „lekérdezni”: O(n) tag!</a:t>
            </a:r>
          </a:p>
          <a:p>
            <a:pPr lvl="1"/>
            <a:r>
              <a:rPr lang="hu-HU" dirty="0" smtClean="0"/>
              <a:t>SIGMOD 2013: approximáció a minták csak egy mintáján számolással</a:t>
            </a:r>
          </a:p>
          <a:p>
            <a:pPr lvl="1"/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Leíró statisztikák </a:t>
            </a:r>
            <a:r>
              <a:rPr lang="hu-HU" dirty="0" err="1" smtClean="0"/>
              <a:t>MapReduce</a:t>
            </a:r>
            <a:r>
              <a:rPr lang="hu-HU" dirty="0" smtClean="0"/>
              <a:t> becslése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Közelítő hisztogram újrahasznosítása</a:t>
            </a:r>
            <a:endParaRPr lang="hu-HU" dirty="0" smtClean="0"/>
          </a:p>
          <a:p>
            <a:pPr lvl="1"/>
            <a:r>
              <a:rPr lang="hu-HU" dirty="0" err="1" smtClean="0"/>
              <a:t>Kvantilisek</a:t>
            </a:r>
            <a:r>
              <a:rPr lang="hu-HU" dirty="0" smtClean="0"/>
              <a:t> becslése</a:t>
            </a:r>
          </a:p>
          <a:p>
            <a:pPr lvl="1"/>
            <a:r>
              <a:rPr lang="hu-HU" dirty="0" smtClean="0"/>
              <a:t>Medián becslése</a:t>
            </a:r>
          </a:p>
          <a:p>
            <a:pPr lvl="1"/>
            <a:r>
              <a:rPr lang="hu-HU" dirty="0" smtClean="0"/>
              <a:t>… De hogyan?</a:t>
            </a:r>
          </a:p>
          <a:p>
            <a:pPr lvl="1"/>
            <a:endParaRPr lang="hu-HU" dirty="0"/>
          </a:p>
          <a:p>
            <a:r>
              <a:rPr lang="hu-HU" dirty="0" smtClean="0"/>
              <a:t>Faktor/nominális változók: </a:t>
            </a:r>
            <a:r>
              <a:rPr lang="hu-HU" dirty="0" err="1" smtClean="0"/>
              <a:t>wordcount</a:t>
            </a:r>
            <a:r>
              <a:rPr lang="hu-HU" dirty="0" smtClean="0"/>
              <a:t>!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Variancia/szórás: pl. két menetben 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Empirikus átlag kell hozzá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Kovariancia, korreláció: két menetben, egy változó-párra egyszerű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Következtető statisztika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Következtető statisztika</a:t>
            </a:r>
            <a:endParaRPr lang="hu-HU" dirty="0"/>
          </a:p>
        </p:txBody>
      </p:sp>
      <p:pic>
        <p:nvPicPr>
          <p:cNvPr id="4" name="Picture 2" descr="http://2.bp.blogspot.com/-9fmr792utOs/Tl2xhUjDHFI/AAAAAAAAHk0/Qu_qsKtM4sI/s1600/IMG_0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30038"/>
            <a:ext cx="6048672" cy="498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Következtető statisztika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496" y="1976646"/>
            <a:ext cx="3384376" cy="73227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Mintavételezés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5364088" y="3069890"/>
            <a:ext cx="3567283" cy="488533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Minta kiértékelés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35496" y="4495073"/>
            <a:ext cx="3417022" cy="70679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Adatfelvétel</a:t>
            </a:r>
          </a:p>
        </p:txBody>
      </p:sp>
      <p:sp>
        <p:nvSpPr>
          <p:cNvPr id="32" name="Felhő 31"/>
          <p:cNvSpPr/>
          <p:nvPr/>
        </p:nvSpPr>
        <p:spPr>
          <a:xfrm>
            <a:off x="8314" y="682601"/>
            <a:ext cx="3411558" cy="896649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Teljes populáció</a:t>
            </a:r>
          </a:p>
        </p:txBody>
      </p:sp>
      <p:sp>
        <p:nvSpPr>
          <p:cNvPr id="36" name="Felhő 35"/>
          <p:cNvSpPr/>
          <p:nvPr/>
        </p:nvSpPr>
        <p:spPr>
          <a:xfrm>
            <a:off x="35496" y="3107020"/>
            <a:ext cx="3417022" cy="91239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Reprezentatív minta</a:t>
            </a:r>
          </a:p>
        </p:txBody>
      </p:sp>
      <p:sp>
        <p:nvSpPr>
          <p:cNvPr id="38" name="Lekerekített téglalap 37"/>
          <p:cNvSpPr/>
          <p:nvPr/>
        </p:nvSpPr>
        <p:spPr>
          <a:xfrm>
            <a:off x="5348064" y="720000"/>
            <a:ext cx="3583307" cy="52492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EDA</a:t>
            </a:r>
          </a:p>
        </p:txBody>
      </p:sp>
      <p:sp>
        <p:nvSpPr>
          <p:cNvPr id="39" name="Felhő 38"/>
          <p:cNvSpPr/>
          <p:nvPr/>
        </p:nvSpPr>
        <p:spPr>
          <a:xfrm>
            <a:off x="5372559" y="1733452"/>
            <a:ext cx="3558812" cy="775723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Hipotézis</a:t>
            </a:r>
          </a:p>
        </p:txBody>
      </p:sp>
      <p:sp>
        <p:nvSpPr>
          <p:cNvPr id="40" name="Felhő 39"/>
          <p:cNvSpPr/>
          <p:nvPr/>
        </p:nvSpPr>
        <p:spPr>
          <a:xfrm>
            <a:off x="5382472" y="3999967"/>
            <a:ext cx="3548897" cy="1060073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 smtClean="0">
                <a:solidFill>
                  <a:schemeClr val="bg1"/>
                </a:solidFill>
              </a:rPr>
              <a:t>Val.ség</a:t>
            </a:r>
            <a:r>
              <a:rPr lang="hu-HU" sz="2800" dirty="0" smtClean="0">
                <a:solidFill>
                  <a:schemeClr val="bg1"/>
                </a:solidFill>
              </a:rPr>
              <a:t>, </a:t>
            </a:r>
            <a:r>
              <a:rPr lang="hu-HU" sz="2800" dirty="0" err="1" smtClean="0">
                <a:solidFill>
                  <a:schemeClr val="bg1"/>
                </a:solidFill>
              </a:rPr>
              <a:t>konf</a:t>
            </a:r>
            <a:r>
              <a:rPr lang="hu-HU" sz="2800" dirty="0" smtClean="0">
                <a:solidFill>
                  <a:schemeClr val="bg1"/>
                </a:solidFill>
              </a:rPr>
              <a:t>. </a:t>
            </a:r>
            <a:r>
              <a:rPr lang="hu-HU" sz="2800" dirty="0">
                <a:solidFill>
                  <a:schemeClr val="bg1"/>
                </a:solidFill>
              </a:rPr>
              <a:t>i</a:t>
            </a:r>
            <a:r>
              <a:rPr lang="hu-HU" sz="2800" dirty="0" smtClean="0">
                <a:solidFill>
                  <a:schemeClr val="bg1"/>
                </a:solidFill>
              </a:rPr>
              <a:t>nt. </a:t>
            </a:r>
            <a:r>
              <a:rPr lang="hu-HU" sz="2800" dirty="0">
                <a:solidFill>
                  <a:schemeClr val="bg1"/>
                </a:solidFill>
              </a:rPr>
              <a:t>s</a:t>
            </a:r>
            <a:r>
              <a:rPr lang="hu-HU" sz="2800" dirty="0" smtClean="0">
                <a:solidFill>
                  <a:schemeClr val="bg1"/>
                </a:solidFill>
              </a:rPr>
              <a:t>tb.</a:t>
            </a:r>
          </a:p>
        </p:txBody>
      </p:sp>
      <p:sp>
        <p:nvSpPr>
          <p:cNvPr id="41" name="Lekerekített téglalap 40"/>
          <p:cNvSpPr/>
          <p:nvPr/>
        </p:nvSpPr>
        <p:spPr>
          <a:xfrm>
            <a:off x="5415591" y="5686272"/>
            <a:ext cx="3548897" cy="69505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Következtetés</a:t>
            </a:r>
          </a:p>
        </p:txBody>
      </p:sp>
      <p:sp>
        <p:nvSpPr>
          <p:cNvPr id="42" name="Felhő 41"/>
          <p:cNvSpPr/>
          <p:nvPr/>
        </p:nvSpPr>
        <p:spPr>
          <a:xfrm>
            <a:off x="35496" y="5639112"/>
            <a:ext cx="3419872" cy="824845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Adatsor</a:t>
            </a:r>
          </a:p>
        </p:txBody>
      </p:sp>
      <p:cxnSp>
        <p:nvCxnSpPr>
          <p:cNvPr id="44" name="Szögletes összekötő 43"/>
          <p:cNvCxnSpPr>
            <a:stCxn id="32" idx="1"/>
            <a:endCxn id="4" idx="0"/>
          </p:cNvCxnSpPr>
          <p:nvPr/>
        </p:nvCxnSpPr>
        <p:spPr>
          <a:xfrm rot="16200000" flipH="1">
            <a:off x="1521713" y="1770674"/>
            <a:ext cx="398351" cy="13591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zögletes összekötő 45"/>
          <p:cNvCxnSpPr>
            <a:stCxn id="4" idx="2"/>
            <a:endCxn id="36" idx="3"/>
          </p:cNvCxnSpPr>
          <p:nvPr/>
        </p:nvCxnSpPr>
        <p:spPr>
          <a:xfrm rot="16200000" flipH="1">
            <a:off x="1510712" y="2925891"/>
            <a:ext cx="450267" cy="16323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zögletes összekötő 47"/>
          <p:cNvCxnSpPr>
            <a:stCxn id="36" idx="1"/>
            <a:endCxn id="27" idx="0"/>
          </p:cNvCxnSpPr>
          <p:nvPr/>
        </p:nvCxnSpPr>
        <p:spPr>
          <a:xfrm rot="5400000">
            <a:off x="1505690" y="4256755"/>
            <a:ext cx="476635" cy="12700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zögletes összekötő 49"/>
          <p:cNvCxnSpPr>
            <a:stCxn id="27" idx="2"/>
            <a:endCxn id="42" idx="3"/>
          </p:cNvCxnSpPr>
          <p:nvPr/>
        </p:nvCxnSpPr>
        <p:spPr>
          <a:xfrm rot="16200000" flipH="1">
            <a:off x="1502517" y="5443357"/>
            <a:ext cx="484405" cy="142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zögletes összekötő 51"/>
          <p:cNvCxnSpPr>
            <a:stCxn id="42" idx="0"/>
            <a:endCxn id="38" idx="1"/>
          </p:cNvCxnSpPr>
          <p:nvPr/>
        </p:nvCxnSpPr>
        <p:spPr>
          <a:xfrm flipV="1">
            <a:off x="3452518" y="982460"/>
            <a:ext cx="1895546" cy="506907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zögletes összekötő 53"/>
          <p:cNvCxnSpPr>
            <a:stCxn id="38" idx="2"/>
            <a:endCxn id="39" idx="3"/>
          </p:cNvCxnSpPr>
          <p:nvPr/>
        </p:nvCxnSpPr>
        <p:spPr>
          <a:xfrm rot="16200000" flipH="1">
            <a:off x="6879399" y="1505238"/>
            <a:ext cx="532885" cy="12247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zögletes összekötő 55"/>
          <p:cNvCxnSpPr>
            <a:stCxn id="39" idx="1"/>
            <a:endCxn id="5" idx="0"/>
          </p:cNvCxnSpPr>
          <p:nvPr/>
        </p:nvCxnSpPr>
        <p:spPr>
          <a:xfrm rot="5400000">
            <a:off x="6869078" y="2787002"/>
            <a:ext cx="561541" cy="423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zögletes összekötő 57"/>
          <p:cNvCxnSpPr>
            <a:stCxn id="42" idx="0"/>
            <a:endCxn id="5" idx="1"/>
          </p:cNvCxnSpPr>
          <p:nvPr/>
        </p:nvCxnSpPr>
        <p:spPr>
          <a:xfrm flipV="1">
            <a:off x="3452518" y="3314157"/>
            <a:ext cx="1911570" cy="2737378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zögletes összekötő 59"/>
          <p:cNvCxnSpPr>
            <a:stCxn id="5" idx="2"/>
            <a:endCxn id="40" idx="3"/>
          </p:cNvCxnSpPr>
          <p:nvPr/>
        </p:nvCxnSpPr>
        <p:spPr>
          <a:xfrm rot="16200000" flipH="1">
            <a:off x="6901248" y="3804904"/>
            <a:ext cx="502155" cy="9191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zögletes összekötő 61"/>
          <p:cNvCxnSpPr>
            <a:stCxn id="42" idx="0"/>
            <a:endCxn id="41" idx="1"/>
          </p:cNvCxnSpPr>
          <p:nvPr/>
        </p:nvCxnSpPr>
        <p:spPr>
          <a:xfrm flipV="1">
            <a:off x="3452518" y="6033800"/>
            <a:ext cx="1963073" cy="1773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zögletes összekötő 63"/>
          <p:cNvCxnSpPr>
            <a:stCxn id="40" idx="1"/>
            <a:endCxn id="41" idx="0"/>
          </p:cNvCxnSpPr>
          <p:nvPr/>
        </p:nvCxnSpPr>
        <p:spPr>
          <a:xfrm rot="16200000" flipH="1">
            <a:off x="6859800" y="5356031"/>
            <a:ext cx="627361" cy="33119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2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32" grpId="0" animBg="1"/>
      <p:bldP spid="36" grpId="0" animBg="1"/>
      <p:bldP spid="4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Ökölszabályok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LLN (Law of </a:t>
            </a:r>
            <a:r>
              <a:rPr lang="hu-HU" dirty="0" err="1"/>
              <a:t>L</a:t>
            </a:r>
            <a:r>
              <a:rPr lang="hu-HU" dirty="0" err="1" smtClean="0"/>
              <a:t>arge</a:t>
            </a:r>
            <a:r>
              <a:rPr lang="hu-HU" dirty="0" smtClean="0"/>
              <a:t> </a:t>
            </a:r>
            <a:r>
              <a:rPr lang="hu-HU" dirty="0" err="1" smtClean="0"/>
              <a:t>Numbers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Ha a kísérletek száma tart a végtelenhez, az előfordulási gyakoriság az elméleti valószínűséghez konvergál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56044"/>
            <a:ext cx="5797308" cy="40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Ökölszabályok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 smtClean="0">
                    <a:hlinkClick r:id="rId2"/>
                  </a:rPr>
                  <a:t>CLT (</a:t>
                </a:r>
                <a:r>
                  <a:rPr lang="hu-HU" dirty="0" err="1" smtClean="0">
                    <a:hlinkClick r:id="rId2"/>
                  </a:rPr>
                  <a:t>Central</a:t>
                </a:r>
                <a:r>
                  <a:rPr lang="hu-HU" dirty="0" smtClean="0">
                    <a:hlinkClick r:id="rId2"/>
                  </a:rPr>
                  <a:t> Limit </a:t>
                </a:r>
                <a:r>
                  <a:rPr lang="hu-HU" dirty="0" err="1" smtClean="0">
                    <a:hlinkClick r:id="rId2"/>
                  </a:rPr>
                  <a:t>Theorem</a:t>
                </a:r>
                <a:r>
                  <a:rPr lang="hu-HU" dirty="0" smtClean="0">
                    <a:hlinkClick r:id="rId2"/>
                  </a:rPr>
                  <a:t>)</a:t>
                </a:r>
                <a:endParaRPr lang="hu-HU" dirty="0" smtClean="0"/>
              </a:p>
              <a:p>
                <a:pPr lvl="1"/>
                <a:r>
                  <a:rPr lang="hu-HU" dirty="0" smtClean="0"/>
                  <a:t>A minták statisztikáinak átlaga normális eloszlást követ (bizonyos feltételek mellett).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hu-H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𝑚𝑒𝑎𝑛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𝑆𝐸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hu-HU" b="0" dirty="0" smtClean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hu-HU" b="0" dirty="0" smtClean="0">
                    <a:ea typeface="Cambria Math" panose="02040503050406030204" pitchFamily="18" charset="0"/>
                  </a:rPr>
                  <a:t> a mintaátlag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hu-HU" dirty="0" smtClean="0"/>
                  <a:t> a populáció várható értéke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hu-HU" dirty="0" smtClean="0"/>
                  <a:t> a populáció (empirikus) szórása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dirty="0" smtClean="0"/>
                  <a:t> a mintaméret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3" t="-1433" r="-12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8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Adatelemzés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880477" y="2766007"/>
            <a:ext cx="2732412" cy="1023033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</a:rPr>
              <a:t>Adatelemzés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79513" y="4068839"/>
            <a:ext cx="2012058" cy="944338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</a:rPr>
              <a:t>Adat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79512" y="1556792"/>
            <a:ext cx="2006071" cy="1008113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</a:rPr>
              <a:t>Modell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120837" y="2766007"/>
            <a:ext cx="2808312" cy="102303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</a:rPr>
              <a:t>Többletinformáció</a:t>
            </a:r>
          </a:p>
        </p:txBody>
      </p:sp>
      <p:cxnSp>
        <p:nvCxnSpPr>
          <p:cNvPr id="9" name="Egyenes összekötő nyíllal 8"/>
          <p:cNvCxnSpPr>
            <a:stCxn id="6" idx="3"/>
            <a:endCxn id="4" idx="1"/>
          </p:cNvCxnSpPr>
          <p:nvPr/>
        </p:nvCxnSpPr>
        <p:spPr>
          <a:xfrm>
            <a:off x="2185583" y="2060849"/>
            <a:ext cx="694894" cy="1216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5" idx="3"/>
            <a:endCxn id="4" idx="1"/>
          </p:cNvCxnSpPr>
          <p:nvPr/>
        </p:nvCxnSpPr>
        <p:spPr>
          <a:xfrm flipV="1">
            <a:off x="2191571" y="3277524"/>
            <a:ext cx="688906" cy="1263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4" idx="3"/>
            <a:endCxn id="7" idx="1"/>
          </p:cNvCxnSpPr>
          <p:nvPr/>
        </p:nvCxnSpPr>
        <p:spPr>
          <a:xfrm>
            <a:off x="5612889" y="3277524"/>
            <a:ext cx="5079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89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Ökölszabályok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42844" y="857232"/>
            <a:ext cx="8858312" cy="552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1800200" cy="2851517"/>
          </a:xfrm>
          <a:prstGeom prst="rect">
            <a:avLst/>
          </a:prstGeom>
        </p:spPr>
      </p:pic>
      <p:cxnSp>
        <p:nvCxnSpPr>
          <p:cNvPr id="12" name="Egyenes összekötő 11"/>
          <p:cNvCxnSpPr/>
          <p:nvPr/>
        </p:nvCxnSpPr>
        <p:spPr>
          <a:xfrm>
            <a:off x="2051720" y="1052736"/>
            <a:ext cx="0" cy="288032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2123728" y="1844824"/>
            <a:ext cx="7200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?</a:t>
            </a:r>
            <a:endParaRPr lang="hu-HU" sz="4000" dirty="0"/>
          </a:p>
        </p:txBody>
      </p:sp>
      <p:sp>
        <p:nvSpPr>
          <p:cNvPr id="14" name="Felhő 13"/>
          <p:cNvSpPr/>
          <p:nvPr/>
        </p:nvSpPr>
        <p:spPr>
          <a:xfrm>
            <a:off x="2699793" y="1484784"/>
            <a:ext cx="3024335" cy="187220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Magyarországi kamaszlányok</a:t>
            </a:r>
          </a:p>
        </p:txBody>
      </p:sp>
      <p:sp>
        <p:nvSpPr>
          <p:cNvPr id="15" name="Lefelé nyíl 14"/>
          <p:cNvSpPr/>
          <p:nvPr/>
        </p:nvSpPr>
        <p:spPr>
          <a:xfrm>
            <a:off x="3851920" y="3501008"/>
            <a:ext cx="936104" cy="72008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églalap 15"/>
              <p:cNvSpPr/>
              <p:nvPr/>
            </p:nvSpPr>
            <p:spPr>
              <a:xfrm>
                <a:off x="2051720" y="4481825"/>
                <a:ext cx="3960440" cy="7920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…+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hu-HU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églalap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481825"/>
                <a:ext cx="3960440" cy="7920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elhő 16"/>
          <p:cNvSpPr/>
          <p:nvPr/>
        </p:nvSpPr>
        <p:spPr>
          <a:xfrm>
            <a:off x="6084168" y="1211640"/>
            <a:ext cx="1872208" cy="79208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Békés</a:t>
            </a:r>
          </a:p>
        </p:txBody>
      </p:sp>
      <p:sp>
        <p:nvSpPr>
          <p:cNvPr id="18" name="Felhő 17"/>
          <p:cNvSpPr/>
          <p:nvPr/>
        </p:nvSpPr>
        <p:spPr>
          <a:xfrm>
            <a:off x="6084168" y="2216732"/>
            <a:ext cx="1872208" cy="79208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Heves</a:t>
            </a:r>
          </a:p>
        </p:txBody>
      </p:sp>
      <p:sp>
        <p:nvSpPr>
          <p:cNvPr id="19" name="Felhő 18"/>
          <p:cNvSpPr/>
          <p:nvPr/>
        </p:nvSpPr>
        <p:spPr>
          <a:xfrm>
            <a:off x="6084168" y="3225848"/>
            <a:ext cx="1872208" cy="79208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Vas</a:t>
            </a:r>
          </a:p>
        </p:txBody>
      </p:sp>
      <p:cxnSp>
        <p:nvCxnSpPr>
          <p:cNvPr id="21" name="Szögletes összekötő 20"/>
          <p:cNvCxnSpPr>
            <a:stCxn id="14" idx="0"/>
            <a:endCxn id="17" idx="2"/>
          </p:cNvCxnSpPr>
          <p:nvPr/>
        </p:nvCxnSpPr>
        <p:spPr>
          <a:xfrm flipV="1">
            <a:off x="5721608" y="1607684"/>
            <a:ext cx="368367" cy="81320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zögletes összekötő 22"/>
          <p:cNvCxnSpPr>
            <a:stCxn id="14" idx="0"/>
            <a:endCxn id="18" idx="2"/>
          </p:cNvCxnSpPr>
          <p:nvPr/>
        </p:nvCxnSpPr>
        <p:spPr>
          <a:xfrm>
            <a:off x="5721608" y="2420888"/>
            <a:ext cx="368367" cy="191888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zögletes összekötő 24"/>
          <p:cNvCxnSpPr>
            <a:stCxn id="14" idx="0"/>
            <a:endCxn id="19" idx="2"/>
          </p:cNvCxnSpPr>
          <p:nvPr/>
        </p:nvCxnSpPr>
        <p:spPr>
          <a:xfrm>
            <a:off x="5721608" y="2420888"/>
            <a:ext cx="368367" cy="120100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/>
              <p:cNvSpPr txBox="1"/>
              <p:nvPr/>
            </p:nvSpPr>
            <p:spPr>
              <a:xfrm>
                <a:off x="7986467" y="1303540"/>
                <a:ext cx="50405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hu-HU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hu-H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hu-H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hu-H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hu-H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hu-H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Szövegdoboz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467" y="1303540"/>
                <a:ext cx="504056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93976" b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7986467" y="2339067"/>
                <a:ext cx="50405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hu-HU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hu-H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𝑯𝒆𝒗𝒆𝒔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467" y="2339067"/>
                <a:ext cx="504056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01205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/>
              <p:cNvSpPr txBox="1"/>
              <p:nvPr/>
            </p:nvSpPr>
            <p:spPr>
              <a:xfrm>
                <a:off x="7993044" y="3330306"/>
                <a:ext cx="50405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hu-HU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hu-H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𝑽𝒂𝒔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Szövegdoboz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044" y="3330306"/>
                <a:ext cx="504056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46988" b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églalap 28"/>
              <p:cNvSpPr/>
              <p:nvPr/>
            </p:nvSpPr>
            <p:spPr>
              <a:xfrm>
                <a:off x="6750574" y="4458455"/>
                <a:ext cx="2250582" cy="7920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𝑚𝑒𝑎𝑛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églalap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574" y="4458455"/>
                <a:ext cx="2250582" cy="7920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églalap 4"/>
          <p:cNvSpPr/>
          <p:nvPr/>
        </p:nvSpPr>
        <p:spPr>
          <a:xfrm>
            <a:off x="7993044" y="1211828"/>
            <a:ext cx="974731" cy="291338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6" grpId="0"/>
      <p:bldP spid="27" grpId="0"/>
      <p:bldP spid="28" grpId="0"/>
      <p:bldP spid="29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6365"/>
          </a:xfrm>
        </p:spPr>
      </p:pic>
      <p:pic>
        <p:nvPicPr>
          <p:cNvPr id="6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1800200" cy="2851517"/>
          </a:xfrm>
          <a:prstGeom prst="rect">
            <a:avLst/>
          </a:prstGeom>
          <a:ln>
            <a:noFill/>
          </a:ln>
        </p:spPr>
      </p:pic>
      <p:cxnSp>
        <p:nvCxnSpPr>
          <p:cNvPr id="7" name="Egyenes összekötő 11"/>
          <p:cNvCxnSpPr/>
          <p:nvPr/>
        </p:nvCxnSpPr>
        <p:spPr>
          <a:xfrm>
            <a:off x="2051720" y="1052736"/>
            <a:ext cx="0" cy="2880320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12"/>
          <p:cNvSpPr txBox="1"/>
          <p:nvPr/>
        </p:nvSpPr>
        <p:spPr>
          <a:xfrm>
            <a:off x="2123728" y="1844824"/>
            <a:ext cx="7200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?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9" name="Felhő 13"/>
          <p:cNvSpPr/>
          <p:nvPr/>
        </p:nvSpPr>
        <p:spPr>
          <a:xfrm>
            <a:off x="2555777" y="1484784"/>
            <a:ext cx="3168352" cy="1872208"/>
          </a:xfrm>
          <a:prstGeom prst="cloud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Magyarországi kamaszlányok</a:t>
            </a:r>
          </a:p>
        </p:txBody>
      </p:sp>
      <p:sp>
        <p:nvSpPr>
          <p:cNvPr id="10" name="Lefelé nyíl 14"/>
          <p:cNvSpPr/>
          <p:nvPr/>
        </p:nvSpPr>
        <p:spPr>
          <a:xfrm>
            <a:off x="3851920" y="3501008"/>
            <a:ext cx="936104" cy="720080"/>
          </a:xfrm>
          <a:prstGeom prst="downArrow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5"/>
              <p:cNvSpPr/>
              <p:nvPr/>
            </p:nvSpPr>
            <p:spPr>
              <a:xfrm>
                <a:off x="2051720" y="4481825"/>
                <a:ext cx="3960440" cy="79208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hu-HU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…+</m:t>
                          </m:r>
                          <m:sSub>
                            <m:sSubPr>
                              <m:ctrlP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num>
                        <m:den>
                          <m: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hu-HU" sz="24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églalap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481825"/>
                <a:ext cx="3960440" cy="7920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elhő 16"/>
          <p:cNvSpPr/>
          <p:nvPr/>
        </p:nvSpPr>
        <p:spPr>
          <a:xfrm>
            <a:off x="6084168" y="1211640"/>
            <a:ext cx="1872208" cy="792088"/>
          </a:xfrm>
          <a:prstGeom prst="cloud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Békés</a:t>
            </a:r>
          </a:p>
        </p:txBody>
      </p:sp>
      <p:sp>
        <p:nvSpPr>
          <p:cNvPr id="13" name="Felhő 17"/>
          <p:cNvSpPr/>
          <p:nvPr/>
        </p:nvSpPr>
        <p:spPr>
          <a:xfrm>
            <a:off x="6084168" y="2216732"/>
            <a:ext cx="1872208" cy="792088"/>
          </a:xfrm>
          <a:prstGeom prst="cloud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Heves</a:t>
            </a:r>
          </a:p>
        </p:txBody>
      </p:sp>
      <p:sp>
        <p:nvSpPr>
          <p:cNvPr id="14" name="Felhő 18"/>
          <p:cNvSpPr/>
          <p:nvPr/>
        </p:nvSpPr>
        <p:spPr>
          <a:xfrm>
            <a:off x="6084168" y="3225848"/>
            <a:ext cx="1872208" cy="792088"/>
          </a:xfrm>
          <a:prstGeom prst="cloud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Vas</a:t>
            </a:r>
          </a:p>
        </p:txBody>
      </p:sp>
      <p:cxnSp>
        <p:nvCxnSpPr>
          <p:cNvPr id="15" name="Szögletes összekötő 20"/>
          <p:cNvCxnSpPr>
            <a:stCxn id="9" idx="0"/>
            <a:endCxn id="12" idx="2"/>
          </p:cNvCxnSpPr>
          <p:nvPr/>
        </p:nvCxnSpPr>
        <p:spPr>
          <a:xfrm flipV="1">
            <a:off x="5721489" y="1607684"/>
            <a:ext cx="368486" cy="813204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zögletes összekötő 22"/>
          <p:cNvCxnSpPr>
            <a:stCxn id="9" idx="0"/>
            <a:endCxn id="13" idx="2"/>
          </p:cNvCxnSpPr>
          <p:nvPr/>
        </p:nvCxnSpPr>
        <p:spPr>
          <a:xfrm>
            <a:off x="5721489" y="2420888"/>
            <a:ext cx="368486" cy="191888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zögletes összekötő 24"/>
          <p:cNvCxnSpPr>
            <a:stCxn id="9" idx="0"/>
            <a:endCxn id="14" idx="2"/>
          </p:cNvCxnSpPr>
          <p:nvPr/>
        </p:nvCxnSpPr>
        <p:spPr>
          <a:xfrm>
            <a:off x="5721489" y="2420888"/>
            <a:ext cx="368486" cy="1201004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25"/>
              <p:cNvSpPr txBox="1"/>
              <p:nvPr/>
            </p:nvSpPr>
            <p:spPr>
              <a:xfrm>
                <a:off x="7986467" y="1303540"/>
                <a:ext cx="50405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Szövegdoboz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467" y="1303540"/>
                <a:ext cx="504056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93976" b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26"/>
              <p:cNvSpPr txBox="1"/>
              <p:nvPr/>
            </p:nvSpPr>
            <p:spPr>
              <a:xfrm>
                <a:off x="7986467" y="2339067"/>
                <a:ext cx="50405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𝑯𝒆𝒗𝒆𝒔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467" y="2339067"/>
                <a:ext cx="504056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01205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27"/>
              <p:cNvSpPr txBox="1"/>
              <p:nvPr/>
            </p:nvSpPr>
            <p:spPr>
              <a:xfrm>
                <a:off x="7993044" y="3330306"/>
                <a:ext cx="50405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𝑽𝒂𝒔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Szövegdoboz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044" y="3330306"/>
                <a:ext cx="504056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46988" b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églalap 28"/>
              <p:cNvSpPr/>
              <p:nvPr/>
            </p:nvSpPr>
            <p:spPr>
              <a:xfrm>
                <a:off x="6750574" y="4458455"/>
                <a:ext cx="2250582" cy="79208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hu-HU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u-HU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𝒎𝒆𝒂𝒏</m:t>
                      </m:r>
                      <m:r>
                        <a:rPr lang="hu-HU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hu-HU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sz="24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églalap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574" y="4458455"/>
                <a:ext cx="2250582" cy="7920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églalap 4"/>
          <p:cNvSpPr/>
          <p:nvPr/>
        </p:nvSpPr>
        <p:spPr>
          <a:xfrm>
            <a:off x="7993044" y="1211828"/>
            <a:ext cx="974731" cy="2913385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Következtető statisztika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496" y="1976646"/>
            <a:ext cx="3384376" cy="73227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Mintavételezés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5364088" y="3069890"/>
            <a:ext cx="3567283" cy="488533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Minta kiértékelés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35496" y="4495073"/>
            <a:ext cx="3417022" cy="70679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Adatfelvétel</a:t>
            </a:r>
          </a:p>
        </p:txBody>
      </p:sp>
      <p:sp>
        <p:nvSpPr>
          <p:cNvPr id="32" name="Felhő 31"/>
          <p:cNvSpPr/>
          <p:nvPr/>
        </p:nvSpPr>
        <p:spPr>
          <a:xfrm>
            <a:off x="8314" y="682601"/>
            <a:ext cx="3411558" cy="896649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Teljes populáció</a:t>
            </a:r>
          </a:p>
        </p:txBody>
      </p:sp>
      <p:sp>
        <p:nvSpPr>
          <p:cNvPr id="36" name="Felhő 35"/>
          <p:cNvSpPr/>
          <p:nvPr/>
        </p:nvSpPr>
        <p:spPr>
          <a:xfrm>
            <a:off x="35496" y="3107020"/>
            <a:ext cx="3417022" cy="91239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Reprezentatív minta</a:t>
            </a:r>
          </a:p>
        </p:txBody>
      </p:sp>
      <p:sp>
        <p:nvSpPr>
          <p:cNvPr id="38" name="Lekerekített téglalap 37"/>
          <p:cNvSpPr/>
          <p:nvPr/>
        </p:nvSpPr>
        <p:spPr>
          <a:xfrm>
            <a:off x="5348064" y="720000"/>
            <a:ext cx="3583307" cy="52492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EDA</a:t>
            </a:r>
          </a:p>
        </p:txBody>
      </p:sp>
      <p:sp>
        <p:nvSpPr>
          <p:cNvPr id="39" name="Felhő 38"/>
          <p:cNvSpPr/>
          <p:nvPr/>
        </p:nvSpPr>
        <p:spPr>
          <a:xfrm>
            <a:off x="5372559" y="1733452"/>
            <a:ext cx="3558812" cy="775723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Hipotézis</a:t>
            </a:r>
          </a:p>
        </p:txBody>
      </p:sp>
      <p:sp>
        <p:nvSpPr>
          <p:cNvPr id="40" name="Felhő 39"/>
          <p:cNvSpPr/>
          <p:nvPr/>
        </p:nvSpPr>
        <p:spPr>
          <a:xfrm>
            <a:off x="5382472" y="3999967"/>
            <a:ext cx="3548897" cy="1060073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 smtClean="0">
                <a:solidFill>
                  <a:schemeClr val="bg1"/>
                </a:solidFill>
              </a:rPr>
              <a:t>Val.ség</a:t>
            </a:r>
            <a:r>
              <a:rPr lang="hu-HU" sz="2800" dirty="0" smtClean="0">
                <a:solidFill>
                  <a:schemeClr val="bg1"/>
                </a:solidFill>
              </a:rPr>
              <a:t>, </a:t>
            </a:r>
            <a:r>
              <a:rPr lang="hu-HU" sz="2800" dirty="0" err="1" smtClean="0">
                <a:solidFill>
                  <a:schemeClr val="bg1"/>
                </a:solidFill>
              </a:rPr>
              <a:t>konf</a:t>
            </a:r>
            <a:r>
              <a:rPr lang="hu-HU" sz="2800" dirty="0" smtClean="0">
                <a:solidFill>
                  <a:schemeClr val="bg1"/>
                </a:solidFill>
              </a:rPr>
              <a:t>. </a:t>
            </a:r>
            <a:r>
              <a:rPr lang="hu-HU" sz="2800" dirty="0">
                <a:solidFill>
                  <a:schemeClr val="bg1"/>
                </a:solidFill>
              </a:rPr>
              <a:t>i</a:t>
            </a:r>
            <a:r>
              <a:rPr lang="hu-HU" sz="2800" dirty="0" smtClean="0">
                <a:solidFill>
                  <a:schemeClr val="bg1"/>
                </a:solidFill>
              </a:rPr>
              <a:t>nt. </a:t>
            </a:r>
            <a:r>
              <a:rPr lang="hu-HU" sz="2800" dirty="0">
                <a:solidFill>
                  <a:schemeClr val="bg1"/>
                </a:solidFill>
              </a:rPr>
              <a:t>s</a:t>
            </a:r>
            <a:r>
              <a:rPr lang="hu-HU" sz="2800" dirty="0" smtClean="0">
                <a:solidFill>
                  <a:schemeClr val="bg1"/>
                </a:solidFill>
              </a:rPr>
              <a:t>tb.</a:t>
            </a:r>
          </a:p>
        </p:txBody>
      </p:sp>
      <p:sp>
        <p:nvSpPr>
          <p:cNvPr id="41" name="Lekerekített téglalap 40"/>
          <p:cNvSpPr/>
          <p:nvPr/>
        </p:nvSpPr>
        <p:spPr>
          <a:xfrm>
            <a:off x="5415591" y="5686272"/>
            <a:ext cx="3548897" cy="69505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Következtetés</a:t>
            </a:r>
          </a:p>
        </p:txBody>
      </p:sp>
      <p:sp>
        <p:nvSpPr>
          <p:cNvPr id="42" name="Felhő 41"/>
          <p:cNvSpPr/>
          <p:nvPr/>
        </p:nvSpPr>
        <p:spPr>
          <a:xfrm>
            <a:off x="35496" y="5639112"/>
            <a:ext cx="3419872" cy="824845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Adatsor</a:t>
            </a:r>
          </a:p>
        </p:txBody>
      </p:sp>
      <p:cxnSp>
        <p:nvCxnSpPr>
          <p:cNvPr id="44" name="Szögletes összekötő 43"/>
          <p:cNvCxnSpPr>
            <a:stCxn id="32" idx="1"/>
            <a:endCxn id="4" idx="0"/>
          </p:cNvCxnSpPr>
          <p:nvPr/>
        </p:nvCxnSpPr>
        <p:spPr>
          <a:xfrm rot="16200000" flipH="1">
            <a:off x="1521713" y="1770674"/>
            <a:ext cx="398351" cy="13591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zögletes összekötő 45"/>
          <p:cNvCxnSpPr>
            <a:stCxn id="4" idx="2"/>
            <a:endCxn id="36" idx="3"/>
          </p:cNvCxnSpPr>
          <p:nvPr/>
        </p:nvCxnSpPr>
        <p:spPr>
          <a:xfrm rot="16200000" flipH="1">
            <a:off x="1510712" y="2925891"/>
            <a:ext cx="450267" cy="16323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zögletes összekötő 47"/>
          <p:cNvCxnSpPr>
            <a:stCxn id="36" idx="1"/>
            <a:endCxn id="27" idx="0"/>
          </p:cNvCxnSpPr>
          <p:nvPr/>
        </p:nvCxnSpPr>
        <p:spPr>
          <a:xfrm rot="5400000">
            <a:off x="1505690" y="4256755"/>
            <a:ext cx="476635" cy="12700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zögletes összekötő 49"/>
          <p:cNvCxnSpPr>
            <a:stCxn id="27" idx="2"/>
            <a:endCxn id="42" idx="3"/>
          </p:cNvCxnSpPr>
          <p:nvPr/>
        </p:nvCxnSpPr>
        <p:spPr>
          <a:xfrm rot="16200000" flipH="1">
            <a:off x="1502517" y="5443357"/>
            <a:ext cx="484405" cy="142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zögletes összekötő 51"/>
          <p:cNvCxnSpPr>
            <a:stCxn id="42" idx="0"/>
            <a:endCxn id="38" idx="1"/>
          </p:cNvCxnSpPr>
          <p:nvPr/>
        </p:nvCxnSpPr>
        <p:spPr>
          <a:xfrm flipV="1">
            <a:off x="3452518" y="982460"/>
            <a:ext cx="1895546" cy="506907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zögletes összekötő 53"/>
          <p:cNvCxnSpPr>
            <a:stCxn id="38" idx="2"/>
            <a:endCxn id="39" idx="3"/>
          </p:cNvCxnSpPr>
          <p:nvPr/>
        </p:nvCxnSpPr>
        <p:spPr>
          <a:xfrm rot="16200000" flipH="1">
            <a:off x="6879399" y="1505238"/>
            <a:ext cx="532885" cy="12247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zögletes összekötő 55"/>
          <p:cNvCxnSpPr>
            <a:stCxn id="39" idx="1"/>
            <a:endCxn id="5" idx="0"/>
          </p:cNvCxnSpPr>
          <p:nvPr/>
        </p:nvCxnSpPr>
        <p:spPr>
          <a:xfrm rot="5400000">
            <a:off x="6869078" y="2787002"/>
            <a:ext cx="561541" cy="423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zögletes összekötő 57"/>
          <p:cNvCxnSpPr>
            <a:stCxn id="42" idx="0"/>
            <a:endCxn id="5" idx="1"/>
          </p:cNvCxnSpPr>
          <p:nvPr/>
        </p:nvCxnSpPr>
        <p:spPr>
          <a:xfrm flipV="1">
            <a:off x="3452518" y="3314157"/>
            <a:ext cx="1911570" cy="2737378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zögletes összekötő 59"/>
          <p:cNvCxnSpPr>
            <a:stCxn id="5" idx="2"/>
            <a:endCxn id="40" idx="3"/>
          </p:cNvCxnSpPr>
          <p:nvPr/>
        </p:nvCxnSpPr>
        <p:spPr>
          <a:xfrm rot="16200000" flipH="1">
            <a:off x="6901248" y="3804904"/>
            <a:ext cx="502155" cy="9191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zögletes összekötő 61"/>
          <p:cNvCxnSpPr>
            <a:stCxn id="42" idx="0"/>
            <a:endCxn id="41" idx="1"/>
          </p:cNvCxnSpPr>
          <p:nvPr/>
        </p:nvCxnSpPr>
        <p:spPr>
          <a:xfrm flipV="1">
            <a:off x="3452518" y="6033800"/>
            <a:ext cx="1963073" cy="1773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zögletes összekötő 63"/>
          <p:cNvCxnSpPr>
            <a:stCxn id="40" idx="1"/>
            <a:endCxn id="41" idx="0"/>
          </p:cNvCxnSpPr>
          <p:nvPr/>
        </p:nvCxnSpPr>
        <p:spPr>
          <a:xfrm rot="16200000" flipH="1">
            <a:off x="6859800" y="5356031"/>
            <a:ext cx="627361" cy="33119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8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 kiértékelés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EDA ~ nyomozás</a:t>
            </a:r>
          </a:p>
          <a:p>
            <a:r>
              <a:rPr lang="hu-HU" dirty="0" smtClean="0"/>
              <a:t>Kiértékelés ~ a per maga</a:t>
            </a:r>
          </a:p>
          <a:p>
            <a:pPr lvl="1"/>
            <a:r>
              <a:rPr lang="hu-HU" b="1" dirty="0" smtClean="0"/>
              <a:t>H</a:t>
            </a:r>
            <a:r>
              <a:rPr lang="hu-HU" b="1" baseline="-25000" dirty="0" smtClean="0"/>
              <a:t>0</a:t>
            </a:r>
            <a:r>
              <a:rPr lang="hu-HU" dirty="0" smtClean="0"/>
              <a:t>: alapfeltevés </a:t>
            </a:r>
            <a:r>
              <a:rPr lang="hu-HU" dirty="0" smtClean="0">
                <a:sym typeface="Wingdings" panose="05000000000000000000" pitchFamily="2" charset="2"/>
              </a:rPr>
              <a:t> a vádlott ártatlan</a:t>
            </a:r>
            <a:endParaRPr lang="hu-HU" dirty="0" smtClean="0"/>
          </a:p>
          <a:p>
            <a:pPr lvl="1"/>
            <a:r>
              <a:rPr lang="hu-HU" b="1" dirty="0" smtClean="0"/>
              <a:t>H</a:t>
            </a:r>
            <a:r>
              <a:rPr lang="hu-HU" b="1" baseline="-25000" dirty="0" smtClean="0"/>
              <a:t>A</a:t>
            </a:r>
            <a:r>
              <a:rPr lang="hu-HU" dirty="0" smtClean="0"/>
              <a:t>: alapfeltevés ellentéte </a:t>
            </a:r>
            <a:r>
              <a:rPr lang="hu-HU" dirty="0" smtClean="0">
                <a:sym typeface="Wingdings" panose="05000000000000000000" pitchFamily="2" charset="2"/>
              </a:rPr>
              <a:t> a vádlott bűnös</a:t>
            </a:r>
          </a:p>
          <a:p>
            <a:pPr lvl="1"/>
            <a:r>
              <a:rPr lang="hu-HU" b="1" dirty="0" smtClean="0">
                <a:sym typeface="Wingdings" panose="05000000000000000000" pitchFamily="2" charset="2"/>
              </a:rPr>
              <a:t>Kiértékelés: </a:t>
            </a:r>
            <a:r>
              <a:rPr lang="hu-HU" dirty="0" smtClean="0">
                <a:sym typeface="Wingdings" panose="05000000000000000000" pitchFamily="2" charset="2"/>
              </a:rPr>
              <a:t>ha az alapfeltevés igaz, mennyire valószínű, hogy a kapott adatot tároltuk el?</a:t>
            </a:r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0" y="2060848"/>
            <a:ext cx="8035500" cy="40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tesztelünk tipikusan?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Parametrikus tesztek</a:t>
            </a:r>
          </a:p>
          <a:p>
            <a:pPr lvl="1"/>
            <a:r>
              <a:rPr lang="hu-HU" dirty="0" smtClean="0"/>
              <a:t>Egy minta eloszlás egy paraméterét próbáljuk kitalálni</a:t>
            </a:r>
          </a:p>
          <a:p>
            <a:pPr lvl="1"/>
            <a:r>
              <a:rPr lang="hu-HU" dirty="0" smtClean="0"/>
              <a:t>Két minta eloszlásának a paramétere megegyezik-e?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Nemparametrikus</a:t>
            </a:r>
            <a:r>
              <a:rPr lang="hu-HU" dirty="0" smtClean="0"/>
              <a:t> tesztek</a:t>
            </a:r>
          </a:p>
          <a:p>
            <a:pPr lvl="1"/>
            <a:r>
              <a:rPr lang="hu-HU" dirty="0" smtClean="0"/>
              <a:t>Illeszkedésvizsgálat </a:t>
            </a:r>
            <a:r>
              <a:rPr lang="hu-HU" dirty="0" smtClean="0">
                <a:sym typeface="Wingdings" panose="05000000000000000000" pitchFamily="2" charset="2"/>
              </a:rPr>
              <a:t> a</a:t>
            </a:r>
            <a:r>
              <a:rPr lang="hu-HU" dirty="0" smtClean="0"/>
              <a:t>dott eloszlású-e egy minta?</a:t>
            </a:r>
          </a:p>
          <a:p>
            <a:pPr lvl="1"/>
            <a:r>
              <a:rPr lang="hu-HU" dirty="0" smtClean="0"/>
              <a:t>Függetlenségi vizsgálat </a:t>
            </a:r>
            <a:r>
              <a:rPr lang="hu-HU" dirty="0" smtClean="0">
                <a:sym typeface="Wingdings" panose="05000000000000000000" pitchFamily="2" charset="2"/>
              </a:rPr>
              <a:t> f</a:t>
            </a:r>
            <a:r>
              <a:rPr lang="hu-HU" dirty="0" smtClean="0"/>
              <a:t>üggetlen-e két minta?</a:t>
            </a:r>
          </a:p>
          <a:p>
            <a:pPr lvl="1"/>
            <a:r>
              <a:rPr lang="hu-HU" dirty="0" err="1" smtClean="0"/>
              <a:t>Homogenitásvizsgálat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két minta eloszlása megegyezik-e?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6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Következtető statisztika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496" y="1976646"/>
            <a:ext cx="3384376" cy="73227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Mintavételezés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5364088" y="3069890"/>
            <a:ext cx="3567283" cy="488533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Minta kiértékelés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35496" y="4495073"/>
            <a:ext cx="3417022" cy="70679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Adatfelvétel</a:t>
            </a:r>
          </a:p>
        </p:txBody>
      </p:sp>
      <p:sp>
        <p:nvSpPr>
          <p:cNvPr id="32" name="Felhő 31"/>
          <p:cNvSpPr/>
          <p:nvPr/>
        </p:nvSpPr>
        <p:spPr>
          <a:xfrm>
            <a:off x="8314" y="682601"/>
            <a:ext cx="3411558" cy="896649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Teljes populáció</a:t>
            </a:r>
          </a:p>
        </p:txBody>
      </p:sp>
      <p:sp>
        <p:nvSpPr>
          <p:cNvPr id="36" name="Felhő 35"/>
          <p:cNvSpPr/>
          <p:nvPr/>
        </p:nvSpPr>
        <p:spPr>
          <a:xfrm>
            <a:off x="35496" y="3107020"/>
            <a:ext cx="3417022" cy="91239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Reprezentatív minta</a:t>
            </a:r>
          </a:p>
        </p:txBody>
      </p:sp>
      <p:sp>
        <p:nvSpPr>
          <p:cNvPr id="38" name="Lekerekített téglalap 37"/>
          <p:cNvSpPr/>
          <p:nvPr/>
        </p:nvSpPr>
        <p:spPr>
          <a:xfrm>
            <a:off x="5348064" y="720000"/>
            <a:ext cx="3583307" cy="52492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EDA</a:t>
            </a:r>
          </a:p>
        </p:txBody>
      </p:sp>
      <p:sp>
        <p:nvSpPr>
          <p:cNvPr id="39" name="Felhő 38"/>
          <p:cNvSpPr/>
          <p:nvPr/>
        </p:nvSpPr>
        <p:spPr>
          <a:xfrm>
            <a:off x="5372559" y="1733452"/>
            <a:ext cx="3558812" cy="775723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Hipotézis</a:t>
            </a:r>
          </a:p>
        </p:txBody>
      </p:sp>
      <p:sp>
        <p:nvSpPr>
          <p:cNvPr id="40" name="Felhő 39"/>
          <p:cNvSpPr/>
          <p:nvPr/>
        </p:nvSpPr>
        <p:spPr>
          <a:xfrm>
            <a:off x="5382472" y="3999967"/>
            <a:ext cx="3548897" cy="1060073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 smtClean="0">
                <a:solidFill>
                  <a:schemeClr val="bg1"/>
                </a:solidFill>
              </a:rPr>
              <a:t>Val.ség</a:t>
            </a:r>
            <a:r>
              <a:rPr lang="hu-HU" sz="2800" dirty="0" smtClean="0">
                <a:solidFill>
                  <a:schemeClr val="bg1"/>
                </a:solidFill>
              </a:rPr>
              <a:t>, </a:t>
            </a:r>
            <a:r>
              <a:rPr lang="hu-HU" sz="2800" dirty="0" err="1" smtClean="0">
                <a:solidFill>
                  <a:schemeClr val="bg1"/>
                </a:solidFill>
              </a:rPr>
              <a:t>konf</a:t>
            </a:r>
            <a:r>
              <a:rPr lang="hu-HU" sz="2800" dirty="0" smtClean="0">
                <a:solidFill>
                  <a:schemeClr val="bg1"/>
                </a:solidFill>
              </a:rPr>
              <a:t>. </a:t>
            </a:r>
            <a:r>
              <a:rPr lang="hu-HU" sz="2800" dirty="0">
                <a:solidFill>
                  <a:schemeClr val="bg1"/>
                </a:solidFill>
              </a:rPr>
              <a:t>i</a:t>
            </a:r>
            <a:r>
              <a:rPr lang="hu-HU" sz="2800" dirty="0" smtClean="0">
                <a:solidFill>
                  <a:schemeClr val="bg1"/>
                </a:solidFill>
              </a:rPr>
              <a:t>nt. </a:t>
            </a:r>
            <a:r>
              <a:rPr lang="hu-HU" sz="2800" dirty="0">
                <a:solidFill>
                  <a:schemeClr val="bg1"/>
                </a:solidFill>
              </a:rPr>
              <a:t>s</a:t>
            </a:r>
            <a:r>
              <a:rPr lang="hu-HU" sz="2800" dirty="0" smtClean="0">
                <a:solidFill>
                  <a:schemeClr val="bg1"/>
                </a:solidFill>
              </a:rPr>
              <a:t>tb.</a:t>
            </a:r>
          </a:p>
        </p:txBody>
      </p:sp>
      <p:sp>
        <p:nvSpPr>
          <p:cNvPr id="41" name="Lekerekített téglalap 40"/>
          <p:cNvSpPr/>
          <p:nvPr/>
        </p:nvSpPr>
        <p:spPr>
          <a:xfrm>
            <a:off x="5415591" y="5686272"/>
            <a:ext cx="3548897" cy="69505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Következtetés</a:t>
            </a:r>
          </a:p>
        </p:txBody>
      </p:sp>
      <p:sp>
        <p:nvSpPr>
          <p:cNvPr id="42" name="Felhő 41"/>
          <p:cNvSpPr/>
          <p:nvPr/>
        </p:nvSpPr>
        <p:spPr>
          <a:xfrm>
            <a:off x="35496" y="5639112"/>
            <a:ext cx="3419872" cy="824845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Adatsor</a:t>
            </a:r>
          </a:p>
        </p:txBody>
      </p:sp>
      <p:cxnSp>
        <p:nvCxnSpPr>
          <p:cNvPr id="44" name="Szögletes összekötő 43"/>
          <p:cNvCxnSpPr>
            <a:stCxn id="32" idx="1"/>
            <a:endCxn id="4" idx="0"/>
          </p:cNvCxnSpPr>
          <p:nvPr/>
        </p:nvCxnSpPr>
        <p:spPr>
          <a:xfrm rot="16200000" flipH="1">
            <a:off x="1521713" y="1770674"/>
            <a:ext cx="398351" cy="13591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zögletes összekötő 45"/>
          <p:cNvCxnSpPr>
            <a:stCxn id="4" idx="2"/>
            <a:endCxn id="36" idx="3"/>
          </p:cNvCxnSpPr>
          <p:nvPr/>
        </p:nvCxnSpPr>
        <p:spPr>
          <a:xfrm rot="16200000" flipH="1">
            <a:off x="1510712" y="2925891"/>
            <a:ext cx="450267" cy="16323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zögletes összekötő 47"/>
          <p:cNvCxnSpPr>
            <a:stCxn id="36" idx="1"/>
            <a:endCxn id="27" idx="0"/>
          </p:cNvCxnSpPr>
          <p:nvPr/>
        </p:nvCxnSpPr>
        <p:spPr>
          <a:xfrm rot="5400000">
            <a:off x="1505690" y="4256755"/>
            <a:ext cx="476635" cy="12700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zögletes összekötő 49"/>
          <p:cNvCxnSpPr>
            <a:stCxn id="27" idx="2"/>
            <a:endCxn id="42" idx="3"/>
          </p:cNvCxnSpPr>
          <p:nvPr/>
        </p:nvCxnSpPr>
        <p:spPr>
          <a:xfrm rot="16200000" flipH="1">
            <a:off x="1502517" y="5443357"/>
            <a:ext cx="484405" cy="142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zögletes összekötő 51"/>
          <p:cNvCxnSpPr>
            <a:stCxn id="42" idx="0"/>
            <a:endCxn id="38" idx="1"/>
          </p:cNvCxnSpPr>
          <p:nvPr/>
        </p:nvCxnSpPr>
        <p:spPr>
          <a:xfrm flipV="1">
            <a:off x="3452518" y="982460"/>
            <a:ext cx="1895546" cy="506907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zögletes összekötő 53"/>
          <p:cNvCxnSpPr>
            <a:stCxn id="38" idx="2"/>
            <a:endCxn id="39" idx="3"/>
          </p:cNvCxnSpPr>
          <p:nvPr/>
        </p:nvCxnSpPr>
        <p:spPr>
          <a:xfrm rot="16200000" flipH="1">
            <a:off x="6879399" y="1505238"/>
            <a:ext cx="532885" cy="12247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zögletes összekötő 55"/>
          <p:cNvCxnSpPr>
            <a:stCxn id="39" idx="1"/>
            <a:endCxn id="5" idx="0"/>
          </p:cNvCxnSpPr>
          <p:nvPr/>
        </p:nvCxnSpPr>
        <p:spPr>
          <a:xfrm rot="5400000">
            <a:off x="6869078" y="2787002"/>
            <a:ext cx="561541" cy="423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zögletes összekötő 57"/>
          <p:cNvCxnSpPr>
            <a:stCxn id="42" idx="0"/>
            <a:endCxn id="5" idx="1"/>
          </p:cNvCxnSpPr>
          <p:nvPr/>
        </p:nvCxnSpPr>
        <p:spPr>
          <a:xfrm flipV="1">
            <a:off x="3452518" y="3314157"/>
            <a:ext cx="1911570" cy="2737378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zögletes összekötő 59"/>
          <p:cNvCxnSpPr>
            <a:stCxn id="5" idx="2"/>
            <a:endCxn id="40" idx="3"/>
          </p:cNvCxnSpPr>
          <p:nvPr/>
        </p:nvCxnSpPr>
        <p:spPr>
          <a:xfrm rot="16200000" flipH="1">
            <a:off x="6901248" y="3804904"/>
            <a:ext cx="502155" cy="9191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zögletes összekötő 61"/>
          <p:cNvCxnSpPr>
            <a:stCxn id="42" idx="0"/>
            <a:endCxn id="41" idx="1"/>
          </p:cNvCxnSpPr>
          <p:nvPr/>
        </p:nvCxnSpPr>
        <p:spPr>
          <a:xfrm flipV="1">
            <a:off x="3452518" y="6033800"/>
            <a:ext cx="1963073" cy="1773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zögletes összekötő 63"/>
          <p:cNvCxnSpPr>
            <a:stCxn id="40" idx="1"/>
            <a:endCxn id="41" idx="0"/>
          </p:cNvCxnSpPr>
          <p:nvPr/>
        </p:nvCxnSpPr>
        <p:spPr>
          <a:xfrm rot="16200000" flipH="1">
            <a:off x="6859800" y="5356031"/>
            <a:ext cx="627361" cy="33119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Döntési bemenet</a:t>
            </a:r>
          </a:p>
          <a:p>
            <a:pPr lvl="1"/>
            <a:r>
              <a:rPr lang="hu-HU" dirty="0" smtClean="0"/>
              <a:t>Valami küszöbérték</a:t>
            </a:r>
          </a:p>
          <a:p>
            <a:r>
              <a:rPr lang="hu-HU" dirty="0" smtClean="0"/>
              <a:t>Adatsor típusa</a:t>
            </a:r>
          </a:p>
          <a:p>
            <a:pPr lvl="1"/>
            <a:r>
              <a:rPr lang="hu-HU" dirty="0" smtClean="0"/>
              <a:t>Megfigyelési tanulmány (</a:t>
            </a:r>
            <a:r>
              <a:rPr lang="hu-HU" dirty="0" err="1" smtClean="0"/>
              <a:t>observational</a:t>
            </a:r>
            <a:r>
              <a:rPr lang="hu-HU" dirty="0" smtClean="0"/>
              <a:t> </a:t>
            </a:r>
            <a:r>
              <a:rPr lang="hu-HU" dirty="0" err="1" smtClean="0"/>
              <a:t>study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Kísérlet (</a:t>
            </a:r>
            <a:r>
              <a:rPr lang="hu-HU" dirty="0" err="1" smtClean="0"/>
              <a:t>experiment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899592" y="3861048"/>
            <a:ext cx="7200800" cy="223224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Különbség: a </a:t>
            </a:r>
            <a:r>
              <a:rPr lang="hu-HU" sz="2800" i="1" dirty="0" smtClean="0">
                <a:solidFill>
                  <a:schemeClr val="bg1"/>
                </a:solidFill>
              </a:rPr>
              <a:t>köztes változók </a:t>
            </a:r>
            <a:r>
              <a:rPr lang="hu-HU" sz="2800" dirty="0" smtClean="0">
                <a:solidFill>
                  <a:schemeClr val="bg1"/>
                </a:solidFill>
              </a:rPr>
              <a:t>eliminálása</a:t>
            </a:r>
          </a:p>
        </p:txBody>
      </p:sp>
    </p:spTree>
    <p:extLst>
      <p:ext uri="{BB962C8B-B14F-4D97-AF65-F5344CB8AC3E}">
        <p14:creationId xmlns:p14="http://schemas.microsoft.com/office/powerpoint/2010/main" val="36060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Esettanulmány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31640" y="6525344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1"/>
                </a:solidFill>
              </a:rPr>
              <a:t>Forrás: http://usatoday30.usatoday.com/</a:t>
            </a:r>
            <a:r>
              <a:rPr lang="hu-HU" sz="1200" dirty="0" err="1">
                <a:solidFill>
                  <a:schemeClr val="bg1"/>
                </a:solidFill>
              </a:rPr>
              <a:t>news</a:t>
            </a:r>
            <a:r>
              <a:rPr lang="hu-HU" sz="1200" dirty="0">
                <a:solidFill>
                  <a:schemeClr val="bg1"/>
                </a:solidFill>
              </a:rPr>
              <a:t>/</a:t>
            </a:r>
            <a:r>
              <a:rPr lang="hu-HU" sz="1200" dirty="0" err="1">
                <a:solidFill>
                  <a:schemeClr val="bg1"/>
                </a:solidFill>
              </a:rPr>
              <a:t>health</a:t>
            </a:r>
            <a:r>
              <a:rPr lang="hu-HU" sz="1200" dirty="0">
                <a:solidFill>
                  <a:schemeClr val="bg1"/>
                </a:solidFill>
              </a:rPr>
              <a:t>/2005-09-08-cereal-slimming_</a:t>
            </a:r>
            <a:r>
              <a:rPr lang="hu-HU" sz="1200" dirty="0" err="1">
                <a:solidFill>
                  <a:schemeClr val="bg1"/>
                </a:solidFill>
              </a:rPr>
              <a:t>x.htm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Felhő 5"/>
          <p:cNvSpPr/>
          <p:nvPr/>
        </p:nvSpPr>
        <p:spPr>
          <a:xfrm>
            <a:off x="71422" y="1510528"/>
            <a:ext cx="9001156" cy="422272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„</a:t>
            </a:r>
            <a:r>
              <a:rPr lang="en-US" sz="2800" dirty="0" smtClean="0">
                <a:solidFill>
                  <a:schemeClr val="tx1"/>
                </a:solidFill>
              </a:rPr>
              <a:t>Girls </a:t>
            </a:r>
            <a:r>
              <a:rPr lang="en-US" sz="2800" dirty="0">
                <a:solidFill>
                  <a:schemeClr val="tx1"/>
                </a:solidFill>
              </a:rPr>
              <a:t>who ate breakfast of any type had a lower average body mass index, a common obesity gauge, than those who said they didn't. The index was even lower for girls who said they ate cereal for </a:t>
            </a:r>
            <a:r>
              <a:rPr lang="en-US" sz="2800" dirty="0" smtClean="0">
                <a:solidFill>
                  <a:schemeClr val="tx1"/>
                </a:solidFill>
              </a:rPr>
              <a:t>breakfast</a:t>
            </a:r>
            <a:r>
              <a:rPr lang="hu-HU" sz="2800" dirty="0" smtClean="0">
                <a:solidFill>
                  <a:schemeClr val="tx1"/>
                </a:solidFill>
              </a:rPr>
              <a:t>.„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Esettanulmány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31640" y="6525344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1"/>
                </a:solidFill>
              </a:rPr>
              <a:t>Forrás: http://usatoday30.usatoday.com/</a:t>
            </a:r>
            <a:r>
              <a:rPr lang="hu-HU" sz="1200" dirty="0" err="1">
                <a:solidFill>
                  <a:schemeClr val="bg1"/>
                </a:solidFill>
              </a:rPr>
              <a:t>news</a:t>
            </a:r>
            <a:r>
              <a:rPr lang="hu-HU" sz="1200" dirty="0">
                <a:solidFill>
                  <a:schemeClr val="bg1"/>
                </a:solidFill>
              </a:rPr>
              <a:t>/</a:t>
            </a:r>
            <a:r>
              <a:rPr lang="hu-HU" sz="1200" dirty="0" err="1">
                <a:solidFill>
                  <a:schemeClr val="bg1"/>
                </a:solidFill>
              </a:rPr>
              <a:t>health</a:t>
            </a:r>
            <a:r>
              <a:rPr lang="hu-HU" sz="1200" dirty="0">
                <a:solidFill>
                  <a:schemeClr val="bg1"/>
                </a:solidFill>
              </a:rPr>
              <a:t>/2005-09-08-cereal-slimming_</a:t>
            </a:r>
            <a:r>
              <a:rPr lang="hu-HU" sz="1200" dirty="0" err="1">
                <a:solidFill>
                  <a:schemeClr val="bg1"/>
                </a:solidFill>
              </a:rPr>
              <a:t>x.htm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églalap 6"/>
          <p:cNvSpPr/>
          <p:nvPr/>
        </p:nvSpPr>
        <p:spPr>
          <a:xfrm>
            <a:off x="142844" y="754419"/>
            <a:ext cx="8858312" cy="1886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47" y="771628"/>
            <a:ext cx="1168978" cy="18516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37" y="1008596"/>
            <a:ext cx="1317349" cy="1113160"/>
          </a:xfrm>
          <a:prstGeom prst="rect">
            <a:avLst/>
          </a:prstGeom>
        </p:spPr>
      </p:pic>
      <p:sp>
        <p:nvSpPr>
          <p:cNvPr id="17" name="Jobbra nyíl 16"/>
          <p:cNvSpPr/>
          <p:nvPr/>
        </p:nvSpPr>
        <p:spPr>
          <a:xfrm>
            <a:off x="6452592" y="1565176"/>
            <a:ext cx="632609" cy="37128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95536" y="1220404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1. „</a:t>
            </a:r>
            <a:r>
              <a:rPr lang="en-US" sz="2800" b="1" dirty="0" smtClean="0"/>
              <a:t>Breakfast</a:t>
            </a:r>
            <a:r>
              <a:rPr lang="en-US" sz="2800" b="1" dirty="0"/>
              <a:t>, cereal keep girls </a:t>
            </a:r>
            <a:r>
              <a:rPr lang="en-US" sz="2800" b="1" dirty="0" smtClean="0"/>
              <a:t>slim</a:t>
            </a:r>
            <a:r>
              <a:rPr lang="hu-HU" sz="2800" b="1" dirty="0" smtClean="0"/>
              <a:t>”</a:t>
            </a:r>
            <a:endParaRPr lang="hu-HU" sz="2800" dirty="0"/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142844" y="2663039"/>
            <a:ext cx="8858312" cy="1798669"/>
            <a:chOff x="142844" y="2663039"/>
            <a:chExt cx="8858312" cy="179866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Téglalap 8"/>
            <p:cNvSpPr/>
            <p:nvPr/>
          </p:nvSpPr>
          <p:spPr>
            <a:xfrm>
              <a:off x="142844" y="2663039"/>
              <a:ext cx="8858312" cy="1798669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Jobbra nyíl 13"/>
            <p:cNvSpPr/>
            <p:nvPr/>
          </p:nvSpPr>
          <p:spPr>
            <a:xfrm>
              <a:off x="6452592" y="3311291"/>
              <a:ext cx="632609" cy="371288"/>
            </a:xfrm>
            <a:prstGeom prst="rightArrow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23" y="2734267"/>
              <a:ext cx="1037605" cy="1643567"/>
            </a:xfrm>
            <a:prstGeom prst="rect">
              <a:avLst/>
            </a:prstGeom>
            <a:grpFill/>
          </p:spPr>
        </p:pic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352" y="2940355"/>
              <a:ext cx="1317349" cy="1113160"/>
            </a:xfrm>
            <a:prstGeom prst="rect">
              <a:avLst/>
            </a:prstGeom>
            <a:grpFill/>
          </p:spPr>
        </p:pic>
        <p:sp>
          <p:nvSpPr>
            <p:cNvPr id="24" name="Szövegdoboz 23"/>
            <p:cNvSpPr txBox="1"/>
            <p:nvPr/>
          </p:nvSpPr>
          <p:spPr>
            <a:xfrm>
              <a:off x="390600" y="2940355"/>
              <a:ext cx="3240360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u-HU" sz="2800" b="1" dirty="0"/>
                <a:t>2</a:t>
              </a:r>
              <a:r>
                <a:rPr lang="hu-HU" sz="2800" b="1" dirty="0" smtClean="0"/>
                <a:t>. „B</a:t>
              </a:r>
              <a:r>
                <a:rPr lang="en-US" sz="2800" b="1" dirty="0" err="1" smtClean="0"/>
                <a:t>eing</a:t>
              </a:r>
              <a:r>
                <a:rPr lang="en-US" sz="2800" b="1" dirty="0" smtClean="0"/>
                <a:t> </a:t>
              </a:r>
              <a:r>
                <a:rPr lang="en-US" sz="2800" b="1" dirty="0"/>
                <a:t>slim causes girls to eat </a:t>
              </a:r>
              <a:r>
                <a:rPr lang="en-US" sz="2800" b="1" dirty="0" smtClean="0"/>
                <a:t>breakfast</a:t>
              </a:r>
              <a:r>
                <a:rPr lang="hu-HU" sz="2800" b="1" dirty="0" smtClean="0"/>
                <a:t>„</a:t>
              </a:r>
              <a:endParaRPr lang="hu-HU" sz="2800" dirty="0"/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142844" y="4492160"/>
            <a:ext cx="8858312" cy="1894393"/>
            <a:chOff x="142844" y="4492160"/>
            <a:chExt cx="8858312" cy="1894393"/>
          </a:xfrm>
          <a:solidFill>
            <a:srgbClr val="A8ED79"/>
          </a:solidFill>
        </p:grpSpPr>
        <p:sp>
          <p:nvSpPr>
            <p:cNvPr id="8" name="Téglalap 7"/>
            <p:cNvSpPr/>
            <p:nvPr/>
          </p:nvSpPr>
          <p:spPr>
            <a:xfrm>
              <a:off x="142844" y="4492160"/>
              <a:ext cx="8858312" cy="189439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147" y="4631365"/>
              <a:ext cx="1059315" cy="1677955"/>
            </a:xfrm>
            <a:prstGeom prst="rect">
              <a:avLst/>
            </a:prstGeom>
            <a:grpFill/>
          </p:spPr>
        </p:pic>
        <p:pic>
          <p:nvPicPr>
            <p:cNvPr id="20" name="Kép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347" y="5004695"/>
              <a:ext cx="1317349" cy="1113160"/>
            </a:xfrm>
            <a:prstGeom prst="rect">
              <a:avLst/>
            </a:prstGeom>
            <a:grpFill/>
          </p:spPr>
        </p:pic>
        <p:sp>
          <p:nvSpPr>
            <p:cNvPr id="21" name="Szövegdoboz 20"/>
            <p:cNvSpPr txBox="1"/>
            <p:nvPr/>
          </p:nvSpPr>
          <p:spPr>
            <a:xfrm>
              <a:off x="6534337" y="4531103"/>
              <a:ext cx="334886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u-HU" sz="4000" dirty="0" smtClean="0"/>
                <a:t>?</a:t>
              </a:r>
              <a:endParaRPr lang="hu-HU" sz="4000" dirty="0"/>
            </a:p>
          </p:txBody>
        </p:sp>
        <p:sp>
          <p:nvSpPr>
            <p:cNvPr id="22" name="Jobbra nyíl 21"/>
            <p:cNvSpPr/>
            <p:nvPr/>
          </p:nvSpPr>
          <p:spPr>
            <a:xfrm rot="1774403">
              <a:off x="6837894" y="4974583"/>
              <a:ext cx="632609" cy="371288"/>
            </a:xfrm>
            <a:prstGeom prst="rightArrow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390600" y="4746858"/>
              <a:ext cx="3794080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u-HU" sz="2800" b="1" dirty="0" smtClean="0"/>
                <a:t>3. „A </a:t>
              </a:r>
              <a:r>
                <a:rPr lang="hu-HU" sz="2800" b="1" dirty="0" err="1" smtClean="0"/>
                <a:t>confounding</a:t>
              </a:r>
              <a:r>
                <a:rPr lang="hu-HU" sz="2800" b="1" dirty="0" smtClean="0"/>
                <a:t> </a:t>
              </a:r>
              <a:r>
                <a:rPr lang="hu-HU" sz="2800" b="1" dirty="0" err="1" smtClean="0"/>
                <a:t>variable</a:t>
              </a:r>
              <a:r>
                <a:rPr lang="hu-HU" sz="2800" b="1" dirty="0"/>
                <a:t> is </a:t>
              </a:r>
              <a:r>
                <a:rPr lang="hu-HU" sz="2800" b="1" dirty="0" err="1"/>
                <a:t>responsible</a:t>
              </a:r>
              <a:r>
                <a:rPr lang="hu-HU" sz="2800" b="1" dirty="0"/>
                <a:t> </a:t>
              </a:r>
              <a:r>
                <a:rPr lang="hu-HU" sz="2800" b="1" dirty="0" err="1"/>
                <a:t>for</a:t>
              </a:r>
              <a:r>
                <a:rPr lang="hu-HU" sz="2800" b="1" dirty="0"/>
                <a:t> </a:t>
              </a:r>
              <a:r>
                <a:rPr lang="hu-HU" sz="2800" b="1" dirty="0" err="1"/>
                <a:t>both</a:t>
              </a:r>
              <a:r>
                <a:rPr lang="hu-HU" sz="2800" b="1" dirty="0"/>
                <a:t>”</a:t>
              </a:r>
              <a:endParaRPr lang="hu-HU" sz="2800" dirty="0"/>
            </a:p>
          </p:txBody>
        </p:sp>
        <p:sp>
          <p:nvSpPr>
            <p:cNvPr id="18" name="Jobbra nyíl 17"/>
            <p:cNvSpPr/>
            <p:nvPr/>
          </p:nvSpPr>
          <p:spPr>
            <a:xfrm rot="7407131">
              <a:off x="5959174" y="5009388"/>
              <a:ext cx="632609" cy="371288"/>
            </a:xfrm>
            <a:prstGeom prst="rightArrow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6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Döntési bemenet</a:t>
            </a:r>
          </a:p>
          <a:p>
            <a:pPr lvl="1"/>
            <a:r>
              <a:rPr lang="hu-HU" dirty="0" smtClean="0"/>
              <a:t>Valami küszöbérték</a:t>
            </a:r>
          </a:p>
          <a:p>
            <a:r>
              <a:rPr lang="hu-HU" dirty="0" smtClean="0"/>
              <a:t>Adatsor típusa</a:t>
            </a:r>
          </a:p>
          <a:p>
            <a:pPr lvl="1"/>
            <a:r>
              <a:rPr lang="hu-HU" dirty="0" smtClean="0"/>
              <a:t>Megfigyelési tanulmány (</a:t>
            </a:r>
            <a:r>
              <a:rPr lang="hu-HU" dirty="0" err="1" smtClean="0"/>
              <a:t>observational</a:t>
            </a:r>
            <a:r>
              <a:rPr lang="hu-HU" dirty="0" smtClean="0"/>
              <a:t> </a:t>
            </a:r>
            <a:r>
              <a:rPr lang="hu-HU" dirty="0" err="1" smtClean="0"/>
              <a:t>study</a:t>
            </a:r>
            <a:r>
              <a:rPr lang="hu-HU" dirty="0" smtClean="0"/>
              <a:t>)</a:t>
            </a:r>
          </a:p>
          <a:p>
            <a:pPr lvl="2"/>
            <a:r>
              <a:rPr lang="hu-HU" dirty="0" smtClean="0"/>
              <a:t>A köztes változók kiléte bizonytalan</a:t>
            </a:r>
          </a:p>
          <a:p>
            <a:pPr lvl="2"/>
            <a:r>
              <a:rPr lang="hu-HU" dirty="0" smtClean="0"/>
              <a:t>Csak korreláció, kauzális következtetések nem</a:t>
            </a:r>
          </a:p>
          <a:p>
            <a:pPr lvl="1"/>
            <a:r>
              <a:rPr lang="hu-HU" dirty="0" smtClean="0"/>
              <a:t>Kísérlet (</a:t>
            </a:r>
            <a:r>
              <a:rPr lang="hu-HU" dirty="0" err="1" smtClean="0"/>
              <a:t>experiment</a:t>
            </a:r>
            <a:r>
              <a:rPr lang="hu-HU" dirty="0" smtClean="0"/>
              <a:t>)</a:t>
            </a:r>
          </a:p>
          <a:p>
            <a:pPr lvl="2"/>
            <a:r>
              <a:rPr lang="hu-HU" dirty="0" smtClean="0"/>
              <a:t>A köztes változókat kiszűrtük (mintavételezés!)</a:t>
            </a:r>
          </a:p>
          <a:p>
            <a:pPr lvl="2"/>
            <a:r>
              <a:rPr lang="hu-HU" dirty="0" smtClean="0"/>
              <a:t>Kauzális következtetések is</a:t>
            </a:r>
          </a:p>
        </p:txBody>
      </p:sp>
    </p:spTree>
    <p:extLst>
      <p:ext uri="{BB962C8B-B14F-4D97-AF65-F5344CB8AC3E}">
        <p14:creationId xmlns:p14="http://schemas.microsoft.com/office/powerpoint/2010/main" val="30548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Strukturált</a:t>
                </a:r>
              </a:p>
              <a:p>
                <a:pPr lvl="1"/>
                <a:r>
                  <a:rPr lang="hu-HU" dirty="0" smtClean="0"/>
                  <a:t>Rögzített formátum</a:t>
                </a:r>
              </a:p>
              <a:p>
                <a:pPr lvl="1"/>
                <a:r>
                  <a:rPr lang="hu-HU" dirty="0" smtClean="0"/>
                  <a:t>Általában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u-HU" dirty="0" err="1" smtClean="0"/>
                  <a:t>-s</a:t>
                </a:r>
                <a:r>
                  <a:rPr lang="hu-HU" dirty="0" smtClean="0"/>
                  <a:t> táblázat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364" t="-9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err="1" smtClean="0"/>
              <a:t>Nemstrukturált</a:t>
            </a:r>
            <a:endParaRPr lang="hu-HU" dirty="0" smtClean="0"/>
          </a:p>
          <a:p>
            <a:pPr lvl="1"/>
            <a:r>
              <a:rPr lang="hu-HU" dirty="0"/>
              <a:t>Nincs előre rögzített tárolási/értelmezési modell</a:t>
            </a:r>
          </a:p>
          <a:p>
            <a:pPr lvl="1"/>
            <a:endParaRPr 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035" t="8628" r="55010" b="62254"/>
          <a:stretch/>
        </p:blipFill>
        <p:spPr>
          <a:xfrm>
            <a:off x="117414" y="2887502"/>
            <a:ext cx="6190702" cy="3319718"/>
          </a:xfrm>
          <a:prstGeom prst="rect">
            <a:avLst/>
          </a:prstGeom>
        </p:spPr>
      </p:pic>
      <p:sp>
        <p:nvSpPr>
          <p:cNvPr id="5" name="Lekerekített téglalapbuborék 4"/>
          <p:cNvSpPr/>
          <p:nvPr/>
        </p:nvSpPr>
        <p:spPr>
          <a:xfrm>
            <a:off x="6785649" y="4725144"/>
            <a:ext cx="2016224" cy="864096"/>
          </a:xfrm>
          <a:prstGeom prst="wedgeRoundRectCallout">
            <a:avLst>
              <a:gd name="adj1" fmla="val -79015"/>
              <a:gd name="adj2" fmla="val -10505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Rekord/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megfigyelés</a:t>
            </a:r>
          </a:p>
        </p:txBody>
      </p:sp>
      <p:sp>
        <p:nvSpPr>
          <p:cNvPr id="7" name="Lekerekített téglalapbuborék 6"/>
          <p:cNvSpPr/>
          <p:nvPr/>
        </p:nvSpPr>
        <p:spPr>
          <a:xfrm>
            <a:off x="2987824" y="1942268"/>
            <a:ext cx="2016224" cy="864096"/>
          </a:xfrm>
          <a:prstGeom prst="wedgeRoundRectCallout">
            <a:avLst>
              <a:gd name="adj1" fmla="val -68622"/>
              <a:gd name="adj2" fmla="val 5368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Változó/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attribútum</a:t>
            </a:r>
          </a:p>
        </p:txBody>
      </p:sp>
      <p:sp>
        <p:nvSpPr>
          <p:cNvPr id="8" name="Téglalap 7"/>
          <p:cNvSpPr/>
          <p:nvPr/>
        </p:nvSpPr>
        <p:spPr>
          <a:xfrm>
            <a:off x="117414" y="3789040"/>
            <a:ext cx="6190702" cy="383722"/>
          </a:xfrm>
          <a:prstGeom prst="rect">
            <a:avLst/>
          </a:prstGeom>
          <a:noFill/>
          <a:ln w="38100">
            <a:solidFill>
              <a:srgbClr val="B8535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966243" y="2903895"/>
            <a:ext cx="1453629" cy="3286932"/>
          </a:xfrm>
          <a:prstGeom prst="rect">
            <a:avLst/>
          </a:prstGeom>
          <a:noFill/>
          <a:ln w="38100">
            <a:solidFill>
              <a:srgbClr val="B8535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Adatelemzési módszerek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4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Adatbányászati építőkövek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5" name="Téglalap 4"/>
          <p:cNvSpPr/>
          <p:nvPr/>
        </p:nvSpPr>
        <p:spPr>
          <a:xfrm>
            <a:off x="550052" y="3687578"/>
            <a:ext cx="3240360" cy="2088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Asszociációs szabályok</a:t>
            </a:r>
          </a:p>
        </p:txBody>
      </p:sp>
      <p:sp>
        <p:nvSpPr>
          <p:cNvPr id="6" name="Téglalap 5"/>
          <p:cNvSpPr/>
          <p:nvPr/>
        </p:nvSpPr>
        <p:spPr>
          <a:xfrm>
            <a:off x="5183675" y="3687578"/>
            <a:ext cx="3240360" cy="2088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Regresszió</a:t>
            </a:r>
          </a:p>
        </p:txBody>
      </p:sp>
      <p:sp>
        <p:nvSpPr>
          <p:cNvPr id="7" name="Téglalap 6"/>
          <p:cNvSpPr/>
          <p:nvPr/>
        </p:nvSpPr>
        <p:spPr>
          <a:xfrm>
            <a:off x="539552" y="1025116"/>
            <a:ext cx="3240360" cy="2088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Klaszterezés</a:t>
            </a:r>
          </a:p>
        </p:txBody>
      </p:sp>
      <p:sp>
        <p:nvSpPr>
          <p:cNvPr id="8" name="Téglalap 7"/>
          <p:cNvSpPr/>
          <p:nvPr/>
        </p:nvSpPr>
        <p:spPr>
          <a:xfrm>
            <a:off x="5198955" y="1025116"/>
            <a:ext cx="3240360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Osztályozás</a:t>
            </a:r>
          </a:p>
        </p:txBody>
      </p:sp>
    </p:spTree>
    <p:extLst>
      <p:ext uri="{BB962C8B-B14F-4D97-AF65-F5344CB8AC3E}">
        <p14:creationId xmlns:p14="http://schemas.microsoft.com/office/powerpoint/2010/main" val="30959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Klaszterezés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908720"/>
            <a:ext cx="7315215" cy="5486411"/>
          </a:xfrm>
        </p:spPr>
      </p:pic>
    </p:spTree>
    <p:extLst>
      <p:ext uri="{BB962C8B-B14F-4D97-AF65-F5344CB8AC3E}">
        <p14:creationId xmlns:p14="http://schemas.microsoft.com/office/powerpoint/2010/main" val="15378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Asszociációs szabályok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1" y="1412776"/>
            <a:ext cx="7648317" cy="4007718"/>
          </a:xfrm>
        </p:spPr>
      </p:pic>
    </p:spTree>
    <p:extLst>
      <p:ext uri="{BB962C8B-B14F-4D97-AF65-F5344CB8AC3E}">
        <p14:creationId xmlns:p14="http://schemas.microsoft.com/office/powerpoint/2010/main" val="40892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5410109" cy="510954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22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Regresszió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2" y="878908"/>
            <a:ext cx="7314595" cy="548594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74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Adat: nyers tények</a:t>
            </a:r>
          </a:p>
          <a:p>
            <a:pPr lvl="1"/>
            <a:r>
              <a:rPr lang="hu-HU" dirty="0" smtClean="0"/>
              <a:t>Numerikus érték, szöveg, görbe, 2D kép, …</a:t>
            </a:r>
          </a:p>
          <a:p>
            <a:r>
              <a:rPr lang="hu-HU" dirty="0" smtClean="0"/>
              <a:t>Többváltozós adat(készlet), </a:t>
            </a:r>
            <a:r>
              <a:rPr lang="hu-HU" i="1" dirty="0" err="1" smtClean="0"/>
              <a:t>multivariate</a:t>
            </a:r>
            <a:r>
              <a:rPr lang="hu-HU" i="1" dirty="0" smtClean="0"/>
              <a:t> </a:t>
            </a:r>
            <a:r>
              <a:rPr lang="hu-HU" i="1" dirty="0" err="1" smtClean="0"/>
              <a:t>data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Mérések, megfigyelések, válaszok sokasága kiválasztott változók egy készletén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Többváltozós adatelemzésben tipikusan: táblák</a:t>
            </a:r>
          </a:p>
          <a:p>
            <a:pPr lvl="1"/>
            <a:r>
              <a:rPr lang="hu-HU" i="1" dirty="0" err="1" smtClean="0"/>
              <a:t>data</a:t>
            </a:r>
            <a:r>
              <a:rPr lang="hu-HU" i="1" dirty="0" smtClean="0"/>
              <a:t> </a:t>
            </a:r>
            <a:r>
              <a:rPr lang="hu-HU" i="1" dirty="0" err="1" smtClean="0"/>
              <a:t>matrix</a:t>
            </a:r>
            <a:r>
              <a:rPr lang="hu-HU" i="1" dirty="0" smtClean="0"/>
              <a:t>, </a:t>
            </a:r>
            <a:r>
              <a:rPr lang="hu-HU" i="1" dirty="0" err="1" smtClean="0"/>
              <a:t>data</a:t>
            </a:r>
            <a:r>
              <a:rPr lang="hu-HU" i="1" dirty="0" smtClean="0"/>
              <a:t> </a:t>
            </a:r>
            <a:r>
              <a:rPr lang="hu-HU" i="1" dirty="0" err="1" smtClean="0"/>
              <a:t>array</a:t>
            </a:r>
            <a:r>
              <a:rPr lang="hu-HU" i="1" dirty="0" smtClean="0"/>
              <a:t>, </a:t>
            </a:r>
            <a:r>
              <a:rPr lang="hu-HU" i="1" dirty="0" err="1" smtClean="0"/>
              <a:t>data</a:t>
            </a:r>
            <a:r>
              <a:rPr lang="hu-HU" i="1" dirty="0" smtClean="0"/>
              <a:t> </a:t>
            </a:r>
            <a:r>
              <a:rPr lang="hu-HU" i="1" dirty="0" err="1" smtClean="0"/>
              <a:t>frame</a:t>
            </a:r>
            <a:r>
              <a:rPr lang="hu-HU" i="1" dirty="0" smtClean="0"/>
              <a:t>, </a:t>
            </a:r>
            <a:r>
              <a:rPr lang="hu-HU" i="1" dirty="0" err="1" smtClean="0"/>
              <a:t>spreadsheet</a:t>
            </a:r>
            <a:r>
              <a:rPr lang="hu-HU" i="1" dirty="0" smtClean="0"/>
              <a:t>…</a:t>
            </a:r>
          </a:p>
          <a:p>
            <a:pPr lvl="1"/>
            <a:r>
              <a:rPr lang="hu-HU" dirty="0" smtClean="0"/>
              <a:t>! Ez „csak” a „klasszikus” többváltozós statisztika</a:t>
            </a:r>
          </a:p>
          <a:p>
            <a:pPr lvl="1"/>
            <a:r>
              <a:rPr lang="hu-HU" dirty="0" smtClean="0"/>
              <a:t>r x n mátrix (megfigyelés/változó)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Adattípusok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Indexelő (</a:t>
            </a:r>
            <a:r>
              <a:rPr lang="hu-HU" i="1" dirty="0" smtClean="0"/>
              <a:t>indexing</a:t>
            </a:r>
            <a:r>
              <a:rPr lang="hu-HU" dirty="0" smtClean="0"/>
              <a:t>) vagy azonosító (</a:t>
            </a:r>
            <a:r>
              <a:rPr lang="hu-HU" i="1" dirty="0" err="1" smtClean="0"/>
              <a:t>identifier</a:t>
            </a:r>
            <a:r>
              <a:rPr lang="hu-HU" dirty="0" smtClean="0"/>
              <a:t>) változók</a:t>
            </a:r>
          </a:p>
          <a:p>
            <a:pPr lvl="1"/>
            <a:r>
              <a:rPr lang="hu-HU" dirty="0" smtClean="0"/>
              <a:t>Különleges eset: elsődleges és idegen kulcsok</a:t>
            </a:r>
          </a:p>
          <a:p>
            <a:r>
              <a:rPr lang="hu-HU" dirty="0" smtClean="0"/>
              <a:t>Bináris (indikátor)</a:t>
            </a:r>
          </a:p>
          <a:p>
            <a:r>
              <a:rPr lang="hu-HU" dirty="0" err="1" smtClean="0"/>
              <a:t>Bool</a:t>
            </a:r>
            <a:r>
              <a:rPr lang="hu-HU" dirty="0" smtClean="0"/>
              <a:t>: „nem ismert” érték is lehet</a:t>
            </a:r>
          </a:p>
          <a:p>
            <a:r>
              <a:rPr lang="hu-HU" dirty="0" smtClean="0"/>
              <a:t>Nominális</a:t>
            </a:r>
          </a:p>
          <a:p>
            <a:pPr lvl="1"/>
            <a:r>
              <a:rPr lang="hu-HU" dirty="0" err="1" smtClean="0"/>
              <a:t>Sztring</a:t>
            </a:r>
            <a:endParaRPr lang="hu-HU" dirty="0" smtClean="0"/>
          </a:p>
          <a:p>
            <a:pPr lvl="1"/>
            <a:r>
              <a:rPr lang="hu-HU" dirty="0" smtClean="0"/>
              <a:t>Általában osztályozás és kategorizálás címkéi</a:t>
            </a:r>
          </a:p>
          <a:p>
            <a:r>
              <a:rPr lang="hu-HU" dirty="0" err="1" smtClean="0"/>
              <a:t>Ordinális</a:t>
            </a:r>
            <a:endParaRPr lang="hu-HU" dirty="0" smtClean="0"/>
          </a:p>
          <a:p>
            <a:pPr lvl="1"/>
            <a:r>
              <a:rPr lang="hu-HU" dirty="0" smtClean="0"/>
              <a:t>(Lineárisan) rendezett</a:t>
            </a:r>
          </a:p>
          <a:p>
            <a:r>
              <a:rPr lang="hu-HU" dirty="0" smtClean="0"/>
              <a:t>Egészértékű, folytonos (numerikus/decimális)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2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„The </a:t>
            </a:r>
            <a:r>
              <a:rPr lang="hu-HU" dirty="0" err="1" smtClean="0"/>
              <a:t>Curse</a:t>
            </a:r>
            <a:r>
              <a:rPr lang="hu-HU" dirty="0" smtClean="0"/>
              <a:t> of </a:t>
            </a:r>
            <a:r>
              <a:rPr lang="hu-HU" dirty="0" err="1" smtClean="0"/>
              <a:t>Dimensionality</a:t>
            </a:r>
            <a:r>
              <a:rPr lang="hu-HU" dirty="0" smtClean="0"/>
              <a:t>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Soha nincs elég adatunk egy magas dimenziós bemeneti tér teljes lefedésére.</a:t>
                </a:r>
              </a:p>
              <a:p>
                <a:endParaRPr lang="hu-HU" dirty="0"/>
              </a:p>
              <a:p>
                <a:r>
                  <a:rPr lang="hu-HU" dirty="0" smtClean="0"/>
                  <a:t>A dimenziók számának növelésével a </a:t>
                </a:r>
                <a:r>
                  <a:rPr lang="hu-HU" dirty="0" err="1" smtClean="0"/>
                  <a:t>hiperkocka-régiók</a:t>
                </a:r>
                <a:r>
                  <a:rPr lang="hu-HU" dirty="0" smtClean="0"/>
                  <a:t> térfogata egyre inkább a kocka „szélére” esik</a:t>
                </a:r>
              </a:p>
              <a:p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hu-HU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  <m:r>
                        <a:rPr lang="hu-HU" b="0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→1, </m:t>
                      </m:r>
                    </m:oMath>
                  </m:oMathPara>
                </a14:m>
                <a:endParaRPr lang="hu-HU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h𝑎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13" t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6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MapReduce</a:t>
            </a:r>
            <a:r>
              <a:rPr lang="hu-HU" dirty="0" smtClean="0"/>
              <a:t> és hisztogram (közelítés)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err="1" smtClean="0"/>
              <a:t>Tfh</a:t>
            </a:r>
            <a:r>
              <a:rPr lang="hu-HU" dirty="0" smtClean="0"/>
              <a:t>. Nem feltételezhetjük az ún. </a:t>
            </a:r>
            <a:r>
              <a:rPr lang="hu-HU" i="1" dirty="0" err="1" smtClean="0"/>
              <a:t>range</a:t>
            </a:r>
            <a:r>
              <a:rPr lang="hu-HU" i="1" dirty="0" smtClean="0"/>
              <a:t> </a:t>
            </a:r>
            <a:r>
              <a:rPr lang="hu-HU" i="1" dirty="0" err="1" smtClean="0"/>
              <a:t>partitioning</a:t>
            </a:r>
            <a:r>
              <a:rPr lang="hu-HU" dirty="0" err="1" smtClean="0"/>
              <a:t>-et</a:t>
            </a:r>
            <a:r>
              <a:rPr lang="hu-HU" dirty="0" smtClean="0"/>
              <a:t> a vizsgált változóra</a:t>
            </a:r>
          </a:p>
          <a:p>
            <a:pPr lvl="1"/>
            <a:r>
              <a:rPr lang="hu-HU" dirty="0" smtClean="0"/>
              <a:t>Pl. óriási </a:t>
            </a:r>
            <a:r>
              <a:rPr lang="hu-HU" dirty="0" err="1" smtClean="0"/>
              <a:t>CSV-t</a:t>
            </a:r>
            <a:r>
              <a:rPr lang="hu-HU" dirty="0" smtClean="0"/>
              <a:t> dolgozunk fel – </a:t>
            </a:r>
            <a:r>
              <a:rPr lang="hu-HU" dirty="0" err="1" smtClean="0"/>
              <a:t>Hadoop</a:t>
            </a:r>
            <a:r>
              <a:rPr lang="hu-HU" dirty="0" smtClean="0"/>
              <a:t> + HDFS</a:t>
            </a:r>
          </a:p>
          <a:p>
            <a:pPr lvl="1"/>
            <a:r>
              <a:rPr lang="hu-HU" dirty="0" smtClean="0"/>
              <a:t>Különben nem lenne problémánk</a:t>
            </a:r>
          </a:p>
          <a:p>
            <a:endParaRPr lang="hu-HU" dirty="0" smtClean="0"/>
          </a:p>
          <a:p>
            <a:r>
              <a:rPr lang="hu-HU" dirty="0" err="1" smtClean="0"/>
              <a:t>Partition</a:t>
            </a:r>
            <a:r>
              <a:rPr lang="hu-HU" dirty="0" smtClean="0"/>
              <a:t> </a:t>
            </a:r>
            <a:r>
              <a:rPr lang="hu-HU" dirty="0" err="1" smtClean="0"/>
              <a:t>Incremental</a:t>
            </a:r>
            <a:r>
              <a:rPr lang="hu-HU" dirty="0" smtClean="0"/>
              <a:t> </a:t>
            </a:r>
            <a:r>
              <a:rPr lang="hu-HU" dirty="0" err="1" smtClean="0"/>
              <a:t>Discretization</a:t>
            </a:r>
            <a:r>
              <a:rPr lang="hu-HU" dirty="0" smtClean="0"/>
              <a:t> (</a:t>
            </a:r>
            <a:r>
              <a:rPr lang="hu-HU" dirty="0" err="1" smtClean="0"/>
              <a:t>PiD</a:t>
            </a:r>
            <a:r>
              <a:rPr lang="hu-HU" dirty="0" smtClean="0"/>
              <a:t>) [4]</a:t>
            </a:r>
          </a:p>
          <a:p>
            <a:pPr lvl="1"/>
            <a:r>
              <a:rPr lang="hu-HU" dirty="0" smtClean="0"/>
              <a:t>Módosítva [5]</a:t>
            </a:r>
          </a:p>
          <a:p>
            <a:pPr lvl="1"/>
            <a:endParaRPr lang="hu-HU" dirty="0"/>
          </a:p>
          <a:p>
            <a:r>
              <a:rPr lang="hu-HU" dirty="0" smtClean="0"/>
              <a:t>Layer1</a:t>
            </a:r>
          </a:p>
          <a:p>
            <a:pPr lvl="1"/>
            <a:r>
              <a:rPr lang="hu-HU" dirty="0" smtClean="0"/>
              <a:t>Párhuzamosan több hisztogram építése</a:t>
            </a:r>
            <a:endParaRPr lang="hu-HU" dirty="0"/>
          </a:p>
          <a:p>
            <a:pPr lvl="1"/>
            <a:r>
              <a:rPr lang="hu-HU" dirty="0" smtClean="0"/>
              <a:t>Azonos (igen kicsi) szélességű </a:t>
            </a:r>
            <a:r>
              <a:rPr lang="hu-HU" dirty="0" err="1" smtClean="0"/>
              <a:t>bin-ekkel</a:t>
            </a:r>
            <a:r>
              <a:rPr lang="hu-HU" dirty="0" smtClean="0"/>
              <a:t> kezdünk feltételezett intervallumon</a:t>
            </a:r>
          </a:p>
          <a:p>
            <a:pPr lvl="1"/>
            <a:r>
              <a:rPr lang="hu-HU" dirty="0" smtClean="0"/>
              <a:t>Egy bin átlép egy </a:t>
            </a:r>
            <a:r>
              <a:rPr lang="hu-HU" i="1" dirty="0" err="1" smtClean="0"/>
              <a:t>thresholdot</a:t>
            </a:r>
            <a:r>
              <a:rPr lang="hu-HU" dirty="0" smtClean="0"/>
              <a:t>: </a:t>
            </a:r>
            <a:r>
              <a:rPr lang="hu-HU" i="1" dirty="0" err="1" smtClean="0"/>
              <a:t>split</a:t>
            </a:r>
            <a:endParaRPr lang="hu-HU" i="1" dirty="0" smtClean="0"/>
          </a:p>
          <a:p>
            <a:pPr lvl="1"/>
            <a:r>
              <a:rPr lang="hu-HU" dirty="0" smtClean="0"/>
              <a:t>N.B. adatfolyamra is működik</a:t>
            </a:r>
          </a:p>
          <a:p>
            <a:r>
              <a:rPr lang="hu-HU" dirty="0" smtClean="0"/>
              <a:t>Layer2: Layer1 hisztogramok összefűzése</a:t>
            </a:r>
          </a:p>
          <a:p>
            <a:pPr lvl="1"/>
            <a:endParaRPr lang="hu-HU" dirty="0"/>
          </a:p>
          <a:p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Strukturált</a:t>
                </a:r>
              </a:p>
              <a:p>
                <a:pPr lvl="1"/>
                <a:r>
                  <a:rPr lang="hu-HU" dirty="0" smtClean="0"/>
                  <a:t>Rögzített formátum</a:t>
                </a:r>
              </a:p>
              <a:p>
                <a:pPr lvl="1"/>
                <a:r>
                  <a:rPr lang="hu-HU" dirty="0" smtClean="0"/>
                  <a:t>Általában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u-HU" dirty="0" err="1" smtClean="0"/>
                  <a:t>-s</a:t>
                </a:r>
                <a:r>
                  <a:rPr lang="hu-HU" dirty="0" smtClean="0"/>
                  <a:t> táblázat</a:t>
                </a:r>
              </a:p>
              <a:p>
                <a:pPr lvl="1"/>
                <a:r>
                  <a:rPr lang="hu-HU" dirty="0" smtClean="0"/>
                  <a:t>„</a:t>
                </a:r>
                <a:r>
                  <a:rPr lang="hu-HU" dirty="0" err="1"/>
                  <a:t>T</a:t>
                </a:r>
                <a:r>
                  <a:rPr lang="hu-HU" dirty="0" err="1" smtClean="0"/>
                  <a:t>idy</a:t>
                </a:r>
                <a:r>
                  <a:rPr lang="hu-HU" dirty="0" smtClean="0"/>
                  <a:t>”</a:t>
                </a:r>
              </a:p>
              <a:p>
                <a:pPr lvl="2"/>
                <a:r>
                  <a:rPr lang="hu-HU" dirty="0" smtClean="0"/>
                  <a:t>Sor: pontosan egy megfigyelés</a:t>
                </a:r>
              </a:p>
              <a:p>
                <a:pPr lvl="2"/>
                <a:r>
                  <a:rPr lang="hu-HU" dirty="0" smtClean="0"/>
                  <a:t>Oszlop: pontosan egy változó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364" t="-994" r="-27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/>
          <a:srcRect l="22798" t="18270" r="34132" b="34826"/>
          <a:stretch/>
        </p:blipFill>
        <p:spPr>
          <a:xfrm>
            <a:off x="251521" y="3789040"/>
            <a:ext cx="2592288" cy="231941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/>
          <a:srcRect l="17131" t="18270" r="26198" b="48621"/>
          <a:stretch/>
        </p:blipFill>
        <p:spPr>
          <a:xfrm>
            <a:off x="3707904" y="3777208"/>
            <a:ext cx="4675168" cy="2244080"/>
          </a:xfrm>
          <a:prstGeom prst="rect">
            <a:avLst/>
          </a:prstGeom>
        </p:spPr>
      </p:pic>
      <p:sp>
        <p:nvSpPr>
          <p:cNvPr id="13" name="Lekerekített téglalapbuborék 12"/>
          <p:cNvSpPr/>
          <p:nvPr/>
        </p:nvSpPr>
        <p:spPr>
          <a:xfrm>
            <a:off x="1529987" y="5532391"/>
            <a:ext cx="1553240" cy="1152128"/>
          </a:xfrm>
          <a:prstGeom prst="wedgeRoundRectCallout">
            <a:avLst>
              <a:gd name="adj1" fmla="val -97487"/>
              <a:gd name="adj2" fmla="val -65643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Széles</a:t>
            </a:r>
          </a:p>
        </p:txBody>
      </p:sp>
      <p:sp>
        <p:nvSpPr>
          <p:cNvPr id="14" name="Lekerekített téglalapbuborék 13"/>
          <p:cNvSpPr/>
          <p:nvPr/>
        </p:nvSpPr>
        <p:spPr>
          <a:xfrm>
            <a:off x="3853287" y="5514457"/>
            <a:ext cx="1553240" cy="1152128"/>
          </a:xfrm>
          <a:prstGeom prst="wedgeRoundRectCallout">
            <a:avLst>
              <a:gd name="adj1" fmla="val 104880"/>
              <a:gd name="adj2" fmla="val -6150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Hosszú</a:t>
            </a:r>
          </a:p>
        </p:txBody>
      </p:sp>
      <p:sp>
        <p:nvSpPr>
          <p:cNvPr id="17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/>
          <a:p>
            <a:r>
              <a:rPr lang="hu-HU" dirty="0" err="1" smtClean="0"/>
              <a:t>Nemstrukturált</a:t>
            </a:r>
            <a:endParaRPr lang="hu-HU" dirty="0" smtClean="0"/>
          </a:p>
          <a:p>
            <a:pPr lvl="1"/>
            <a:r>
              <a:rPr lang="hu-HU" dirty="0"/>
              <a:t>Nincs előre rögzített tárolási/értelmezési modell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2785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Layer1 karbantartás [5]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71520" cy="548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Layer1 karbantartás [4]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90" y="1484784"/>
            <a:ext cx="606690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0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Layer1 karbantartás [4]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908720"/>
            <a:ext cx="7347570" cy="524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5137796" cy="720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Összefűzés - hibaforrások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196752"/>
            <a:ext cx="4645180" cy="5189801"/>
          </a:xfrm>
        </p:spPr>
        <p:txBody>
          <a:bodyPr/>
          <a:lstStyle/>
          <a:p>
            <a:r>
              <a:rPr lang="hu-HU" dirty="0" smtClean="0"/>
              <a:t>Csak a Layer1 töréspontjai</a:t>
            </a:r>
          </a:p>
          <a:p>
            <a:endParaRPr lang="hu-HU" dirty="0" smtClean="0"/>
          </a:p>
          <a:p>
            <a:r>
              <a:rPr lang="hu-HU" dirty="0" smtClean="0"/>
              <a:t>Split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pontatlan számlálók</a:t>
            </a:r>
          </a:p>
          <a:p>
            <a:endParaRPr lang="hu-HU" dirty="0"/>
          </a:p>
          <a:p>
            <a:r>
              <a:rPr lang="hu-HU" dirty="0" smtClean="0"/>
              <a:t>+ „</a:t>
            </a:r>
            <a:r>
              <a:rPr lang="hu-HU" dirty="0" err="1" smtClean="0"/>
              <a:t>split</a:t>
            </a:r>
            <a:r>
              <a:rPr lang="hu-HU" dirty="0" smtClean="0"/>
              <a:t>” az összefűzés során</a:t>
            </a:r>
          </a:p>
          <a:p>
            <a:endParaRPr lang="hu-HU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96" y="0"/>
            <a:ext cx="400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Adattípusok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Fix (</a:t>
            </a:r>
            <a:r>
              <a:rPr lang="hu-HU" i="1" dirty="0" smtClean="0"/>
              <a:t>fixed</a:t>
            </a:r>
            <a:r>
              <a:rPr lang="hu-HU" dirty="0" smtClean="0"/>
              <a:t>): </a:t>
            </a:r>
          </a:p>
          <a:p>
            <a:pPr lvl="1"/>
            <a:r>
              <a:rPr lang="hu-HU" dirty="0" smtClean="0"/>
              <a:t>Tudatosan előre rögzített, vagy</a:t>
            </a:r>
          </a:p>
          <a:p>
            <a:pPr lvl="1"/>
            <a:r>
              <a:rPr lang="hu-HU" dirty="0" smtClean="0"/>
              <a:t>„Kauzális” a jelenség tekintetében</a:t>
            </a:r>
          </a:p>
          <a:p>
            <a:pPr lvl="1"/>
            <a:r>
              <a:rPr lang="hu-HU" dirty="0" smtClean="0"/>
              <a:t>Ált. indexelő</a:t>
            </a:r>
          </a:p>
          <a:p>
            <a:r>
              <a:rPr lang="hu-HU" dirty="0" err="1" smtClean="0"/>
              <a:t>Stochasztikus</a:t>
            </a:r>
            <a:r>
              <a:rPr lang="hu-HU" dirty="0" smtClean="0"/>
              <a:t>: </a:t>
            </a:r>
          </a:p>
          <a:p>
            <a:pPr lvl="1"/>
            <a:r>
              <a:rPr lang="hu-HU" dirty="0" smtClean="0"/>
              <a:t>Véletlenszerűen kerül(t) kiválasztásra az ért. tartományból</a:t>
            </a:r>
          </a:p>
          <a:p>
            <a:pPr lvl="1"/>
            <a:r>
              <a:rPr lang="hu-HU" dirty="0" smtClean="0"/>
              <a:t>Lásd pl. Bevezetés a matematikai statisztikába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 smtClean="0"/>
              <a:t>Bemeneti (</a:t>
            </a:r>
            <a:r>
              <a:rPr lang="hu-HU" i="1" dirty="0" smtClean="0"/>
              <a:t>input, </a:t>
            </a:r>
            <a:r>
              <a:rPr lang="hu-HU" i="1" dirty="0" err="1" smtClean="0"/>
              <a:t>predictor</a:t>
            </a:r>
            <a:r>
              <a:rPr lang="hu-HU" i="1" dirty="0" smtClean="0"/>
              <a:t>, „X”</a:t>
            </a:r>
            <a:r>
              <a:rPr lang="hu-HU" dirty="0" smtClean="0"/>
              <a:t>):</a:t>
            </a:r>
          </a:p>
          <a:p>
            <a:pPr lvl="1"/>
            <a:r>
              <a:rPr lang="hu-HU" dirty="0" smtClean="0"/>
              <a:t>Statisztikai kísérlet rögzíti vagy vezérli</a:t>
            </a:r>
          </a:p>
          <a:p>
            <a:pPr lvl="2"/>
            <a:r>
              <a:rPr lang="hu-HU" dirty="0" smtClean="0"/>
              <a:t>Kontextus – a kísérletet jellemzi</a:t>
            </a:r>
            <a:endParaRPr lang="hu-HU" dirty="0"/>
          </a:p>
          <a:p>
            <a:pPr lvl="2"/>
            <a:r>
              <a:rPr lang="hu-HU" dirty="0" smtClean="0"/>
              <a:t>Viselkedési – maga </a:t>
            </a:r>
            <a:r>
              <a:rPr lang="hu-HU" dirty="0"/>
              <a:t>a mért </a:t>
            </a:r>
            <a:r>
              <a:rPr lang="hu-HU" dirty="0" smtClean="0"/>
              <a:t>érték</a:t>
            </a:r>
          </a:p>
          <a:p>
            <a:r>
              <a:rPr lang="hu-HU" dirty="0" smtClean="0"/>
              <a:t>Kimeneti (</a:t>
            </a:r>
            <a:r>
              <a:rPr lang="hu-HU" i="1" dirty="0" smtClean="0"/>
              <a:t>output, </a:t>
            </a:r>
            <a:r>
              <a:rPr lang="hu-HU" i="1" dirty="0" err="1" smtClean="0"/>
              <a:t>response</a:t>
            </a:r>
            <a:r>
              <a:rPr lang="hu-HU" i="1" dirty="0" smtClean="0"/>
              <a:t>, „Y”</a:t>
            </a:r>
            <a:r>
              <a:rPr lang="hu-HU" dirty="0" smtClean="0"/>
              <a:t>):</a:t>
            </a:r>
          </a:p>
          <a:p>
            <a:pPr lvl="1"/>
            <a:r>
              <a:rPr lang="hu-HU" dirty="0" err="1" smtClean="0"/>
              <a:t>Stochasztikus</a:t>
            </a:r>
            <a:r>
              <a:rPr lang="hu-HU" dirty="0" smtClean="0"/>
              <a:t> és a bemenettől függ</a:t>
            </a:r>
          </a:p>
        </p:txBody>
      </p:sp>
    </p:spTree>
    <p:extLst>
      <p:ext uri="{BB962C8B-B14F-4D97-AF65-F5344CB8AC3E}">
        <p14:creationId xmlns:p14="http://schemas.microsoft.com/office/powerpoint/2010/main" val="41243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Magfüggvény-példák [4]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b="0" dirty="0" smtClean="0"/>
                  <a:t>Négyszög (</a:t>
                </a:r>
                <a:r>
                  <a:rPr lang="hu-HU" b="0" i="1" dirty="0" err="1" smtClean="0"/>
                  <a:t>rectangular</a:t>
                </a:r>
                <a:r>
                  <a:rPr lang="hu-HU" b="0" dirty="0" smtClean="0"/>
                  <a:t>):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[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hu-HU" b="0" i="1" smtClean="0">
                            <a:latin typeface="Cambria Math"/>
                          </a:rPr>
                          <m:t>≤1]</m:t>
                        </m:r>
                      </m:sub>
                    </m:sSub>
                  </m:oMath>
                </a14:m>
                <a:endParaRPr lang="hu-HU" b="0" dirty="0" smtClean="0"/>
              </a:p>
              <a:p>
                <a:r>
                  <a:rPr lang="hu-HU" dirty="0" smtClean="0"/>
                  <a:t>Háromszög (</a:t>
                </a:r>
                <a:r>
                  <a:rPr lang="hu-HU" i="1" dirty="0" err="1" smtClean="0"/>
                  <a:t>triangular</a:t>
                </a:r>
                <a:r>
                  <a:rPr lang="hu-HU" dirty="0" smtClean="0"/>
                  <a:t>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1−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[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hu-HU" b="0" i="1" smtClean="0">
                            <a:latin typeface="Cambria Math"/>
                          </a:rPr>
                          <m:t>≤1]</m:t>
                        </m:r>
                      </m:sub>
                    </m:sSub>
                  </m:oMath>
                </a14:m>
                <a:endParaRPr lang="hu-HU" b="0" dirty="0" smtClean="0"/>
              </a:p>
              <a:p>
                <a:r>
                  <a:rPr lang="hu-HU" dirty="0" err="1" smtClean="0"/>
                  <a:t>Bartlett-Epanechnikov</a:t>
                </a:r>
                <a:r>
                  <a:rPr lang="hu-HU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hu-HU" b="0" i="1" smtClean="0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[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hu-HU" b="0" i="1" smtClean="0">
                            <a:latin typeface="Cambria Math"/>
                          </a:rPr>
                          <m:t>≤1]</m:t>
                        </m:r>
                      </m:sub>
                    </m:sSub>
                  </m:oMath>
                </a14:m>
                <a:endParaRPr lang="hu-HU" b="0" dirty="0" smtClean="0"/>
              </a:p>
              <a:p>
                <a:r>
                  <a:rPr lang="hu-HU" dirty="0" smtClean="0"/>
                  <a:t>Nem korlátos bázisú Gauss (</a:t>
                </a:r>
                <a:r>
                  <a:rPr lang="hu-HU" i="1" dirty="0" smtClean="0"/>
                  <a:t>Gaussian</a:t>
                </a:r>
                <a:r>
                  <a:rPr lang="hu-HU" dirty="0" smtClean="0"/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hu-HU" b="0" i="1" smtClean="0">
                        <a:latin typeface="Cambria Math"/>
                      </a:rPr>
                      <m:t>, </m:t>
                    </m:r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∈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70227"/>
            <a:ext cx="6582488" cy="18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4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0"/>
            <a:ext cx="429071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281563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63" y="0"/>
            <a:ext cx="4888709" cy="397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63" y="3501008"/>
            <a:ext cx="4862437" cy="335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[1] </a:t>
            </a:r>
            <a:r>
              <a:rPr lang="en-US" sz="2000" dirty="0" err="1" smtClean="0"/>
              <a:t>Izenman</a:t>
            </a:r>
            <a:r>
              <a:rPr lang="en-US" sz="2000" dirty="0"/>
              <a:t>, A. J. (2008). </a:t>
            </a:r>
            <a:r>
              <a:rPr lang="en-US" sz="2000" i="1" dirty="0"/>
              <a:t>Modern Multivariate Statistical Techniques</a:t>
            </a:r>
            <a:r>
              <a:rPr lang="en-US" sz="2000" dirty="0"/>
              <a:t>. New York, NY: Springer New York. </a:t>
            </a:r>
            <a:r>
              <a:rPr lang="en-US" sz="2000" dirty="0" smtClean="0"/>
              <a:t>doi:10.1007/978-0-387-78189-1</a:t>
            </a:r>
            <a:endParaRPr lang="hu-HU" sz="2000" dirty="0" smtClean="0"/>
          </a:p>
          <a:p>
            <a:r>
              <a:rPr lang="hu-HU" sz="2000" dirty="0" smtClean="0"/>
              <a:t>[2] </a:t>
            </a:r>
            <a:r>
              <a:rPr lang="en-US" sz="2000" dirty="0" err="1" smtClean="0"/>
              <a:t>Zheng</a:t>
            </a:r>
            <a:r>
              <a:rPr lang="en-US" sz="2000" dirty="0"/>
              <a:t>, Y., </a:t>
            </a:r>
            <a:r>
              <a:rPr lang="en-US" sz="2000" dirty="0" err="1"/>
              <a:t>Jestes</a:t>
            </a:r>
            <a:r>
              <a:rPr lang="en-US" sz="2000" dirty="0"/>
              <a:t>, J., Phillips, J. M., &amp; Li, F. (2013). Quality and efficiency for kernel density estimates in large data. In </a:t>
            </a:r>
            <a:r>
              <a:rPr lang="en-US" sz="2000" i="1" dirty="0"/>
              <a:t>Proceedings of the 2013 international conference on Management of data - SIGMOD  ’13</a:t>
            </a:r>
            <a:r>
              <a:rPr lang="en-US" sz="2000" dirty="0"/>
              <a:t> (p. 433). New York, New York, USA: ACM Press. </a:t>
            </a:r>
            <a:r>
              <a:rPr lang="en-US" sz="2000" dirty="0" smtClean="0"/>
              <a:t>doi:10.1145/2463676.2465319</a:t>
            </a:r>
            <a:endParaRPr lang="hu-HU" sz="2000" dirty="0" smtClean="0"/>
          </a:p>
          <a:p>
            <a:r>
              <a:rPr lang="hu-HU" sz="2000" dirty="0" smtClean="0"/>
              <a:t>[3] </a:t>
            </a:r>
            <a:r>
              <a:rPr lang="en-US" sz="2000" dirty="0" err="1" smtClean="0"/>
              <a:t>Rajaraman</a:t>
            </a:r>
            <a:r>
              <a:rPr lang="en-US" sz="2000" dirty="0"/>
              <a:t>, A., &amp; Ullman, J. D. (2011). </a:t>
            </a:r>
            <a:r>
              <a:rPr lang="en-US" sz="2000" i="1" dirty="0"/>
              <a:t>Mining of Massive Datasets</a:t>
            </a:r>
            <a:r>
              <a:rPr lang="en-US" sz="2000" dirty="0"/>
              <a:t>. Cambridge: Cambridge University Press. doi:10.1017/CBO9781139058452</a:t>
            </a:r>
          </a:p>
          <a:p>
            <a:r>
              <a:rPr lang="hu-HU" sz="2000" dirty="0" smtClean="0"/>
              <a:t>[4] </a:t>
            </a:r>
            <a:r>
              <a:rPr lang="en-US" sz="2000" dirty="0" smtClean="0"/>
              <a:t>Gama</a:t>
            </a:r>
            <a:r>
              <a:rPr lang="en-US" sz="2000" dirty="0"/>
              <a:t>, J., &amp; Pinto, C. (2006). Discretization from data streams. In </a:t>
            </a:r>
            <a:r>
              <a:rPr lang="en-US" sz="2000" i="1" dirty="0"/>
              <a:t>Proceedings of the 2006 ACM symposium on Applied computing - SAC  ’06</a:t>
            </a:r>
            <a:r>
              <a:rPr lang="en-US" sz="2000" dirty="0"/>
              <a:t> (p. 662). New York, New York, USA: ACM Press. doi:10.1145/1141277.1141429</a:t>
            </a:r>
          </a:p>
          <a:p>
            <a:r>
              <a:rPr lang="hu-HU" sz="2000" dirty="0" smtClean="0"/>
              <a:t>[</a:t>
            </a:r>
            <a:r>
              <a:rPr lang="hu-HU" sz="2000" dirty="0"/>
              <a:t>5</a:t>
            </a:r>
            <a:r>
              <a:rPr lang="hu-HU" sz="2000" dirty="0" smtClean="0"/>
              <a:t>] </a:t>
            </a:r>
            <a:r>
              <a:rPr lang="en-US" sz="2000" dirty="0">
                <a:hlinkClick r:id="rId2"/>
              </a:rPr>
              <a:t>http://www.slideshare.net/Hadoop_Summit/creating-histograms-from-data-stream-via-map-reduce</a:t>
            </a:r>
            <a:endParaRPr lang="hu-HU" sz="2000" dirty="0"/>
          </a:p>
          <a:p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9396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Strukturált</a:t>
                </a:r>
              </a:p>
              <a:p>
                <a:pPr lvl="1"/>
                <a:r>
                  <a:rPr lang="hu-HU" dirty="0" smtClean="0"/>
                  <a:t>Rögzített formátum</a:t>
                </a:r>
              </a:p>
              <a:p>
                <a:pPr lvl="1"/>
                <a:r>
                  <a:rPr lang="hu-HU" dirty="0" smtClean="0"/>
                  <a:t>Általában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u-HU" dirty="0" err="1" smtClean="0"/>
                  <a:t>-s</a:t>
                </a:r>
                <a:r>
                  <a:rPr lang="hu-HU" dirty="0" smtClean="0"/>
                  <a:t> táblázat</a:t>
                </a:r>
              </a:p>
              <a:p>
                <a:pPr lvl="1"/>
                <a:r>
                  <a:rPr lang="hu-HU" dirty="0" smtClean="0"/>
                  <a:t>„</a:t>
                </a:r>
                <a:r>
                  <a:rPr lang="hu-HU" dirty="0" err="1"/>
                  <a:t>T</a:t>
                </a:r>
                <a:r>
                  <a:rPr lang="hu-HU" dirty="0" err="1" smtClean="0"/>
                  <a:t>idy</a:t>
                </a:r>
                <a:r>
                  <a:rPr lang="hu-HU" dirty="0" smtClean="0"/>
                  <a:t>”</a:t>
                </a:r>
              </a:p>
              <a:p>
                <a:pPr lvl="2"/>
                <a:r>
                  <a:rPr lang="hu-HU" dirty="0" smtClean="0"/>
                  <a:t>Sor: pontosan egy megfigyelés</a:t>
                </a:r>
              </a:p>
              <a:p>
                <a:pPr lvl="2"/>
                <a:r>
                  <a:rPr lang="hu-HU" dirty="0" smtClean="0"/>
                  <a:t>Oszlop: pontosan egy változó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364" t="-994" r="-27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err="1" smtClean="0"/>
              <a:t>Nemstrukturált</a:t>
            </a:r>
            <a:endParaRPr lang="hu-HU" dirty="0" smtClean="0"/>
          </a:p>
          <a:p>
            <a:pPr lvl="1"/>
            <a:r>
              <a:rPr lang="hu-HU" dirty="0" smtClean="0"/>
              <a:t>Nincs előre rögzített tárolási/értelmezési modell</a:t>
            </a:r>
          </a:p>
          <a:p>
            <a:pPr lvl="1"/>
            <a:r>
              <a:rPr lang="hu-HU" dirty="0" smtClean="0"/>
              <a:t>Csak </a:t>
            </a:r>
            <a:r>
              <a:rPr lang="hu-HU" dirty="0" err="1" smtClean="0"/>
              <a:t>metaadat</a:t>
            </a:r>
            <a:endParaRPr lang="hu-HU" dirty="0" smtClean="0"/>
          </a:p>
          <a:p>
            <a:pPr lvl="1"/>
            <a:endParaRPr lang="hu-HU" dirty="0"/>
          </a:p>
          <a:p>
            <a:pPr lvl="1"/>
            <a:r>
              <a:rPr lang="hu-HU" dirty="0" smtClean="0"/>
              <a:t>Pl. e-mail, </a:t>
            </a:r>
            <a:r>
              <a:rPr lang="hu-HU" dirty="0" err="1" smtClean="0"/>
              <a:t>audio</a:t>
            </a:r>
            <a:r>
              <a:rPr lang="hu-HU" dirty="0" smtClean="0"/>
              <a:t> anyagok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Transzformáció strukturáltba?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755576" y="2564904"/>
                <a:ext cx="7632848" cy="30963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hu-HU" sz="2800" b="1" dirty="0" smtClean="0">
                    <a:solidFill>
                      <a:srgbClr val="FFC000"/>
                    </a:solidFill>
                  </a:rPr>
                  <a:t>** </a:t>
                </a:r>
                <a:r>
                  <a:rPr lang="hu-HU" sz="2800" b="1" dirty="0" err="1" smtClean="0">
                    <a:solidFill>
                      <a:srgbClr val="FFC000"/>
                    </a:solidFill>
                  </a:rPr>
                  <a:t>Szemistrukturált</a:t>
                </a:r>
                <a:r>
                  <a:rPr lang="hu-HU" sz="2800" b="1" dirty="0" smtClean="0">
                    <a:solidFill>
                      <a:srgbClr val="FFC000"/>
                    </a:solidFill>
                  </a:rPr>
                  <a:t> adat?</a:t>
                </a:r>
              </a:p>
              <a:p>
                <a:pPr algn="ctr"/>
                <a:endParaRPr lang="hu-HU" sz="2400" b="1" dirty="0" smtClean="0">
                  <a:solidFill>
                    <a:srgbClr val="FFC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hu-HU" sz="2400" b="1" dirty="0" smtClean="0">
                    <a:solidFill>
                      <a:srgbClr val="FFC000"/>
                    </a:solidFill>
                  </a:rPr>
                  <a:t> Strukturált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u-HU" sz="2400" b="1" dirty="0" smtClean="0">
                    <a:solidFill>
                      <a:srgbClr val="FFC000"/>
                    </a:solidFill>
                  </a:rPr>
                  <a:t>Nem ábrázolható hatékonyan adattáblában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hu-HU" sz="2400" b="1" dirty="0" smtClean="0">
                    <a:solidFill>
                      <a:srgbClr val="FFC000"/>
                    </a:solidFill>
                  </a:rPr>
                  <a:t>Azonos típusú objektumok más attribútumokkal is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hu-HU" sz="2400" b="1" dirty="0" smtClean="0">
                    <a:solidFill>
                      <a:srgbClr val="FFC000"/>
                    </a:solidFill>
                  </a:rPr>
                  <a:t>Az attribútumok sorrendje nem számít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u-HU" sz="2400" b="1" dirty="0" smtClean="0">
                    <a:solidFill>
                      <a:srgbClr val="FFC000"/>
                    </a:solidFill>
                  </a:rPr>
                  <a:t>Pl. XML, JSON</a:t>
                </a:r>
              </a:p>
              <a:p>
                <a:pPr marL="800100" lvl="1" indent="-342900" algn="ctr">
                  <a:buFont typeface="Arial" panose="020B0604020202020204" pitchFamily="34" charset="0"/>
                  <a:buChar char="•"/>
                </a:pPr>
                <a:endParaRPr lang="hu-HU" sz="2400" b="1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64904"/>
                <a:ext cx="7632848" cy="3096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Egyenes összekötő 13"/>
          <p:cNvCxnSpPr/>
          <p:nvPr/>
        </p:nvCxnSpPr>
        <p:spPr>
          <a:xfrm>
            <a:off x="7004324" y="2564904"/>
            <a:ext cx="115212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Numerikus és kategorikus változók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4501164" cy="552932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Numerikus (</a:t>
            </a:r>
            <a:r>
              <a:rPr lang="hu-HU" dirty="0" err="1" smtClean="0"/>
              <a:t>numerical</a:t>
            </a:r>
            <a:r>
              <a:rPr lang="hu-HU" dirty="0" smtClean="0"/>
              <a:t>)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z alapvető aritmetikai műveletek értelmesek</a:t>
            </a:r>
          </a:p>
          <a:p>
            <a:pPr lvl="1"/>
            <a:r>
              <a:rPr lang="hu-HU" dirty="0" smtClean="0"/>
              <a:t>Pl. átlaghőmérséklet, kor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Kategorikus (</a:t>
            </a:r>
            <a:r>
              <a:rPr lang="hu-HU" dirty="0" err="1" smtClean="0"/>
              <a:t>categorical</a:t>
            </a:r>
            <a:r>
              <a:rPr lang="hu-HU" dirty="0" smtClean="0"/>
              <a:t>)</a:t>
            </a:r>
          </a:p>
          <a:p>
            <a:pPr lvl="1"/>
            <a:r>
              <a:rPr lang="hu-HU" smtClean="0"/>
              <a:t>Csak megkülönböztetés miatt</a:t>
            </a:r>
            <a:endParaRPr lang="hu-HU" dirty="0" smtClean="0"/>
          </a:p>
          <a:p>
            <a:pPr lvl="1"/>
            <a:r>
              <a:rPr lang="hu-HU" dirty="0" smtClean="0"/>
              <a:t>Pl. telefonszám, nem</a:t>
            </a:r>
          </a:p>
        </p:txBody>
      </p:sp>
      <p:cxnSp>
        <p:nvCxnSpPr>
          <p:cNvPr id="9" name="Egyenes összekötő 8"/>
          <p:cNvCxnSpPr>
            <a:stCxn id="11" idx="2"/>
            <a:endCxn id="12" idx="0"/>
          </p:cNvCxnSpPr>
          <p:nvPr/>
        </p:nvCxnSpPr>
        <p:spPr>
          <a:xfrm flipH="1">
            <a:off x="5636172" y="2564904"/>
            <a:ext cx="1368152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6212236" y="1700808"/>
            <a:ext cx="1584176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Változók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772076" y="2924944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Numerikus</a:t>
            </a:r>
          </a:p>
        </p:txBody>
      </p:sp>
      <p:sp>
        <p:nvSpPr>
          <p:cNvPr id="13" name="Téglalap 12"/>
          <p:cNvSpPr/>
          <p:nvPr/>
        </p:nvSpPr>
        <p:spPr>
          <a:xfrm>
            <a:off x="7292356" y="2924944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Kategorikus</a:t>
            </a:r>
          </a:p>
        </p:txBody>
      </p:sp>
    </p:spTree>
    <p:extLst>
      <p:ext uri="{BB962C8B-B14F-4D97-AF65-F5344CB8AC3E}">
        <p14:creationId xmlns:p14="http://schemas.microsoft.com/office/powerpoint/2010/main" val="16024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e_ftsrg_hun_micskei_v7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bme_ftsrg_hun_micskei_v7</Template>
  <TotalTime>7025</TotalTime>
  <Words>2278</Words>
  <Application>Microsoft Office PowerPoint</Application>
  <PresentationFormat>Diavetítés a képernyőre (4:3 oldalarány)</PresentationFormat>
  <Paragraphs>603</Paragraphs>
  <Slides>77</Slides>
  <Notes>19</Notes>
  <HiddenSlides>12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77</vt:i4>
      </vt:variant>
    </vt:vector>
  </HeadingPairs>
  <TitlesOfParts>
    <vt:vector size="83" baseType="lpstr">
      <vt:lpstr>Arial</vt:lpstr>
      <vt:lpstr>Calibri</vt:lpstr>
      <vt:lpstr>Cambria Math</vt:lpstr>
      <vt:lpstr>Courier New</vt:lpstr>
      <vt:lpstr>Wingdings</vt:lpstr>
      <vt:lpstr>bme_ftsrg_hun_micskei_v7</vt:lpstr>
      <vt:lpstr>Alapfogalmak az adatelemzésben</vt:lpstr>
      <vt:lpstr>Adatelemzés</vt:lpstr>
      <vt:lpstr>Modell</vt:lpstr>
      <vt:lpstr>Modell</vt:lpstr>
      <vt:lpstr>Adatelemzés</vt:lpstr>
      <vt:lpstr>Adat</vt:lpstr>
      <vt:lpstr>Adat</vt:lpstr>
      <vt:lpstr>Adat</vt:lpstr>
      <vt:lpstr>Numerikus és kategorikus változók</vt:lpstr>
      <vt:lpstr>Numerikus változók</vt:lpstr>
      <vt:lpstr>Kategorikus változók</vt:lpstr>
      <vt:lpstr>Adatelemzés</vt:lpstr>
      <vt:lpstr>Többletinformáció</vt:lpstr>
      <vt:lpstr>Adatelemzés</vt:lpstr>
      <vt:lpstr>Adatelemzés</vt:lpstr>
      <vt:lpstr>Adatelemzés</vt:lpstr>
      <vt:lpstr>Adatelemzés</vt:lpstr>
      <vt:lpstr>Adatelemzés</vt:lpstr>
      <vt:lpstr>Adattisztítás</vt:lpstr>
      <vt:lpstr>Adattisztítás</vt:lpstr>
      <vt:lpstr>Leíró statisztika</vt:lpstr>
      <vt:lpstr>Leíró statisztika</vt:lpstr>
      <vt:lpstr>(Folytonos) megfigyelések jellemzése</vt:lpstr>
      <vt:lpstr>Kvartilisek szerepe</vt:lpstr>
      <vt:lpstr>Boxplot (Box and whisker plot)</vt:lpstr>
      <vt:lpstr>Centrális tendencia és diszperzió</vt:lpstr>
      <vt:lpstr>Robusztus mérőszámok</vt:lpstr>
      <vt:lpstr>Minta-variancia; minta kovariancia-mátrix</vt:lpstr>
      <vt:lpstr>Variancia, kovariancia: példa</vt:lpstr>
      <vt:lpstr>Variancia, kovariancia: példa</vt:lpstr>
      <vt:lpstr>Variancia, kovariancia: példa</vt:lpstr>
      <vt:lpstr>Lineáris korrelációs koefficiens</vt:lpstr>
      <vt:lpstr>Eloszlás jellemzése?</vt:lpstr>
      <vt:lpstr>Oszlopdiagram (bar chart)</vt:lpstr>
      <vt:lpstr>Hisztogram</vt:lpstr>
      <vt:lpstr>Sűrűségfüggvény</vt:lpstr>
      <vt:lpstr>Nemparametrikus sűrűségbecslés</vt:lpstr>
      <vt:lpstr>Nemparametrikus sűrűségbecslés</vt:lpstr>
      <vt:lpstr>Kernel-módszerek</vt:lpstr>
      <vt:lpstr>Problémák a hisztogrammal?</vt:lpstr>
      <vt:lpstr>Bin-szélesség hatása</vt:lpstr>
      <vt:lpstr>Big Data és leíró statisztika?</vt:lpstr>
      <vt:lpstr>MapReduce és leíró statisztika?</vt:lpstr>
      <vt:lpstr>Leíró statisztikák MapReduce becslése</vt:lpstr>
      <vt:lpstr>Következtető statisztika</vt:lpstr>
      <vt:lpstr>Következtető statisztika</vt:lpstr>
      <vt:lpstr>Következtető statisztika</vt:lpstr>
      <vt:lpstr>Ökölszabályok</vt:lpstr>
      <vt:lpstr>Ökölszabályok</vt:lpstr>
      <vt:lpstr>Ökölszabályok</vt:lpstr>
      <vt:lpstr>PowerPoint bemutató</vt:lpstr>
      <vt:lpstr>Következtető statisztika</vt:lpstr>
      <vt:lpstr>Minta kiértékelés</vt:lpstr>
      <vt:lpstr>Mit tesztelünk tipikusan?</vt:lpstr>
      <vt:lpstr>Következtető statisztika</vt:lpstr>
      <vt:lpstr>Következtetés</vt:lpstr>
      <vt:lpstr>Esettanulmány</vt:lpstr>
      <vt:lpstr>Esettanulmány</vt:lpstr>
      <vt:lpstr>Következtetés</vt:lpstr>
      <vt:lpstr>Adatelemzési módszerek</vt:lpstr>
      <vt:lpstr>Adatbányászati építőkövek</vt:lpstr>
      <vt:lpstr>Klaszterezés</vt:lpstr>
      <vt:lpstr>Asszociációs szabályok</vt:lpstr>
      <vt:lpstr>Osztályozás</vt:lpstr>
      <vt:lpstr>Regresszió</vt:lpstr>
      <vt:lpstr>Adatok</vt:lpstr>
      <vt:lpstr>Adattípusok</vt:lpstr>
      <vt:lpstr>„The Curse of Dimensionality”</vt:lpstr>
      <vt:lpstr>MapReduce és hisztogram (közelítés)</vt:lpstr>
      <vt:lpstr>Layer1 karbantartás [5]</vt:lpstr>
      <vt:lpstr>Layer1 karbantartás [4]</vt:lpstr>
      <vt:lpstr>Layer1 karbantartás [4]</vt:lpstr>
      <vt:lpstr>Összefűzés - hibaforrások</vt:lpstr>
      <vt:lpstr>Adattípusok</vt:lpstr>
      <vt:lpstr>Magfüggvény-példák [4]</vt:lpstr>
      <vt:lpstr>PowerPoint bemutató</vt:lpstr>
      <vt:lpstr>Források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Autonóm és hibatűrő  informatikai rendszerek</dc:title>
  <dc:creator>Agnes</dc:creator>
  <cp:lastModifiedBy>Agnes</cp:lastModifiedBy>
  <cp:revision>573</cp:revision>
  <dcterms:created xsi:type="dcterms:W3CDTF">2010-10-15T11:51:12Z</dcterms:created>
  <dcterms:modified xsi:type="dcterms:W3CDTF">2014-09-30T09:49:19Z</dcterms:modified>
</cp:coreProperties>
</file>