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26" r:id="rId2"/>
    <p:sldId id="500" r:id="rId3"/>
    <p:sldId id="501" r:id="rId4"/>
    <p:sldId id="502" r:id="rId5"/>
    <p:sldId id="499" r:id="rId6"/>
    <p:sldId id="470" r:id="rId7"/>
    <p:sldId id="472" r:id="rId8"/>
    <p:sldId id="457" r:id="rId9"/>
    <p:sldId id="473" r:id="rId10"/>
    <p:sldId id="503" r:id="rId11"/>
    <p:sldId id="504" r:id="rId12"/>
    <p:sldId id="505" r:id="rId13"/>
    <p:sldId id="506" r:id="rId14"/>
    <p:sldId id="507" r:id="rId15"/>
    <p:sldId id="508" r:id="rId16"/>
    <p:sldId id="509" r:id="rId17"/>
    <p:sldId id="510" r:id="rId18"/>
    <p:sldId id="511" r:id="rId19"/>
    <p:sldId id="512" r:id="rId20"/>
    <p:sldId id="513" r:id="rId21"/>
    <p:sldId id="469" r:id="rId22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536"/>
    <a:srgbClr val="F8F8F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29" autoAdjust="0"/>
  </p:normalViewPr>
  <p:slideViewPr>
    <p:cSldViewPr>
      <p:cViewPr varScale="1">
        <p:scale>
          <a:sx n="63" d="100"/>
          <a:sy n="63" d="100"/>
        </p:scale>
        <p:origin x="15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268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D686F69C-62C4-4248-BC49-0B75DE1C544D}" type="datetimeFigureOut">
              <a:rPr lang="hu-HU" smtClean="0"/>
              <a:pPr/>
              <a:t>2014.10.20.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CD0E4AE5-4DC3-41DC-AB9D-5CB1EEE58A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9379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22B2D4CF-7E0B-4DAE-A87C-C1F6FC9C56E1}" type="datetimeFigureOut">
              <a:rPr lang="hu-HU" smtClean="0"/>
              <a:pPr/>
              <a:t>2014.10.20.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2380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Vertikális</a:t>
            </a:r>
            <a:r>
              <a:rPr lang="hu-HU" baseline="0" dirty="0" smtClean="0"/>
              <a:t> előnyei: minden egy helyen van</a:t>
            </a:r>
          </a:p>
          <a:p>
            <a:r>
              <a:rPr lang="hu-HU" baseline="0" dirty="0" smtClean="0"/>
              <a:t>Horizontális: ha az egyik kiesik..</a:t>
            </a:r>
          </a:p>
          <a:p>
            <a:r>
              <a:rPr lang="hu-HU" baseline="0" dirty="0" smtClean="0"/>
              <a:t>DE ehhez: olyan feladat kell, ami jól párhuzamosítható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5223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1409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Job: nekünk</a:t>
            </a:r>
            <a:r>
              <a:rPr lang="hu-HU" baseline="0" dirty="0" smtClean="0"/>
              <a:t> csak a kódot kell megírni</a:t>
            </a:r>
          </a:p>
          <a:p>
            <a:r>
              <a:rPr lang="hu-HU" baseline="0" dirty="0" smtClean="0"/>
              <a:t>Várakozási sor: simán lehet, hogy több </a:t>
            </a:r>
            <a:r>
              <a:rPr lang="hu-HU" baseline="0" dirty="0" err="1" smtClean="0"/>
              <a:t>task</a:t>
            </a:r>
            <a:r>
              <a:rPr lang="hu-HU" baseline="0" dirty="0" smtClean="0"/>
              <a:t> van, mint amennyit futtatni lehet a klaszteren, akkor az elsőnek felszabaduló csomópont kapja a feladatot</a:t>
            </a:r>
          </a:p>
          <a:p>
            <a:r>
              <a:rPr lang="hu-HU" baseline="0" dirty="0" err="1" smtClean="0"/>
              <a:t>Stragglers</a:t>
            </a:r>
            <a:r>
              <a:rPr lang="hu-HU" baseline="0" dirty="0" smtClean="0"/>
              <a:t>: pl. rossz hardver miatt az egyik csomópont nem működik rendesen. </a:t>
            </a:r>
            <a:r>
              <a:rPr lang="hu-HU" baseline="0" dirty="0" err="1" smtClean="0"/>
              <a:t>Spek</a:t>
            </a:r>
            <a:r>
              <a:rPr lang="hu-HU" baseline="0" dirty="0" smtClean="0"/>
              <a:t>. </a:t>
            </a:r>
            <a:r>
              <a:rPr lang="hu-HU" baseline="0" dirty="0" smtClean="0"/>
              <a:t>végrehajtás</a:t>
            </a:r>
            <a:r>
              <a:rPr lang="hu-HU" baseline="0" dirty="0" smtClean="0"/>
              <a:t>: a még nem végzett </a:t>
            </a:r>
            <a:r>
              <a:rPr lang="hu-HU" baseline="0" dirty="0" err="1" smtClean="0"/>
              <a:t>jobok</a:t>
            </a:r>
            <a:r>
              <a:rPr lang="hu-HU" baseline="0" dirty="0" smtClean="0"/>
              <a:t> tökéletes mását elindítjuk egy másik </a:t>
            </a:r>
            <a:r>
              <a:rPr lang="hu-HU" baseline="0" dirty="0" err="1" smtClean="0"/>
              <a:t>node-on</a:t>
            </a:r>
            <a:endParaRPr lang="hu-HU" baseline="0" dirty="0" smtClean="0"/>
          </a:p>
          <a:p>
            <a:r>
              <a:rPr lang="hu-HU" baseline="0" dirty="0" err="1" smtClean="0"/>
              <a:t>Reduce-nál</a:t>
            </a:r>
            <a:r>
              <a:rPr lang="hu-HU" baseline="0" dirty="0" smtClean="0"/>
              <a:t>: valahonnan akkor új kulcs-értéklista bemenetet kell szereznie, hálózati </a:t>
            </a:r>
            <a:r>
              <a:rPr lang="hu-HU" baseline="0" dirty="0" err="1" smtClean="0"/>
              <a:t>overhead</a:t>
            </a:r>
            <a:r>
              <a:rPr lang="hu-HU" baseline="0" dirty="0" smtClean="0"/>
              <a:t>. + pl. </a:t>
            </a:r>
            <a:r>
              <a:rPr lang="hu-HU" baseline="0" dirty="0" err="1" smtClean="0"/>
              <a:t>Zipf</a:t>
            </a:r>
            <a:r>
              <a:rPr lang="hu-HU" baseline="0" dirty="0" smtClean="0"/>
              <a:t> eloszlás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3728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Funkcionális programozásnál a </a:t>
            </a:r>
            <a:r>
              <a:rPr lang="hu-HU" dirty="0" err="1" smtClean="0"/>
              <a:t>Reduce</a:t>
            </a:r>
            <a:r>
              <a:rPr lang="hu-HU" dirty="0" smtClean="0"/>
              <a:t> függvény valahogy az adott</a:t>
            </a:r>
            <a:r>
              <a:rPr lang="hu-HU" baseline="0" dirty="0" smtClean="0"/>
              <a:t> és a következő elemet adjuk össze, ekkor a „</a:t>
            </a:r>
            <a:r>
              <a:rPr lang="hu-HU" baseline="0" dirty="0" err="1" smtClean="0"/>
              <a:t>lazy</a:t>
            </a:r>
            <a:r>
              <a:rPr lang="hu-HU" baseline="0" dirty="0" smtClean="0"/>
              <a:t>” </a:t>
            </a:r>
            <a:r>
              <a:rPr lang="hu-HU" baseline="0" dirty="0" err="1" smtClean="0"/>
              <a:t>load</a:t>
            </a:r>
            <a:r>
              <a:rPr lang="hu-HU" baseline="0" dirty="0" smtClean="0"/>
              <a:t> elfogadható, itt viszont nem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5074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Mapper: általában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chunkok</a:t>
            </a:r>
            <a:r>
              <a:rPr lang="hu-HU" baseline="0" dirty="0" smtClean="0"/>
              <a:t> egymás után következő darabkák: a random </a:t>
            </a:r>
            <a:r>
              <a:rPr lang="hu-HU" baseline="0" dirty="0" err="1" smtClean="0"/>
              <a:t>accesst</a:t>
            </a:r>
            <a:r>
              <a:rPr lang="hu-HU" baseline="0" dirty="0" smtClean="0"/>
              <a:t> elkerülendő hagyjuk, hogy szekvenciálisan olvassuk fel az adatokat</a:t>
            </a:r>
          </a:p>
          <a:p>
            <a:r>
              <a:rPr lang="hu-HU" baseline="0" dirty="0" err="1" smtClean="0"/>
              <a:t>Reducer</a:t>
            </a:r>
            <a:r>
              <a:rPr lang="hu-HU" baseline="0" dirty="0" smtClean="0"/>
              <a:t>: sehol nem garantált, hogy ő adott kulcsokat kap majd meg, emiatt semmilyen </a:t>
            </a:r>
            <a:r>
              <a:rPr lang="hu-HU" baseline="0" dirty="0" err="1" smtClean="0"/>
              <a:t>dorrendezést</a:t>
            </a:r>
            <a:r>
              <a:rPr lang="hu-HU" baseline="0" dirty="0" smtClean="0"/>
              <a:t> nem </a:t>
            </a:r>
            <a:r>
              <a:rPr lang="hu-HU" baseline="0" dirty="0" smtClean="0"/>
              <a:t>feltételezhetünk</a:t>
            </a:r>
          </a:p>
          <a:p>
            <a:r>
              <a:rPr lang="hu-HU" baseline="0" dirty="0" smtClean="0"/>
              <a:t>A köztes kulcs-érték párok sehol nincsenek </a:t>
            </a:r>
            <a:r>
              <a:rPr lang="hu-HU" baseline="0" dirty="0" err="1" smtClean="0"/>
              <a:t>perzisztensen</a:t>
            </a:r>
            <a:r>
              <a:rPr lang="hu-HU" baseline="0" dirty="0" smtClean="0"/>
              <a:t> eltárolva, az output viszont igen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8232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Vigyázz, ha egyenlően osztjuk szét a </a:t>
            </a:r>
            <a:r>
              <a:rPr lang="hu-HU" dirty="0" err="1" smtClean="0"/>
              <a:t>reduce-ok</a:t>
            </a:r>
            <a:r>
              <a:rPr lang="hu-HU" dirty="0" smtClean="0"/>
              <a:t> között a munkát, az csak annyit jelent, hogy a kulcsok vannak</a:t>
            </a:r>
            <a:r>
              <a:rPr lang="hu-HU" baseline="0" dirty="0" smtClean="0"/>
              <a:t> egyenlően szétosztva, az érték listáról nem tudunk semmit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726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117414" y="142830"/>
            <a:ext cx="1668429" cy="720000"/>
          </a:xfrm>
        </p:spPr>
        <p:txBody>
          <a:bodyPr anchor="ctr">
            <a:noAutofit/>
          </a:bodyPr>
          <a:lstStyle>
            <a:lvl1pPr algn="l">
              <a:defRPr sz="4000" b="1"/>
            </a:lvl1pPr>
          </a:lstStyle>
          <a:p>
            <a:r>
              <a:rPr lang="hu-HU" dirty="0" smtClean="0"/>
              <a:t>DEMO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82765" y="142830"/>
            <a:ext cx="7207308" cy="720000"/>
          </a:xfrm>
          <a:ln>
            <a:solidFill>
              <a:srgbClr val="000000"/>
            </a:solidFill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kocsis@mit.bme.h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oudera.com/content/support/en/downloads.html" TargetMode="External"/><Relationship Id="rId7" Type="http://schemas.openxmlformats.org/officeDocument/2006/relationships/hyperlink" Target="http://home.mit.bme.hu/~ikocsis/notes/2013/10/28/rhadoop-sandbox-with-the-cloudera-quickstart-vm/" TargetMode="External"/><Relationship Id="rId2" Type="http://schemas.openxmlformats.org/officeDocument/2006/relationships/hyperlink" Target="http://www.slideshare.net/jeffreybreen/big-data-stepbystep-using-r-hadoop-with-rhadoops-rmr-pack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ome.mit.bme.hu/~ikocsis/notes/2013/10/23/(r)hadoop-sandbox-howto/" TargetMode="External"/><Relationship Id="rId5" Type="http://schemas.openxmlformats.org/officeDocument/2006/relationships/hyperlink" Target="http://hadoop.apache.org/docs/r1.2.1/mapred_tutorial.html" TargetMode="External"/><Relationship Id="rId4" Type="http://schemas.openxmlformats.org/officeDocument/2006/relationships/hyperlink" Target="http://hortonworks.com/products/hortonworks-sandbox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err="1" smtClean="0"/>
              <a:t>MapReduce</a:t>
            </a:r>
            <a:r>
              <a:rPr lang="hu-HU" b="1" dirty="0" smtClean="0"/>
              <a:t> alapok</a:t>
            </a:r>
            <a:endParaRPr lang="en-US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838749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„Big Data” elemzési módszerek</a:t>
            </a:r>
          </a:p>
          <a:p>
            <a:endParaRPr lang="hu-HU" dirty="0" smtClean="0"/>
          </a:p>
          <a:p>
            <a:r>
              <a:rPr lang="hu-HU" dirty="0" smtClean="0"/>
              <a:t>Kocsis Imre, Salánki Ágnes</a:t>
            </a:r>
          </a:p>
          <a:p>
            <a:r>
              <a:rPr lang="hu-HU" dirty="0" err="1" smtClean="0">
                <a:hlinkClick r:id="rId2"/>
              </a:rPr>
              <a:t>Ikocsis</a:t>
            </a:r>
            <a:r>
              <a:rPr lang="hu-HU" dirty="0" smtClean="0">
                <a:hlinkClick r:id="rId2"/>
              </a:rPr>
              <a:t>, </a:t>
            </a:r>
            <a:r>
              <a:rPr lang="hu-HU" dirty="0" err="1" smtClean="0">
                <a:hlinkClick r:id="rId2"/>
              </a:rPr>
              <a:t>salanki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mit.bme.hu</a:t>
            </a:r>
            <a:r>
              <a:rPr lang="hu-HU" dirty="0" smtClean="0"/>
              <a:t> </a:t>
            </a:r>
          </a:p>
          <a:p>
            <a:r>
              <a:rPr lang="hu-HU" dirty="0" smtClean="0"/>
              <a:t>2013.10.09.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68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PageRank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88" y="2492896"/>
            <a:ext cx="876413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558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PageRank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Keresés a weben: találatok sorrendezése?</a:t>
            </a:r>
          </a:p>
          <a:p>
            <a:pPr lvl="1"/>
            <a:r>
              <a:rPr lang="hu-HU" dirty="0" smtClean="0"/>
              <a:t>„spam farm”, „</a:t>
            </a:r>
            <a:r>
              <a:rPr lang="hu-HU" dirty="0" err="1" smtClean="0"/>
              <a:t>term</a:t>
            </a:r>
            <a:r>
              <a:rPr lang="hu-HU" dirty="0" smtClean="0"/>
              <a:t> spam”, „</a:t>
            </a:r>
            <a:r>
              <a:rPr lang="hu-HU" dirty="0" err="1" smtClean="0"/>
              <a:t>spider</a:t>
            </a:r>
            <a:r>
              <a:rPr lang="hu-HU" dirty="0" smtClean="0"/>
              <a:t> </a:t>
            </a:r>
            <a:r>
              <a:rPr lang="hu-HU" dirty="0" err="1" smtClean="0"/>
              <a:t>traps</a:t>
            </a:r>
            <a:r>
              <a:rPr lang="hu-HU" dirty="0" smtClean="0"/>
              <a:t>”, …</a:t>
            </a:r>
          </a:p>
          <a:p>
            <a:endParaRPr lang="hu-HU" dirty="0"/>
          </a:p>
          <a:p>
            <a:r>
              <a:rPr lang="hu-HU" dirty="0" smtClean="0"/>
              <a:t>„random </a:t>
            </a:r>
            <a:r>
              <a:rPr lang="hu-HU" dirty="0" err="1" smtClean="0"/>
              <a:t>surfer</a:t>
            </a:r>
            <a:r>
              <a:rPr lang="hu-HU" dirty="0" smtClean="0"/>
              <a:t>” modell</a:t>
            </a:r>
          </a:p>
          <a:p>
            <a:pPr lvl="1"/>
            <a:r>
              <a:rPr lang="hu-HU" dirty="0"/>
              <a:t>látogatás valószínűsége</a:t>
            </a:r>
          </a:p>
          <a:p>
            <a:pPr lvl="1"/>
            <a:r>
              <a:rPr lang="hu-HU" i="1" dirty="0" smtClean="0"/>
              <a:t>d</a:t>
            </a:r>
            <a:r>
              <a:rPr lang="hu-HU" dirty="0" smtClean="0"/>
              <a:t> csillapító paraméter</a:t>
            </a:r>
          </a:p>
          <a:p>
            <a:endParaRPr lang="hu-HU" dirty="0"/>
          </a:p>
          <a:p>
            <a:r>
              <a:rPr lang="hu-HU" dirty="0" smtClean="0"/>
              <a:t>Egy oldal </a:t>
            </a:r>
            <a:r>
              <a:rPr lang="hu-HU" dirty="0" err="1" smtClean="0"/>
              <a:t>PageRank-je</a:t>
            </a:r>
            <a:r>
              <a:rPr lang="hu-HU" dirty="0" smtClean="0"/>
              <a:t> magas, ha</a:t>
            </a:r>
          </a:p>
          <a:p>
            <a:pPr lvl="1"/>
            <a:r>
              <a:rPr lang="hu-HU" dirty="0" smtClean="0"/>
              <a:t>sok oldal linkeli vagy</a:t>
            </a:r>
          </a:p>
          <a:p>
            <a:pPr lvl="1"/>
            <a:r>
              <a:rPr lang="hu-HU" dirty="0" smtClean="0"/>
              <a:t>Magas </a:t>
            </a:r>
            <a:r>
              <a:rPr lang="hu-HU" dirty="0" err="1" smtClean="0"/>
              <a:t>PageRank-ű</a:t>
            </a:r>
            <a:r>
              <a:rPr lang="hu-HU" dirty="0" smtClean="0"/>
              <a:t> oldalak linkelik</a:t>
            </a:r>
          </a:p>
          <a:p>
            <a:pPr lvl="1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27162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PageRank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hu-HU" dirty="0" smtClean="0"/>
                  <a:t> oldalt linkeljék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hu-HU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hu-HU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hu-HU" dirty="0" smtClean="0"/>
                  <a:t> oldalak. </a:t>
                </a:r>
              </a:p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/>
                      </a:rPr>
                      <m:t>0&lt;</m:t>
                    </m:r>
                    <m:r>
                      <a:rPr lang="hu-HU" b="0" i="1" smtClean="0">
                        <a:latin typeface="Cambria Math"/>
                      </a:rPr>
                      <m:t>𝑑</m:t>
                    </m:r>
                    <m:r>
                      <a:rPr lang="hu-HU" b="0" i="1" smtClean="0">
                        <a:latin typeface="Cambria Math"/>
                      </a:rPr>
                      <m:t>&lt;1</m:t>
                    </m:r>
                  </m:oMath>
                </a14:m>
                <a:r>
                  <a:rPr lang="hu-HU" dirty="0" smtClean="0"/>
                  <a:t>.</a:t>
                </a:r>
              </a:p>
              <a:p>
                <a:pPr lvl="1"/>
                <a:r>
                  <a:rPr lang="hu-HU" dirty="0" smtClean="0"/>
                  <a:t>Eredeti, publikált </a:t>
                </a:r>
                <a:r>
                  <a:rPr lang="hu-HU" dirty="0" err="1" smtClean="0"/>
                  <a:t>default</a:t>
                </a:r>
                <a:r>
                  <a:rPr lang="hu-HU" dirty="0" smtClean="0"/>
                  <a:t>: 0.85</a:t>
                </a:r>
              </a:p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/>
                      </a:rPr>
                      <m:t>𝐶</m:t>
                    </m:r>
                    <m:r>
                      <a:rPr lang="hu-HU" b="0" i="1" smtClean="0">
                        <a:latin typeface="Cambria Math"/>
                      </a:rPr>
                      <m:t>(</m:t>
                    </m:r>
                    <m:r>
                      <a:rPr lang="hu-HU" b="0" i="1" smtClean="0">
                        <a:latin typeface="Cambria Math"/>
                      </a:rPr>
                      <m:t>𝐴</m:t>
                    </m:r>
                    <m:r>
                      <a:rPr lang="hu-HU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hu-HU" dirty="0" smtClean="0"/>
                  <a:t>: kimenő fokszám</a:t>
                </a:r>
              </a:p>
              <a:p>
                <a:r>
                  <a:rPr lang="hu-HU" b="0" dirty="0" smtClean="0"/>
                  <a:t>Definíció: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/>
                        </a:rPr>
                        <m:t>𝑃𝑅</m:t>
                      </m:r>
                      <m:d>
                        <m:d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hu-HU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hu-HU" b="0" i="1" smtClean="0"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hu-HU" b="0" i="1" smtClean="0">
                          <a:latin typeface="Cambria Math"/>
                        </a:rPr>
                        <m:t>+</m:t>
                      </m:r>
                      <m:r>
                        <a:rPr lang="hu-HU" b="0" i="1" smtClean="0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b="0" i="1" smtClean="0">
                                  <a:latin typeface="Cambria Math"/>
                                </a:rPr>
                                <m:t>𝑃𝑅</m:t>
                              </m:r>
                              <m:d>
                                <m:d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hu-HU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u-HU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hu-HU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hu-HU" b="0" i="1" smtClean="0">
                                  <a:latin typeface="Cambria Math"/>
                                </a:rPr>
                                <m:t>𝐶</m:t>
                              </m:r>
                              <m:d>
                                <m:d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hu-HU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u-HU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hu-HU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  <m:r>
                            <a:rPr lang="hu-HU" b="0" i="1" smtClean="0">
                              <a:latin typeface="Cambria Math"/>
                            </a:rPr>
                            <m:t>+…+</m:t>
                          </m:r>
                          <m:f>
                            <m:f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b="0" i="1" smtClean="0">
                                  <a:latin typeface="Cambria Math"/>
                                </a:rPr>
                                <m:t>𝑃𝑅</m:t>
                              </m:r>
                              <m:d>
                                <m:d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hu-HU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u-HU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hu-HU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hu-HU" b="0" i="1" smtClean="0">
                                  <a:latin typeface="Cambria Math"/>
                                </a:rPr>
                                <m:t>𝐶</m:t>
                              </m:r>
                              <m:d>
                                <m:d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hu-HU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u-HU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hu-HU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hu-HU" b="0" dirty="0" smtClean="0"/>
              </a:p>
              <a:p>
                <a:endParaRPr lang="hu-HU" dirty="0" smtClean="0"/>
              </a:p>
              <a:p>
                <a:r>
                  <a:rPr lang="hu-HU" dirty="0" smtClean="0"/>
                  <a:t>~ random látogató helyének </a:t>
                </a:r>
                <a:r>
                  <a:rPr lang="hu-HU" dirty="0" err="1" smtClean="0"/>
                  <a:t>val</a:t>
                </a:r>
                <a:r>
                  <a:rPr lang="hu-HU" dirty="0" smtClean="0"/>
                  <a:t>. eloszlása</a:t>
                </a:r>
                <a:endParaRPr lang="en-US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13" t="-132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249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Tranzíciós</a:t>
            </a:r>
            <a:r>
              <a:rPr lang="hu-HU" dirty="0" smtClean="0"/>
              <a:t> mátrix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0728"/>
            <a:ext cx="466725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574" y="4221088"/>
            <a:ext cx="4605824" cy="2002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73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PageRank</a:t>
            </a:r>
            <a:r>
              <a:rPr lang="hu-HU" dirty="0" smtClean="0"/>
              <a:t> számítása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1" i="1" smtClean="0">
                            <a:latin typeface="Cambria Math"/>
                          </a:rPr>
                          <m:t>𝒗</m:t>
                        </m:r>
                      </m:e>
                      <m:sub>
                        <m:r>
                          <a:rPr lang="hu-HU" b="1" i="1" smtClean="0"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hu-HU" b="1" dirty="0" smtClean="0"/>
                  <a:t> </a:t>
                </a:r>
                <a:r>
                  <a:rPr lang="hu-HU" dirty="0" smtClean="0"/>
                  <a:t>kezdeti eloszlás</a:t>
                </a:r>
              </a:p>
              <a:p>
                <a:r>
                  <a:rPr lang="hu-HU" dirty="0" smtClean="0"/>
                  <a:t>Egy lépés után: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/>
                      </a:rPr>
                      <m:t>𝑀</m:t>
                    </m:r>
                    <m:sSub>
                      <m:sSubPr>
                        <m:ctrlPr>
                          <a:rPr lang="hu-HU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1" i="1" smtClean="0">
                            <a:latin typeface="Cambria Math"/>
                          </a:rPr>
                          <m:t>𝒗</m:t>
                        </m:r>
                      </m:e>
                      <m:sub>
                        <m:r>
                          <a:rPr lang="hu-HU" b="1" i="1" smtClean="0"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endParaRPr lang="hu-HU" b="1" dirty="0" smtClean="0"/>
              </a:p>
              <a:p>
                <a:r>
                  <a:rPr lang="hu-HU" dirty="0" smtClean="0"/>
                  <a:t>Két lépés után: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/>
                          </a:rPr>
                          <m:t>𝑀</m:t>
                        </m:r>
                        <m:sSub>
                          <m:sSubPr>
                            <m:ctrlPr>
                              <a:rPr lang="hu-HU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1" i="1" smtClean="0">
                                <a:latin typeface="Cambria Math"/>
                              </a:rPr>
                              <m:t>𝒗</m:t>
                            </m:r>
                          </m:e>
                          <m:sub>
                            <m:r>
                              <a:rPr lang="hu-HU" b="1" i="1" smtClean="0"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hu-HU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hu-HU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hu-HU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1" i="1" smtClean="0">
                            <a:latin typeface="Cambria Math"/>
                          </a:rPr>
                          <m:t>𝒗</m:t>
                        </m:r>
                      </m:e>
                      <m:sub>
                        <m:r>
                          <a:rPr lang="hu-HU" b="1" i="1" smtClean="0"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endParaRPr lang="hu-HU" b="1" dirty="0" smtClean="0"/>
              </a:p>
              <a:p>
                <a:endParaRPr lang="hu-HU" dirty="0"/>
              </a:p>
              <a:p>
                <a:r>
                  <a:rPr lang="hu-HU" dirty="0" smtClean="0"/>
                  <a:t>De ez egy </a:t>
                </a:r>
                <a:r>
                  <a:rPr lang="hu-HU" dirty="0" err="1" smtClean="0"/>
                  <a:t>Markov</a:t>
                </a:r>
                <a:r>
                  <a:rPr lang="hu-HU" dirty="0" smtClean="0"/>
                  <a:t> folyamat!</a:t>
                </a:r>
              </a:p>
              <a:p>
                <a:pPr lvl="1"/>
                <a:r>
                  <a:rPr lang="hu-HU" dirty="0" smtClean="0"/>
                  <a:t>Van </a:t>
                </a:r>
                <a14:m>
                  <m:oMath xmlns:m="http://schemas.openxmlformats.org/officeDocument/2006/math">
                    <m:r>
                      <a:rPr lang="hu-HU" b="1" i="1" smtClean="0">
                        <a:latin typeface="Cambria Math"/>
                      </a:rPr>
                      <m:t>𝒗</m:t>
                    </m:r>
                    <m:r>
                      <a:rPr lang="hu-HU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hu-HU" dirty="0" smtClean="0"/>
                  <a:t>stacionárius eloszlása,</a:t>
                </a:r>
              </a:p>
              <a:p>
                <a:pPr lvl="1"/>
                <a:r>
                  <a:rPr lang="hu-HU" dirty="0" smtClean="0"/>
                  <a:t>Ha a gráf erősen összefüggő és </a:t>
                </a:r>
                <a:r>
                  <a:rPr lang="hu-HU" dirty="0" err="1" smtClean="0"/>
                  <a:t>nyelőmentes</a:t>
                </a:r>
                <a:endParaRPr lang="hu-HU" dirty="0" smtClean="0"/>
              </a:p>
              <a:p>
                <a:pPr lvl="1"/>
                <a:endParaRPr lang="hu-HU" dirty="0" smtClean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13" t="-132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610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PageRank</a:t>
            </a:r>
            <a:r>
              <a:rPr lang="hu-HU" dirty="0" smtClean="0"/>
              <a:t> számítása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 smtClean="0"/>
                  <a:t>Gyakorlatban: iterálás</a:t>
                </a:r>
              </a:p>
              <a:p>
                <a:pPr lvl="1"/>
                <a:r>
                  <a:rPr lang="hu-HU" dirty="0"/>
                  <a:t>d</a:t>
                </a:r>
                <a:r>
                  <a:rPr lang="hu-HU" dirty="0" smtClean="0"/>
                  <a:t>e </a:t>
                </a:r>
                <a:r>
                  <a:rPr lang="hu-HU" dirty="0" err="1" smtClean="0"/>
                  <a:t>max</a:t>
                </a:r>
                <a:r>
                  <a:rPr lang="hu-HU" dirty="0" smtClean="0"/>
                  <a:t>. a normál lebegőpontos aritmetika határáig (50-75 iteráció a webre)</a:t>
                </a:r>
              </a:p>
              <a:p>
                <a:endParaRPr lang="hu-HU" dirty="0"/>
              </a:p>
              <a:p>
                <a:pPr lvl="1"/>
                <a:endParaRPr lang="hu-HU" dirty="0"/>
              </a:p>
              <a:p>
                <a:r>
                  <a:rPr lang="hu-HU" dirty="0" smtClean="0"/>
                  <a:t>Ez is négyzetes minden lépésben…</a:t>
                </a:r>
              </a:p>
              <a:p>
                <a:r>
                  <a:rPr lang="hu-HU" dirty="0" smtClean="0"/>
                  <a:t>… de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/>
                      </a:rPr>
                      <m:t>𝑀</m:t>
                    </m:r>
                  </m:oMath>
                </a14:m>
                <a:r>
                  <a:rPr lang="hu-HU" dirty="0" smtClean="0"/>
                  <a:t> ritka volta kihasználható</a:t>
                </a:r>
                <a:endParaRPr lang="en-US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13" t="-14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758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„teleportálás”: „</a:t>
            </a:r>
            <a:r>
              <a:rPr lang="hu-HU" dirty="0" err="1" smtClean="0"/>
              <a:t>spider</a:t>
            </a:r>
            <a:r>
              <a:rPr lang="hu-HU" dirty="0" smtClean="0"/>
              <a:t> </a:t>
            </a:r>
            <a:r>
              <a:rPr lang="hu-HU" dirty="0" err="1" smtClean="0"/>
              <a:t>traps</a:t>
            </a:r>
            <a:r>
              <a:rPr lang="hu-HU" dirty="0" smtClean="0"/>
              <a:t>” és „</a:t>
            </a:r>
            <a:r>
              <a:rPr lang="hu-HU" dirty="0" err="1" smtClean="0"/>
              <a:t>dead</a:t>
            </a:r>
            <a:r>
              <a:rPr lang="hu-HU" dirty="0" smtClean="0"/>
              <a:t> </a:t>
            </a:r>
            <a:r>
              <a:rPr lang="hu-HU" dirty="0" err="1" smtClean="0"/>
              <a:t>ends</a:t>
            </a:r>
            <a:r>
              <a:rPr lang="hu-HU" dirty="0" smtClean="0"/>
              <a:t>”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64704"/>
            <a:ext cx="5613605" cy="568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327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MapReduce</a:t>
            </a:r>
            <a:r>
              <a:rPr lang="hu-HU" dirty="0" smtClean="0"/>
              <a:t>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hu-HU" dirty="0" smtClean="0"/>
                  <a:t> db mátrix-vektor szorzás</a:t>
                </a:r>
              </a:p>
              <a:p>
                <a:endParaRPr lang="hu-HU" dirty="0"/>
              </a:p>
              <a:p>
                <a:r>
                  <a:rPr lang="hu-HU" dirty="0" smtClean="0"/>
                  <a:t>N.B. a külső ciklus lehet probléma</a:t>
                </a:r>
              </a:p>
              <a:p>
                <a:pPr lvl="1"/>
                <a:r>
                  <a:rPr lang="hu-HU" dirty="0" smtClean="0"/>
                  <a:t>Job indítási </a:t>
                </a:r>
                <a:r>
                  <a:rPr lang="hu-HU" dirty="0" err="1" smtClean="0"/>
                  <a:t>overhead</a:t>
                </a:r>
                <a:r>
                  <a:rPr lang="hu-HU" dirty="0" smtClean="0"/>
                  <a:t>!</a:t>
                </a:r>
              </a:p>
              <a:p>
                <a:pPr lvl="1"/>
                <a:r>
                  <a:rPr lang="hu-HU" dirty="0" smtClean="0"/>
                  <a:t>Mátrix újra felolvasása minden iterációban</a:t>
                </a:r>
              </a:p>
              <a:p>
                <a:pPr lvl="1"/>
                <a:r>
                  <a:rPr lang="hu-HU" dirty="0" smtClean="0"/>
                  <a:t>…</a:t>
                </a:r>
              </a:p>
              <a:p>
                <a:pPr lvl="1"/>
                <a:endParaRPr lang="hu-HU" dirty="0"/>
              </a:p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/>
                      </a:rPr>
                      <m:t>𝑀</m:t>
                    </m:r>
                  </m:oMath>
                </a14:m>
                <a:r>
                  <a:rPr lang="hu-HU" dirty="0" smtClean="0"/>
                  <a:t> legyen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/>
                      </a:rPr>
                      <m:t>𝑛</m:t>
                    </m:r>
                    <m:r>
                      <a:rPr lang="hu-HU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hu-HU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r>
                  <a:rPr lang="hu-HU" dirty="0" err="1" smtClean="0"/>
                  <a:t>-es</a:t>
                </a:r>
                <a:r>
                  <a:rPr lang="hu-HU" dirty="0"/>
                  <a:t> </a:t>
                </a:r>
                <a:r>
                  <a:rPr lang="hu-HU" dirty="0" smtClean="0"/>
                  <a:t>mátrix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hu-HU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hu-HU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hu-HU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hu-HU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hu-HU" b="0" dirty="0" smtClean="0"/>
              </a:p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/>
                      </a:rPr>
                      <m:t>𝑛</m:t>
                    </m:r>
                    <m:r>
                      <a:rPr lang="hu-HU" b="0" i="1" smtClean="0">
                        <a:latin typeface="Cambria Math"/>
                      </a:rPr>
                      <m:t>=100</m:t>
                    </m:r>
                  </m:oMath>
                </a14:m>
                <a:r>
                  <a:rPr lang="hu-HU" dirty="0" smtClean="0"/>
                  <a:t> nem Big Data…</a:t>
                </a:r>
              </a:p>
              <a:p>
                <a:r>
                  <a:rPr lang="hu-HU" dirty="0" smtClean="0"/>
                  <a:t>Mapper, ha a vektor befér a memóriába: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/>
                      </a:rPr>
                      <m:t>(</m:t>
                    </m:r>
                    <m:r>
                      <a:rPr lang="hu-HU" b="0" i="1" smtClean="0">
                        <a:latin typeface="Cambria Math"/>
                      </a:rPr>
                      <m:t>𝑖</m:t>
                    </m:r>
                    <m:r>
                      <a:rPr lang="hu-HU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hu-HU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00" t="-231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056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MapReduce</a:t>
            </a:r>
            <a:r>
              <a:rPr lang="hu-HU" dirty="0" smtClean="0"/>
              <a:t> mátrix-vektor szorzás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 a vektor nem fér el a memóriában: „csíkozás” (</a:t>
            </a:r>
            <a:r>
              <a:rPr lang="hu-HU" i="1" dirty="0" err="1" smtClean="0"/>
              <a:t>striping</a:t>
            </a:r>
            <a:r>
              <a:rPr lang="hu-HU" dirty="0" smtClean="0"/>
              <a:t>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597" y="1904990"/>
            <a:ext cx="4968552" cy="402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288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PageRank</a:t>
            </a:r>
            <a:r>
              <a:rPr lang="hu-HU" dirty="0" smtClean="0"/>
              <a:t> k</a:t>
            </a:r>
            <a:r>
              <a:rPr lang="hu-HU" baseline="30000" dirty="0" smtClean="0"/>
              <a:t>2</a:t>
            </a:r>
            <a:r>
              <a:rPr lang="hu-HU" dirty="0" smtClean="0"/>
              <a:t> mapperrel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1444"/>
            <a:ext cx="8080693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862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Vertikális és horizontális skálázás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80728"/>
            <a:ext cx="8672891" cy="5068289"/>
          </a:xfrm>
        </p:spPr>
      </p:pic>
      <p:sp>
        <p:nvSpPr>
          <p:cNvPr id="3" name="Szövegdoboz 2"/>
          <p:cNvSpPr txBox="1"/>
          <p:nvPr/>
        </p:nvSpPr>
        <p:spPr>
          <a:xfrm>
            <a:off x="1331640" y="6396335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>
                <a:solidFill>
                  <a:schemeClr val="bg1"/>
                </a:solidFill>
              </a:rPr>
              <a:t>Ábra forrása:http://</a:t>
            </a:r>
            <a:r>
              <a:rPr lang="hu-HU" sz="1200" dirty="0" err="1">
                <a:solidFill>
                  <a:schemeClr val="bg1"/>
                </a:solidFill>
              </a:rPr>
              <a:t>www.pc-freak.net</a:t>
            </a:r>
            <a:r>
              <a:rPr lang="hu-HU" sz="1200" dirty="0">
                <a:solidFill>
                  <a:schemeClr val="bg1"/>
                </a:solidFill>
              </a:rPr>
              <a:t>/</a:t>
            </a:r>
            <a:r>
              <a:rPr lang="hu-HU" sz="1200" dirty="0" err="1">
                <a:solidFill>
                  <a:schemeClr val="bg1"/>
                </a:solidFill>
              </a:rPr>
              <a:t>blog</a:t>
            </a:r>
            <a:r>
              <a:rPr lang="hu-HU" sz="1200" dirty="0">
                <a:solidFill>
                  <a:schemeClr val="bg1"/>
                </a:solidFill>
              </a:rPr>
              <a:t>/vertical-horizontal-server-services-scaling-vertical-horizontal-hardware-scaling/ </a:t>
            </a:r>
          </a:p>
        </p:txBody>
      </p:sp>
    </p:spTree>
    <p:extLst>
      <p:ext uri="{BB962C8B-B14F-4D97-AF65-F5344CB8AC3E}">
        <p14:creationId xmlns:p14="http://schemas.microsoft.com/office/powerpoint/2010/main" val="4008518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Általánosítás: a GIM-V primitív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 smtClean="0"/>
                  <a:t>„</a:t>
                </a:r>
                <a:r>
                  <a:rPr lang="hu-HU" dirty="0" err="1" smtClean="0"/>
                  <a:t>Generalized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Iterative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Matrix-Vector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multiplication</a:t>
                </a:r>
                <a:r>
                  <a:rPr lang="hu-HU" dirty="0" smtClean="0"/>
                  <a:t>”</a:t>
                </a:r>
              </a:p>
              <a:p>
                <a:r>
                  <a:rPr lang="hu-HU" dirty="0" smtClean="0"/>
                  <a:t>A szokásos feladat: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hu-HU" b="0" i="1" smtClean="0">
                        <a:latin typeface="Cambria Math"/>
                      </a:rPr>
                      <m:t>𝑀</m:t>
                    </m:r>
                    <m:r>
                      <a:rPr lang="hu-HU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hu-HU" b="0" i="1" smtClean="0">
                        <a:latin typeface="Cambria Math"/>
                        <a:ea typeface="Cambria Math"/>
                      </a:rPr>
                      <m:t>𝑣</m:t>
                    </m:r>
                    <m:r>
                      <a:rPr lang="hu-HU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hu-HU" b="0" i="1" smtClean="0">
                        <a:latin typeface="Cambria Math"/>
                        <a:ea typeface="Cambria Math"/>
                      </a:rPr>
                      <m:t>𝑣</m:t>
                    </m:r>
                    <m:r>
                      <a:rPr lang="hu-HU" b="0" i="1" smtClean="0">
                        <a:latin typeface="Cambria Math"/>
                        <a:ea typeface="Cambria Math"/>
                      </a:rPr>
                      <m:t>′</m:t>
                    </m:r>
                  </m:oMath>
                </a14:m>
                <a:r>
                  <a:rPr lang="hu-HU" dirty="0" smtClean="0"/>
                  <a:t>, ahol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u-HU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hu-HU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hu-HU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hu-HU" b="0" i="1" smtClean="0">
                            <a:latin typeface="Cambria Math"/>
                          </a:rPr>
                          <m:t>𝑗</m:t>
                        </m:r>
                        <m:r>
                          <a:rPr lang="hu-HU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hu-HU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endParaRPr lang="hu-HU" b="0" dirty="0" smtClean="0"/>
              </a:p>
              <a:p>
                <a:r>
                  <a:rPr lang="hu-HU" dirty="0" smtClean="0"/>
                  <a:t>Valójában három operátor:</a:t>
                </a:r>
              </a:p>
              <a:p>
                <a:pPr lvl="1"/>
                <a:r>
                  <a:rPr lang="hu-HU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c</a:t>
                </a:r>
                <a:r>
                  <a:rPr lang="hu-HU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ombine2</a:t>
                </a:r>
                <a:r>
                  <a:rPr lang="hu-HU" dirty="0" smtClean="0"/>
                  <a:t>: a szorzás</a:t>
                </a:r>
              </a:p>
              <a:p>
                <a:pPr lvl="1"/>
                <a:r>
                  <a:rPr lang="hu-HU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combineAll</a:t>
                </a:r>
                <a:r>
                  <a:rPr lang="hu-HU" dirty="0" smtClean="0"/>
                  <a:t>: a </a:t>
                </a:r>
                <a:r>
                  <a:rPr lang="hu-HU" dirty="0" err="1" smtClean="0"/>
                  <a:t>szumma</a:t>
                </a:r>
                <a:endParaRPr lang="hu-HU" dirty="0" smtClean="0"/>
              </a:p>
              <a:p>
                <a:pPr lvl="1"/>
                <a:r>
                  <a:rPr lang="hu-HU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assign</a:t>
                </a:r>
                <a:r>
                  <a:rPr lang="hu-HU" dirty="0" smtClean="0"/>
                  <a:t>: vektorelemek frissítése</a:t>
                </a:r>
                <a:endParaRPr lang="en-US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13" t="-14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82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Hivatkozások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smtClean="0"/>
              <a:t>[1] </a:t>
            </a:r>
            <a:r>
              <a:rPr lang="en-US" dirty="0"/>
              <a:t>Lin, J., &amp; Dyer, C. (2010). Data-Intensive Text Processing with </a:t>
            </a:r>
            <a:r>
              <a:rPr lang="en-US" dirty="0" err="1"/>
              <a:t>MapReduce</a:t>
            </a:r>
            <a:r>
              <a:rPr lang="en-US" dirty="0"/>
              <a:t>. </a:t>
            </a:r>
            <a:r>
              <a:rPr lang="en-US" i="1" dirty="0"/>
              <a:t>Synthesis Lectures on Human Language Technologies</a:t>
            </a:r>
            <a:r>
              <a:rPr lang="en-US" dirty="0"/>
              <a:t>, </a:t>
            </a:r>
            <a:r>
              <a:rPr lang="en-US" i="1" dirty="0"/>
              <a:t>3</a:t>
            </a:r>
            <a:r>
              <a:rPr lang="en-US" dirty="0"/>
              <a:t>(1), 1–177. </a:t>
            </a:r>
            <a:r>
              <a:rPr lang="en-US" dirty="0" smtClean="0"/>
              <a:t>doi:10.2200/S00274ED1V01Y201006HLT007</a:t>
            </a:r>
            <a:endParaRPr lang="hu-HU" dirty="0" smtClean="0"/>
          </a:p>
          <a:p>
            <a:r>
              <a:rPr lang="hu-HU" dirty="0" smtClean="0"/>
              <a:t>[2]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www.slideshare.net/jeffreybreen/big-data-stepbystep-using-r-hadoop-with-rhadoops-rmr-package</a:t>
            </a:r>
            <a:endParaRPr lang="hu-HU" dirty="0" smtClean="0"/>
          </a:p>
          <a:p>
            <a:r>
              <a:rPr lang="hu-HU" dirty="0" smtClean="0"/>
              <a:t>[3]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www.cloudera.com/content/support/en/downloads.html</a:t>
            </a:r>
            <a:endParaRPr lang="hu-HU" dirty="0" smtClean="0"/>
          </a:p>
          <a:p>
            <a:r>
              <a:rPr lang="hu-HU" dirty="0" smtClean="0"/>
              <a:t>[4] </a:t>
            </a:r>
            <a:r>
              <a:rPr lang="en-US" dirty="0">
                <a:hlinkClick r:id="rId4"/>
              </a:rPr>
              <a:t>http://hortonworks.com/products/hortonworks-sandbox</a:t>
            </a:r>
            <a:r>
              <a:rPr lang="en-US" dirty="0" smtClean="0">
                <a:hlinkClick r:id="rId4"/>
              </a:rPr>
              <a:t>/</a:t>
            </a:r>
            <a:endParaRPr lang="hu-HU" dirty="0" smtClean="0"/>
          </a:p>
          <a:p>
            <a:r>
              <a:rPr lang="hu-HU" dirty="0" smtClean="0"/>
              <a:t>[</a:t>
            </a:r>
            <a:r>
              <a:rPr lang="hu-HU" dirty="0"/>
              <a:t>5</a:t>
            </a:r>
            <a:r>
              <a:rPr lang="hu-HU" dirty="0" smtClean="0"/>
              <a:t>] </a:t>
            </a:r>
            <a:r>
              <a:rPr lang="en-US" dirty="0">
                <a:hlinkClick r:id="rId5"/>
              </a:rPr>
              <a:t>http://hadoop.apache.org/docs/r1.2.1/mapred_tutorial.html</a:t>
            </a:r>
            <a:endParaRPr lang="hu-HU" dirty="0" smtClean="0"/>
          </a:p>
          <a:p>
            <a:r>
              <a:rPr lang="hu-HU" dirty="0" smtClean="0"/>
              <a:t>[6] </a:t>
            </a:r>
            <a:r>
              <a:rPr lang="en-US" dirty="0">
                <a:hlinkClick r:id="rId6"/>
              </a:rPr>
              <a:t>http://home.mit.bme.hu/~ikocsis/notes/2013/10/23/(r)hadoop-sandbox-howto/</a:t>
            </a:r>
            <a:endParaRPr lang="hu-HU" dirty="0" smtClean="0"/>
          </a:p>
          <a:p>
            <a:r>
              <a:rPr lang="hu-HU" dirty="0" smtClean="0"/>
              <a:t>[7]</a:t>
            </a:r>
            <a:r>
              <a:rPr lang="en-US" dirty="0">
                <a:hlinkClick r:id="rId7"/>
              </a:rPr>
              <a:t> http://home.mit.bme.hu/~ikocsis/notes/2013/10/28/rhadoop-sandbox-with-the-cloudera-quickstart-vm/</a:t>
            </a:r>
            <a:endParaRPr lang="hu-HU" dirty="0" smtClean="0"/>
          </a:p>
          <a:p>
            <a:r>
              <a:rPr lang="hu-HU" dirty="0" smtClean="0"/>
              <a:t>[8] </a:t>
            </a:r>
            <a:r>
              <a:rPr lang="en-US" dirty="0" err="1"/>
              <a:t>Iványi</a:t>
            </a:r>
            <a:r>
              <a:rPr lang="en-US" dirty="0"/>
              <a:t>, A. "</a:t>
            </a:r>
            <a:r>
              <a:rPr lang="en-US" dirty="0" err="1"/>
              <a:t>Informatikai</a:t>
            </a:r>
            <a:r>
              <a:rPr lang="en-US" dirty="0"/>
              <a:t> </a:t>
            </a:r>
            <a:r>
              <a:rPr lang="en-US" dirty="0" err="1"/>
              <a:t>algoritmusok</a:t>
            </a:r>
            <a:r>
              <a:rPr lang="en-US" dirty="0"/>
              <a:t>." </a:t>
            </a:r>
            <a:r>
              <a:rPr lang="en-US" i="1" dirty="0"/>
              <a:t>ELTE </a:t>
            </a:r>
            <a:r>
              <a:rPr lang="en-US" i="1" dirty="0" err="1"/>
              <a:t>Eötvös</a:t>
            </a:r>
            <a:r>
              <a:rPr lang="en-US" i="1" dirty="0"/>
              <a:t> </a:t>
            </a:r>
            <a:r>
              <a:rPr lang="en-US" i="1" dirty="0" err="1"/>
              <a:t>Kiadó</a:t>
            </a:r>
            <a:r>
              <a:rPr lang="en-US" i="1" dirty="0"/>
              <a:t>, Budapest</a:t>
            </a:r>
            <a:r>
              <a:rPr lang="en-US" dirty="0"/>
              <a:t> </a:t>
            </a:r>
            <a:r>
              <a:rPr lang="en-US" dirty="0" smtClean="0"/>
              <a:t>(</a:t>
            </a:r>
            <a:r>
              <a:rPr lang="en-US" dirty="0"/>
              <a:t>2004</a:t>
            </a:r>
            <a:r>
              <a:rPr lang="en-US" dirty="0" smtClean="0"/>
              <a:t>).</a:t>
            </a:r>
            <a:endParaRPr lang="hu-HU" dirty="0" smtClean="0"/>
          </a:p>
          <a:p>
            <a:r>
              <a:rPr lang="hu-HU" dirty="0" smtClean="0"/>
              <a:t>[9] </a:t>
            </a:r>
            <a:r>
              <a:rPr lang="en-US" dirty="0"/>
              <a:t>Chu, C. T., Kim, S. K., Lin, Y. A., Yu, Y., </a:t>
            </a:r>
            <a:r>
              <a:rPr lang="en-US" dirty="0" err="1"/>
              <a:t>Bradski</a:t>
            </a:r>
            <a:r>
              <a:rPr lang="en-US" dirty="0"/>
              <a:t>, G. R., Ng, A. Y., &amp; </a:t>
            </a:r>
            <a:r>
              <a:rPr lang="en-US" dirty="0" err="1"/>
              <a:t>Olukotun</a:t>
            </a:r>
            <a:r>
              <a:rPr lang="en-US" dirty="0"/>
              <a:t>, K. (2006). Map-reduce for machine learning on multicore. In B. </a:t>
            </a:r>
            <a:r>
              <a:rPr lang="en-US" dirty="0" err="1"/>
              <a:t>Schölkopf</a:t>
            </a:r>
            <a:r>
              <a:rPr lang="en-US" dirty="0"/>
              <a:t>, J. Platt, &amp; T. Hofmann (Eds.), </a:t>
            </a:r>
            <a:r>
              <a:rPr lang="en-US" i="1" dirty="0"/>
              <a:t>Advances in Neural Information Processing Systems 19: Proceedings of the 2006 Conference</a:t>
            </a:r>
            <a:r>
              <a:rPr lang="en-US" dirty="0"/>
              <a:t> (pp. 281–288). MIT Press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25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„</a:t>
            </a:r>
            <a:r>
              <a:rPr lang="hu-HU" dirty="0" err="1" smtClean="0"/>
              <a:t>Summation</a:t>
            </a:r>
            <a:r>
              <a:rPr lang="hu-HU" dirty="0" smtClean="0"/>
              <a:t> </a:t>
            </a:r>
            <a:r>
              <a:rPr lang="hu-HU" dirty="0" err="1" smtClean="0"/>
              <a:t>form</a:t>
            </a:r>
            <a:r>
              <a:rPr lang="hu-HU" dirty="0" smtClean="0"/>
              <a:t>”</a:t>
            </a:r>
            <a:r>
              <a:rPr lang="hu-HU" dirty="0" err="1" smtClean="0"/>
              <a:t>-ban</a:t>
            </a:r>
            <a:r>
              <a:rPr lang="hu-HU" dirty="0" smtClean="0"/>
              <a:t> felírható problémák [9]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Locally</a:t>
            </a:r>
            <a:r>
              <a:rPr lang="hu-HU" dirty="0" smtClean="0"/>
              <a:t> </a:t>
            </a:r>
            <a:r>
              <a:rPr lang="hu-HU" dirty="0" err="1" smtClean="0"/>
              <a:t>Weighted</a:t>
            </a:r>
            <a:r>
              <a:rPr lang="hu-HU" dirty="0" smtClean="0"/>
              <a:t> </a:t>
            </a:r>
            <a:r>
              <a:rPr lang="hu-HU" dirty="0" err="1" smtClean="0"/>
              <a:t>Linear</a:t>
            </a:r>
            <a:r>
              <a:rPr lang="hu-HU" dirty="0" smtClean="0"/>
              <a:t> </a:t>
            </a:r>
            <a:r>
              <a:rPr lang="hu-HU" dirty="0" err="1" smtClean="0"/>
              <a:t>Regression</a:t>
            </a:r>
            <a:endParaRPr lang="hu-HU" dirty="0" smtClean="0"/>
          </a:p>
          <a:p>
            <a:r>
              <a:rPr lang="hu-HU" dirty="0" err="1" smtClean="0"/>
              <a:t>Naive</a:t>
            </a:r>
            <a:r>
              <a:rPr lang="hu-HU" dirty="0" smtClean="0"/>
              <a:t> </a:t>
            </a:r>
            <a:r>
              <a:rPr lang="hu-HU" dirty="0" err="1" smtClean="0"/>
              <a:t>Bayes</a:t>
            </a:r>
            <a:endParaRPr lang="hu-HU" dirty="0" smtClean="0"/>
          </a:p>
          <a:p>
            <a:r>
              <a:rPr lang="hu-HU" dirty="0" smtClean="0"/>
              <a:t>Gaussian </a:t>
            </a:r>
            <a:r>
              <a:rPr lang="hu-HU" dirty="0" err="1" smtClean="0"/>
              <a:t>Discriminative</a:t>
            </a:r>
            <a:r>
              <a:rPr lang="hu-HU" dirty="0" smtClean="0"/>
              <a:t> </a:t>
            </a:r>
            <a:r>
              <a:rPr lang="hu-HU" dirty="0" err="1" smtClean="0"/>
              <a:t>Analysis</a:t>
            </a:r>
            <a:endParaRPr lang="hu-HU" dirty="0" smtClean="0"/>
          </a:p>
          <a:p>
            <a:r>
              <a:rPr lang="hu-HU" dirty="0" err="1" smtClean="0"/>
              <a:t>k-means</a:t>
            </a:r>
            <a:endParaRPr lang="hu-HU" dirty="0" smtClean="0"/>
          </a:p>
          <a:p>
            <a:r>
              <a:rPr lang="hu-HU" dirty="0" err="1" smtClean="0"/>
              <a:t>Logistic</a:t>
            </a:r>
            <a:r>
              <a:rPr lang="hu-HU" dirty="0"/>
              <a:t> </a:t>
            </a:r>
            <a:r>
              <a:rPr lang="hu-HU" dirty="0" err="1" smtClean="0"/>
              <a:t>regression</a:t>
            </a:r>
            <a:endParaRPr lang="hu-HU" dirty="0" smtClean="0"/>
          </a:p>
          <a:p>
            <a:r>
              <a:rPr lang="hu-HU" dirty="0" err="1" smtClean="0"/>
              <a:t>Neural</a:t>
            </a:r>
            <a:r>
              <a:rPr lang="hu-HU" dirty="0" smtClean="0"/>
              <a:t> </a:t>
            </a:r>
            <a:r>
              <a:rPr lang="hu-HU" dirty="0" err="1" smtClean="0"/>
              <a:t>network</a:t>
            </a:r>
            <a:endParaRPr lang="hu-HU" dirty="0" smtClean="0"/>
          </a:p>
          <a:p>
            <a:r>
              <a:rPr lang="hu-HU" dirty="0" err="1" smtClean="0"/>
              <a:t>Principal</a:t>
            </a:r>
            <a:r>
              <a:rPr lang="hu-HU" dirty="0" smtClean="0"/>
              <a:t> </a:t>
            </a:r>
            <a:r>
              <a:rPr lang="hu-HU" dirty="0" err="1" smtClean="0"/>
              <a:t>Component</a:t>
            </a:r>
            <a:r>
              <a:rPr lang="hu-HU" dirty="0" smtClean="0"/>
              <a:t> </a:t>
            </a:r>
            <a:r>
              <a:rPr lang="hu-HU" dirty="0" err="1" smtClean="0"/>
              <a:t>Analysis</a:t>
            </a:r>
            <a:endParaRPr lang="hu-HU" dirty="0" smtClean="0"/>
          </a:p>
          <a:p>
            <a:r>
              <a:rPr lang="hu-HU" dirty="0" smtClean="0"/>
              <a:t>Independent </a:t>
            </a:r>
            <a:r>
              <a:rPr lang="hu-HU" dirty="0" err="1" smtClean="0"/>
              <a:t>Component</a:t>
            </a:r>
            <a:r>
              <a:rPr lang="hu-HU" dirty="0" smtClean="0"/>
              <a:t> </a:t>
            </a:r>
            <a:r>
              <a:rPr lang="hu-HU" dirty="0" err="1" smtClean="0"/>
              <a:t>Analysis</a:t>
            </a:r>
            <a:endParaRPr lang="hu-HU" dirty="0" smtClean="0"/>
          </a:p>
          <a:p>
            <a:r>
              <a:rPr lang="hu-HU" dirty="0" err="1" smtClean="0"/>
              <a:t>Expectation</a:t>
            </a:r>
            <a:r>
              <a:rPr lang="hu-HU" dirty="0" smtClean="0"/>
              <a:t> </a:t>
            </a:r>
            <a:r>
              <a:rPr lang="hu-HU" dirty="0" err="1" smtClean="0"/>
              <a:t>Maximization</a:t>
            </a:r>
            <a:endParaRPr lang="hu-HU" dirty="0" smtClean="0"/>
          </a:p>
          <a:p>
            <a:r>
              <a:rPr lang="hu-HU" dirty="0" err="1" smtClean="0"/>
              <a:t>Support</a:t>
            </a:r>
            <a:r>
              <a:rPr lang="hu-HU" dirty="0" smtClean="0"/>
              <a:t> </a:t>
            </a:r>
            <a:r>
              <a:rPr lang="hu-HU" dirty="0" err="1" smtClean="0"/>
              <a:t>Vector</a:t>
            </a:r>
            <a:r>
              <a:rPr lang="hu-HU" dirty="0" smtClean="0"/>
              <a:t> </a:t>
            </a:r>
            <a:r>
              <a:rPr lang="hu-HU" dirty="0" err="1" smtClean="0"/>
              <a:t>Machine</a:t>
            </a:r>
            <a:endParaRPr lang="hu-H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663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Alapséma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600"/>
          <a:stretch/>
        </p:blipFill>
        <p:spPr bwMode="auto">
          <a:xfrm>
            <a:off x="1301105" y="3624504"/>
            <a:ext cx="6541790" cy="207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189"/>
          <a:stretch/>
        </p:blipFill>
        <p:spPr bwMode="auto">
          <a:xfrm>
            <a:off x="1331640" y="1412776"/>
            <a:ext cx="6541790" cy="2211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0734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Wordcount</a:t>
            </a:r>
            <a:r>
              <a:rPr lang="hu-HU" dirty="0" smtClean="0"/>
              <a:t> - R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3867150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ekerekített téglalapbuborék 3"/>
          <p:cNvSpPr/>
          <p:nvPr/>
        </p:nvSpPr>
        <p:spPr>
          <a:xfrm>
            <a:off x="5724128" y="2132856"/>
            <a:ext cx="2304256" cy="1296144"/>
          </a:xfrm>
          <a:prstGeom prst="wedgeRoundRectCallout">
            <a:avLst>
              <a:gd name="adj1" fmla="val -152449"/>
              <a:gd name="adj2" fmla="val 3710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Map output: kulcs-érték párok</a:t>
            </a:r>
          </a:p>
        </p:txBody>
      </p:sp>
      <p:sp>
        <p:nvSpPr>
          <p:cNvPr id="6" name="Lekerekített téglalapbuborék 5"/>
          <p:cNvSpPr/>
          <p:nvPr/>
        </p:nvSpPr>
        <p:spPr>
          <a:xfrm>
            <a:off x="5757232" y="4437112"/>
            <a:ext cx="2304256" cy="1296144"/>
          </a:xfrm>
          <a:prstGeom prst="wedgeRoundRectCallout">
            <a:avLst>
              <a:gd name="adj1" fmla="val -149142"/>
              <a:gd name="adj2" fmla="val -55080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Reduce</a:t>
            </a:r>
            <a:r>
              <a:rPr lang="hu-HU" sz="2400" dirty="0" smtClean="0">
                <a:solidFill>
                  <a:schemeClr val="bg1"/>
                </a:solidFill>
              </a:rPr>
              <a:t> input: kulcs, érték lista</a:t>
            </a:r>
          </a:p>
        </p:txBody>
      </p:sp>
    </p:spTree>
    <p:extLst>
      <p:ext uri="{BB962C8B-B14F-4D97-AF65-F5344CB8AC3E}">
        <p14:creationId xmlns:p14="http://schemas.microsoft.com/office/powerpoint/2010/main" val="165155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MapReduce</a:t>
            </a:r>
            <a:r>
              <a:rPr lang="hu-HU" dirty="0" smtClean="0"/>
              <a:t>: a keretrendszer feladatai [1]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„</a:t>
            </a:r>
            <a:r>
              <a:rPr lang="hu-HU" dirty="0" err="1" smtClean="0"/>
              <a:t>What</a:t>
            </a:r>
            <a:r>
              <a:rPr lang="hu-HU" dirty="0" smtClean="0"/>
              <a:t>” és „</a:t>
            </a:r>
            <a:r>
              <a:rPr lang="hu-HU" dirty="0" err="1" smtClean="0"/>
              <a:t>how</a:t>
            </a:r>
            <a:r>
              <a:rPr lang="hu-HU" dirty="0" smtClean="0"/>
              <a:t>” szétválasztása</a:t>
            </a:r>
          </a:p>
          <a:p>
            <a:r>
              <a:rPr lang="hu-HU" dirty="0" smtClean="0"/>
              <a:t>Job: „kód”</a:t>
            </a:r>
          </a:p>
          <a:p>
            <a:pPr lvl="1"/>
            <a:r>
              <a:rPr lang="hu-HU" dirty="0" smtClean="0"/>
              <a:t>Mapper, </a:t>
            </a:r>
            <a:r>
              <a:rPr lang="hu-HU" dirty="0" err="1" smtClean="0"/>
              <a:t>reducer</a:t>
            </a:r>
            <a:r>
              <a:rPr lang="hu-HU" dirty="0" smtClean="0"/>
              <a:t>, (</a:t>
            </a:r>
            <a:r>
              <a:rPr lang="hu-HU" dirty="0" err="1" smtClean="0"/>
              <a:t>partitioner</a:t>
            </a:r>
            <a:r>
              <a:rPr lang="hu-HU" dirty="0" smtClean="0"/>
              <a:t>, </a:t>
            </a:r>
            <a:r>
              <a:rPr lang="hu-HU" dirty="0" err="1" smtClean="0"/>
              <a:t>combiner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Egy kijelölt csomópontnak adjuk ki („</a:t>
            </a:r>
            <a:r>
              <a:rPr lang="hu-HU" dirty="0" err="1" smtClean="0"/>
              <a:t>JobTracker</a:t>
            </a:r>
            <a:r>
              <a:rPr lang="hu-HU" dirty="0" smtClean="0"/>
              <a:t>”)</a:t>
            </a:r>
          </a:p>
          <a:p>
            <a:pPr lvl="1"/>
            <a:endParaRPr lang="hu-HU" dirty="0"/>
          </a:p>
          <a:p>
            <a:r>
              <a:rPr lang="hu-HU" dirty="0" smtClean="0"/>
              <a:t>Ütemezés (</a:t>
            </a:r>
            <a:r>
              <a:rPr lang="hu-HU" dirty="0" err="1" smtClean="0"/>
              <a:t>scheduling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task</a:t>
            </a:r>
            <a:r>
              <a:rPr lang="hu-HU" dirty="0" smtClean="0"/>
              <a:t>”</a:t>
            </a:r>
            <a:r>
              <a:rPr lang="hu-HU" dirty="0" err="1" smtClean="0"/>
              <a:t>-okra</a:t>
            </a:r>
            <a:r>
              <a:rPr lang="hu-HU" dirty="0" smtClean="0"/>
              <a:t> szétválasztás; </a:t>
            </a:r>
            <a:r>
              <a:rPr lang="hu-HU" dirty="0" err="1" smtClean="0"/>
              <a:t>pl</a:t>
            </a:r>
            <a:r>
              <a:rPr lang="hu-HU" dirty="0" smtClean="0"/>
              <a:t> bemeneti (k,v) párok blokkja</a:t>
            </a:r>
          </a:p>
          <a:p>
            <a:pPr lvl="1"/>
            <a:r>
              <a:rPr lang="hu-HU" dirty="0" err="1" smtClean="0"/>
              <a:t>task-ok</a:t>
            </a:r>
            <a:r>
              <a:rPr lang="hu-HU" dirty="0" smtClean="0"/>
              <a:t> csomóponthoz rendelése</a:t>
            </a:r>
          </a:p>
          <a:p>
            <a:pPr lvl="1"/>
            <a:r>
              <a:rPr lang="hu-HU" dirty="0" smtClean="0"/>
              <a:t>Szükség lehet várakozási sorra is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stragglers</a:t>
            </a:r>
            <a:r>
              <a:rPr lang="hu-HU" dirty="0" smtClean="0"/>
              <a:t>” </a:t>
            </a:r>
            <a:r>
              <a:rPr lang="hu-HU" dirty="0" smtClean="0">
                <a:sym typeface="Wingdings" panose="05000000000000000000" pitchFamily="2" charset="2"/>
              </a:rPr>
              <a:t> spekulatív végrehajtás</a:t>
            </a:r>
          </a:p>
          <a:p>
            <a:pPr lvl="2"/>
            <a:r>
              <a:rPr lang="hu-HU" dirty="0" smtClean="0">
                <a:sym typeface="Wingdings" panose="05000000000000000000" pitchFamily="2" charset="2"/>
              </a:rPr>
              <a:t>map és </a:t>
            </a:r>
            <a:r>
              <a:rPr lang="hu-HU" dirty="0" err="1" smtClean="0">
                <a:sym typeface="Wingdings" panose="05000000000000000000" pitchFamily="2" charset="2"/>
              </a:rPr>
              <a:t>reduce</a:t>
            </a:r>
            <a:r>
              <a:rPr lang="hu-HU" dirty="0" smtClean="0">
                <a:sym typeface="Wingdings" panose="05000000000000000000" pitchFamily="2" charset="2"/>
              </a:rPr>
              <a:t> is a leglassabb </a:t>
            </a:r>
            <a:r>
              <a:rPr lang="hu-HU" dirty="0" err="1" smtClean="0">
                <a:sym typeface="Wingdings" panose="05000000000000000000" pitchFamily="2" charset="2"/>
              </a:rPr>
              <a:t>task-tól</a:t>
            </a:r>
            <a:r>
              <a:rPr lang="hu-HU" dirty="0" smtClean="0">
                <a:sym typeface="Wingdings" panose="05000000000000000000" pitchFamily="2" charset="2"/>
              </a:rPr>
              <a:t> függ</a:t>
            </a:r>
          </a:p>
          <a:p>
            <a:pPr lvl="2"/>
            <a:r>
              <a:rPr lang="hu-HU" dirty="0" err="1" smtClean="0">
                <a:sym typeface="Wingdings" panose="05000000000000000000" pitchFamily="2" charset="2"/>
              </a:rPr>
              <a:t>Kulcselolszlás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smtClean="0">
                <a:sym typeface="Wingdings" panose="05000000000000000000" pitchFamily="2" charset="2"/>
              </a:rPr>
              <a:t>miatt </a:t>
            </a:r>
            <a:r>
              <a:rPr lang="hu-HU" dirty="0" err="1" smtClean="0">
                <a:sym typeface="Wingdings" panose="05000000000000000000" pitchFamily="2" charset="2"/>
              </a:rPr>
              <a:t>reduce</a:t>
            </a:r>
            <a:r>
              <a:rPr lang="hu-HU" dirty="0" smtClean="0">
                <a:sym typeface="Wingdings" panose="05000000000000000000" pitchFamily="2" charset="2"/>
              </a:rPr>
              <a:t> esetén nem mindenképp megoldás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60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MapReduce</a:t>
            </a:r>
            <a:r>
              <a:rPr lang="hu-HU" dirty="0"/>
              <a:t>: a keretrendszer feladatai [1]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Adat és kód </a:t>
            </a:r>
            <a:r>
              <a:rPr lang="hu-HU" dirty="0" err="1" smtClean="0"/>
              <a:t>kolokáció</a:t>
            </a:r>
            <a:endParaRPr lang="hu-HU" dirty="0" smtClean="0"/>
          </a:p>
          <a:p>
            <a:pPr lvl="1"/>
            <a:r>
              <a:rPr lang="hu-HU" dirty="0" smtClean="0">
                <a:solidFill>
                  <a:srgbClr val="FF0000"/>
                </a:solidFill>
              </a:rPr>
              <a:t>„kódot visszük az adathoz”</a:t>
            </a:r>
          </a:p>
          <a:p>
            <a:pPr lvl="1"/>
            <a:endParaRPr lang="hu-HU" dirty="0">
              <a:sym typeface="Wingdings" panose="05000000000000000000" pitchFamily="2" charset="2"/>
            </a:endParaRPr>
          </a:p>
          <a:p>
            <a:r>
              <a:rPr lang="hu-HU" dirty="0" err="1" smtClean="0">
                <a:sym typeface="Wingdings" panose="05000000000000000000" pitchFamily="2" charset="2"/>
              </a:rPr>
              <a:t>Szinkronizáció</a:t>
            </a:r>
            <a:endParaRPr lang="hu-HU" dirty="0" smtClean="0">
              <a:sym typeface="Wingdings" panose="05000000000000000000" pitchFamily="2" charset="2"/>
            </a:endParaRP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Map és </a:t>
            </a:r>
            <a:r>
              <a:rPr lang="hu-HU" dirty="0" err="1" smtClean="0">
                <a:sym typeface="Wingdings" panose="05000000000000000000" pitchFamily="2" charset="2"/>
              </a:rPr>
              <a:t>Reduce</a:t>
            </a:r>
            <a:r>
              <a:rPr lang="hu-HU" dirty="0" smtClean="0">
                <a:sym typeface="Wingdings" panose="05000000000000000000" pitchFamily="2" charset="2"/>
              </a:rPr>
              <a:t> között</a:t>
            </a: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„</a:t>
            </a:r>
            <a:r>
              <a:rPr lang="hu-HU" dirty="0" err="1" smtClean="0">
                <a:sym typeface="Wingdings" panose="05000000000000000000" pitchFamily="2" charset="2"/>
              </a:rPr>
              <a:t>shuffle</a:t>
            </a:r>
            <a:r>
              <a:rPr lang="hu-HU" dirty="0" smtClean="0">
                <a:sym typeface="Wingdings" panose="05000000000000000000" pitchFamily="2" charset="2"/>
              </a:rPr>
              <a:t> and sort” (nagy, elosztott GROUP BY </a:t>
            </a:r>
            <a:r>
              <a:rPr lang="hu-HU" dirty="0" err="1" smtClean="0">
                <a:sym typeface="Wingdings" panose="05000000000000000000" pitchFamily="2" charset="2"/>
              </a:rPr>
              <a:t>key</a:t>
            </a:r>
            <a:r>
              <a:rPr lang="hu-HU" dirty="0" smtClean="0">
                <a:sym typeface="Wingdings" panose="05000000000000000000" pitchFamily="2" charset="2"/>
              </a:rPr>
              <a:t>)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Hibakezelés!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6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MapReduce</a:t>
            </a:r>
            <a:r>
              <a:rPr lang="hu-HU" dirty="0" smtClean="0"/>
              <a:t>: a teljes kép</a:t>
            </a:r>
            <a:endParaRPr lang="en-US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64704"/>
            <a:ext cx="6541790" cy="5698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179512" y="5949280"/>
            <a:ext cx="1657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Forrás: [1], p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58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Partíciók és Kombinálás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Legegszerűbb</a:t>
            </a:r>
            <a:r>
              <a:rPr lang="hu-HU" dirty="0" smtClean="0"/>
              <a:t> part.: </a:t>
            </a:r>
            <a:r>
              <a:rPr lang="hu-HU" dirty="0" err="1" smtClean="0"/>
              <a:t>hash</a:t>
            </a:r>
            <a:r>
              <a:rPr lang="hu-HU" dirty="0" smtClean="0"/>
              <a:t>(kulcs) </a:t>
            </a:r>
            <a:r>
              <a:rPr lang="hu-HU" dirty="0" err="1" smtClean="0"/>
              <a:t>mod</a:t>
            </a:r>
            <a:r>
              <a:rPr lang="hu-HU" dirty="0" smtClean="0"/>
              <a:t> #</a:t>
            </a:r>
            <a:r>
              <a:rPr lang="hu-HU" dirty="0" err="1" smtClean="0"/>
              <a:t>reducer</a:t>
            </a:r>
            <a:endParaRPr lang="hu-HU" dirty="0" smtClean="0"/>
          </a:p>
          <a:p>
            <a:pPr lvl="1"/>
            <a:r>
              <a:rPr lang="hu-HU" dirty="0"/>
              <a:t>f</a:t>
            </a:r>
            <a:r>
              <a:rPr lang="hu-HU" dirty="0" smtClean="0"/>
              <a:t>: kulcs 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 err="1" smtClean="0">
                <a:sym typeface="Wingdings" panose="05000000000000000000" pitchFamily="2" charset="2"/>
              </a:rPr>
              <a:t>reducer</a:t>
            </a:r>
            <a:endParaRPr lang="hu-HU" dirty="0" smtClean="0"/>
          </a:p>
          <a:p>
            <a:endParaRPr lang="hu-HU" dirty="0"/>
          </a:p>
          <a:p>
            <a:r>
              <a:rPr lang="hu-HU" dirty="0" smtClean="0"/>
              <a:t>Kombinálás: lokális aggregálás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mini-reducer</a:t>
            </a:r>
            <a:r>
              <a:rPr lang="hu-HU" dirty="0" smtClean="0"/>
              <a:t>”</a:t>
            </a:r>
          </a:p>
          <a:p>
            <a:pPr lvl="1"/>
            <a:r>
              <a:rPr lang="hu-HU" dirty="0" smtClean="0"/>
              <a:t>Hálózati kommunikáció redukálása</a:t>
            </a:r>
          </a:p>
          <a:p>
            <a:pPr lvl="1"/>
            <a:r>
              <a:rPr lang="hu-HU" dirty="0" smtClean="0"/>
              <a:t>Általánosságban nem „csereszabatos” a </a:t>
            </a:r>
            <a:r>
              <a:rPr lang="hu-HU" dirty="0" err="1" smtClean="0"/>
              <a:t>reducer-rel</a:t>
            </a:r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/>
              <a:t>Word </a:t>
            </a:r>
            <a:r>
              <a:rPr lang="hu-HU" dirty="0" err="1"/>
              <a:t>countnál</a:t>
            </a:r>
            <a:r>
              <a:rPr lang="hu-HU" dirty="0" smtClean="0"/>
              <a:t>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171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e_ftsrg_hun_micskeiz_new_v6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bme_ftsrg_hun_micskeiz_new_v6</Template>
  <TotalTime>0</TotalTime>
  <Words>730</Words>
  <Application>Microsoft Office PowerPoint</Application>
  <PresentationFormat>Diavetítés a képernyőre (4:3 oldalarány)</PresentationFormat>
  <Paragraphs>146</Paragraphs>
  <Slides>21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 Math</vt:lpstr>
      <vt:lpstr>Consolas</vt:lpstr>
      <vt:lpstr>Courier New</vt:lpstr>
      <vt:lpstr>Wingdings</vt:lpstr>
      <vt:lpstr>bme_ftsrg_hun_micskeiz_new_v6</vt:lpstr>
      <vt:lpstr>MapReduce alapok</vt:lpstr>
      <vt:lpstr>Vertikális és horizontális skálázás</vt:lpstr>
      <vt:lpstr>„Summation form”-ban felírható problémák [9]</vt:lpstr>
      <vt:lpstr>Alapséma</vt:lpstr>
      <vt:lpstr>Wordcount - R</vt:lpstr>
      <vt:lpstr>MapReduce: a keretrendszer feladatai [1]</vt:lpstr>
      <vt:lpstr>MapReduce: a keretrendszer feladatai [1]</vt:lpstr>
      <vt:lpstr>MapReduce: a teljes kép</vt:lpstr>
      <vt:lpstr>Partíciók és Kombinálás</vt:lpstr>
      <vt:lpstr>PageRank</vt:lpstr>
      <vt:lpstr>PageRank</vt:lpstr>
      <vt:lpstr>PageRank</vt:lpstr>
      <vt:lpstr>Tranzíciós mátrix</vt:lpstr>
      <vt:lpstr>PageRank számítása</vt:lpstr>
      <vt:lpstr>PageRank számítása</vt:lpstr>
      <vt:lpstr>„teleportálás”: „spider traps” és „dead ends”</vt:lpstr>
      <vt:lpstr>MapReduce?</vt:lpstr>
      <vt:lpstr>MapReduce mátrix-vektor szorzás</vt:lpstr>
      <vt:lpstr>PageRank k2 mapperrel</vt:lpstr>
      <vt:lpstr>Általánosítás: a GIM-V primitív</vt:lpstr>
      <vt:lpstr>Hivatkozások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2009-02-12T09:01:42Z</dcterms:created>
  <dcterms:modified xsi:type="dcterms:W3CDTF">2014-10-20T09:15:42Z</dcterms:modified>
</cp:coreProperties>
</file>