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98" r:id="rId2"/>
    <p:sldId id="284" r:id="rId3"/>
    <p:sldId id="331" r:id="rId4"/>
    <p:sldId id="349" r:id="rId5"/>
    <p:sldId id="350" r:id="rId6"/>
    <p:sldId id="351" r:id="rId7"/>
    <p:sldId id="35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04" autoAdjust="0"/>
  </p:normalViewPr>
  <p:slideViewPr>
    <p:cSldViewPr>
      <p:cViewPr varScale="1">
        <p:scale>
          <a:sx n="56" d="100"/>
          <a:sy n="56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B2D4CF-7E0B-4DAE-A87C-C1F6FC9C56E1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38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21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905952" y="4714653"/>
            <a:ext cx="4985772" cy="44667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9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xfrm>
            <a:off x="905952" y="4714653"/>
            <a:ext cx="4985772" cy="44667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05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 </a:t>
            </a:r>
            <a:r>
              <a:rPr lang="en-US" dirty="0" smtClean="0"/>
              <a:t>http://practiceovertheory.com/blog/2010/02/15/machine-learning-who-s-the-boss/</a:t>
            </a:r>
            <a:endParaRPr lang="hu-HU" dirty="0" smtClean="0"/>
          </a:p>
          <a:p>
            <a:r>
              <a:rPr lang="hu-HU" dirty="0" smtClean="0"/>
              <a:t>Felügyelt: vizsgázol</a:t>
            </a:r>
          </a:p>
          <a:p>
            <a:r>
              <a:rPr lang="hu-HU" dirty="0" smtClean="0"/>
              <a:t>Nem felügyelt: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44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68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71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33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39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74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xfrm>
            <a:off x="905952" y="4714653"/>
            <a:ext cx="4985772" cy="44667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57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habal.in/visuals/kmeans/4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Adatbányászati szemelvények </a:t>
            </a:r>
            <a:r>
              <a:rPr lang="hu-HU" dirty="0" err="1" smtClean="0"/>
              <a:t>MapReduce</a:t>
            </a:r>
            <a:r>
              <a:rPr lang="hu-HU" dirty="0" smtClean="0"/>
              <a:t> környezetben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Salánki Ágnes</a:t>
            </a:r>
          </a:p>
          <a:p>
            <a:r>
              <a:rPr lang="hu-HU" dirty="0" err="1" smtClean="0"/>
              <a:t>salanki</a:t>
            </a:r>
            <a:r>
              <a:rPr lang="hu-HU" dirty="0" smtClean="0"/>
              <a:t>@</a:t>
            </a:r>
            <a:r>
              <a:rPr lang="hu-HU" dirty="0" err="1" smtClean="0"/>
              <a:t>mit.bme.hu</a:t>
            </a:r>
            <a:endParaRPr lang="hu-HU" dirty="0" smtClean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512531" y="4581128"/>
            <a:ext cx="6400800" cy="127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Courier New" pitchFamily="49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3704819" y="45811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742154-E45C-40A3-9216-D16FFB9D44B9}" type="datetime1">
              <a:rPr lang="hu-HU" sz="2800" smtClean="0"/>
              <a:t>2014.11.05.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6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</a:t>
            </a:r>
            <a:r>
              <a:rPr lang="hu-HU" dirty="0" err="1" smtClean="0"/>
              <a:t>-means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Consolas" panose="020B0609020204030204" pitchFamily="49" charset="0"/>
                <a:cs typeface="Consolas" panose="020B0609020204030204" pitchFamily="49" charset="0"/>
              </a:rPr>
              <a:t>rmr2/</a:t>
            </a:r>
            <a:r>
              <a:rPr lang="hu-HU" b="1" dirty="0" err="1">
                <a:latin typeface="Consolas" panose="020B0609020204030204" pitchFamily="49" charset="0"/>
                <a:cs typeface="Consolas" panose="020B0609020204030204" pitchFamily="49" charset="0"/>
              </a:rPr>
              <a:t>blob</a:t>
            </a:r>
            <a:r>
              <a:rPr lang="hu-HU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hu-HU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master</a:t>
            </a:r>
            <a:r>
              <a:rPr lang="hu-HU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hu-HU" b="1" dirty="0" err="1">
                <a:latin typeface="Consolas" panose="020B0609020204030204" pitchFamily="49" charset="0"/>
                <a:cs typeface="Consolas" panose="020B0609020204030204" pitchFamily="49" charset="0"/>
              </a:rPr>
              <a:t>pkg</a:t>
            </a:r>
            <a:r>
              <a:rPr lang="hu-HU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hu-HU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tests</a:t>
            </a:r>
            <a:r>
              <a:rPr lang="hu-HU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hu-HU" b="1" dirty="0" err="1">
                <a:latin typeface="Consolas" panose="020B0609020204030204" pitchFamily="49" charset="0"/>
                <a:cs typeface="Consolas" panose="020B0609020204030204" pitchFamily="49" charset="0"/>
              </a:rPr>
              <a:t>kmeans.R</a:t>
            </a:r>
            <a:endParaRPr lang="hu-HU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hu-HU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dist.fun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function(C, 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){ 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apply(C,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1,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function(x)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colSums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((t(P) - x)^2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))}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Lekerekített téglalapbuborék 3"/>
              <p:cNvSpPr/>
              <p:nvPr/>
            </p:nvSpPr>
            <p:spPr>
              <a:xfrm>
                <a:off x="2699792" y="1700808"/>
                <a:ext cx="5400600" cy="648072"/>
              </a:xfrm>
              <a:prstGeom prst="wedgeRoundRectCallout">
                <a:avLst>
                  <a:gd name="adj1" fmla="val -11889"/>
                  <a:gd name="adj2" fmla="val 102432"/>
                  <a:gd name="adj3" fmla="val 16667"/>
                </a:avLst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pont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klasztertől vett távolsága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Lekerekített téglalapbuboré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0808"/>
                <a:ext cx="5400600" cy="648072"/>
              </a:xfrm>
              <a:prstGeom prst="wedgeRoundRectCallout">
                <a:avLst>
                  <a:gd name="adj1" fmla="val -11889"/>
                  <a:gd name="adj2" fmla="val 102432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kerekített téglalapbuborék 4"/>
          <p:cNvSpPr/>
          <p:nvPr/>
        </p:nvSpPr>
        <p:spPr>
          <a:xfrm>
            <a:off x="4716016" y="3192456"/>
            <a:ext cx="4285140" cy="849995"/>
          </a:xfrm>
          <a:prstGeom prst="wedgeRoundRectCallout">
            <a:avLst>
              <a:gd name="adj1" fmla="val -90400"/>
              <a:gd name="adj2" fmla="val 395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klaszter középpontok mátrixának minden sorára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k-means</a:t>
            </a:r>
            <a:r>
              <a:rPr lang="hu-HU" dirty="0" smtClean="0"/>
              <a:t>: map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kmeans.map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function(., P)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nearest =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is.null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(C))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sample(1:num.clusters,nrow(P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replace = T)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else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dist.fun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(C, P)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nearest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max.col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(-D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)}}</a:t>
            </a:r>
            <a:endParaRPr lang="hu-HU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if(!(combine ||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in.memory.combine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keyval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(nearest, P)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else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keyval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(nearest,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 P))}</a:t>
            </a:r>
          </a:p>
        </p:txBody>
      </p:sp>
      <p:sp>
        <p:nvSpPr>
          <p:cNvPr id="4" name="Lekerekített téglalapbuborék 3"/>
          <p:cNvSpPr/>
          <p:nvPr/>
        </p:nvSpPr>
        <p:spPr>
          <a:xfrm>
            <a:off x="6084168" y="661019"/>
            <a:ext cx="3059832" cy="648072"/>
          </a:xfrm>
          <a:prstGeom prst="wedgeRoundRectCallout">
            <a:avLst>
              <a:gd name="adj1" fmla="val -110381"/>
              <a:gd name="adj2" fmla="val 6782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Map kap néhány pontot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Lekerekített téglalapbuborék 4"/>
          <p:cNvSpPr/>
          <p:nvPr/>
        </p:nvSpPr>
        <p:spPr>
          <a:xfrm>
            <a:off x="6084168" y="1381019"/>
            <a:ext cx="3059832" cy="751837"/>
          </a:xfrm>
          <a:prstGeom prst="wedgeRoundRectCallout">
            <a:avLst>
              <a:gd name="adj1" fmla="val -102896"/>
              <a:gd name="adj2" fmla="val 7622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Első kör: inicializálás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5887222" y="2719577"/>
            <a:ext cx="3265593" cy="539154"/>
          </a:xfrm>
          <a:prstGeom prst="wedgeRoundRectCallout">
            <a:avLst>
              <a:gd name="adj1" fmla="val -66317"/>
              <a:gd name="adj2" fmla="val 17959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Legközelebbi klaszter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k-means</a:t>
            </a:r>
            <a:r>
              <a:rPr lang="hu-HU" dirty="0" smtClean="0"/>
              <a:t>: map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Kulcs: P ponthoz legközelebbi klaszter-centrum</a:t>
            </a:r>
          </a:p>
          <a:p>
            <a:pPr lvl="1"/>
            <a:r>
              <a:rPr lang="hu-HU" dirty="0" smtClean="0"/>
              <a:t>C „normál” R objektum </a:t>
            </a:r>
          </a:p>
          <a:p>
            <a:pPr lvl="1"/>
            <a:r>
              <a:rPr lang="hu-HU" dirty="0" err="1" smtClean="0"/>
              <a:t>scoping</a:t>
            </a:r>
            <a:r>
              <a:rPr lang="hu-HU" dirty="0" smtClean="0"/>
              <a:t> miatt elérhető a </a:t>
            </a:r>
            <a:r>
              <a:rPr lang="hu-HU" dirty="0" err="1" smtClean="0"/>
              <a:t>map-ben</a:t>
            </a:r>
            <a:endParaRPr lang="hu-HU" dirty="0" smtClean="0"/>
          </a:p>
          <a:p>
            <a:pPr lvl="1"/>
            <a:r>
              <a:rPr lang="hu-HU" dirty="0" smtClean="0"/>
              <a:t>P: </a:t>
            </a:r>
            <a:r>
              <a:rPr lang="hu-HU" dirty="0" err="1" smtClean="0"/>
              <a:t>HDFS-ből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Érték: P</a:t>
            </a:r>
          </a:p>
          <a:p>
            <a:endParaRPr lang="hu-HU" dirty="0"/>
          </a:p>
          <a:p>
            <a:r>
              <a:rPr lang="hu-HU" dirty="0" smtClean="0"/>
              <a:t>Ha még nincsenek klaszter-centrumok: mintavétel visszahelyezéssel</a:t>
            </a:r>
          </a:p>
          <a:p>
            <a:endParaRPr lang="hu-HU" dirty="0"/>
          </a:p>
          <a:p>
            <a:r>
              <a:rPr lang="hu-HU" dirty="0" err="1" smtClean="0"/>
              <a:t>Vektorizált</a:t>
            </a:r>
            <a:r>
              <a:rPr lang="hu-HU" dirty="0" smtClean="0"/>
              <a:t> </a:t>
            </a:r>
            <a:r>
              <a:rPr lang="hu-HU" dirty="0" err="1" smtClean="0"/>
              <a:t>keyval</a:t>
            </a:r>
            <a:r>
              <a:rPr lang="hu-HU" dirty="0" smtClean="0"/>
              <a:t> ismét</a:t>
            </a:r>
          </a:p>
          <a:p>
            <a:endParaRPr lang="hu-HU" dirty="0"/>
          </a:p>
          <a:p>
            <a:r>
              <a:rPr lang="hu-HU" dirty="0" err="1" smtClean="0"/>
              <a:t>in.memory.combine</a:t>
            </a:r>
            <a:r>
              <a:rPr lang="hu-HU" dirty="0" smtClean="0"/>
              <a:t>, </a:t>
            </a:r>
            <a:r>
              <a:rPr lang="hu-HU" dirty="0" err="1" smtClean="0"/>
              <a:t>combine</a:t>
            </a:r>
            <a:r>
              <a:rPr lang="hu-HU" dirty="0" smtClean="0"/>
              <a:t>: nem a </a:t>
            </a:r>
            <a:r>
              <a:rPr lang="hu-HU" dirty="0" err="1" smtClean="0"/>
              <a:t>mapreduce</a:t>
            </a:r>
            <a:r>
              <a:rPr lang="hu-HU" dirty="0" smtClean="0"/>
              <a:t> függvényé!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k-means</a:t>
            </a:r>
            <a:r>
              <a:rPr lang="hu-HU" dirty="0" smtClean="0"/>
              <a:t>: </a:t>
            </a:r>
            <a:r>
              <a:rPr lang="hu-HU" dirty="0" err="1" smtClean="0"/>
              <a:t>reduce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kmeans.reduce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(!(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combine||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in.memory.combine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function(., P)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as.matrix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(apply(P, 2, mean)))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function(k, P)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keyval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k,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as.matrix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(apply(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P,2,sum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))))}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Lekerekített téglalapbuborék 3"/>
              <p:cNvSpPr/>
              <p:nvPr/>
            </p:nvSpPr>
            <p:spPr>
              <a:xfrm>
                <a:off x="5724128" y="3068960"/>
                <a:ext cx="3277028" cy="1224136"/>
              </a:xfrm>
              <a:prstGeom prst="wedgeRoundRectCallout">
                <a:avLst>
                  <a:gd name="adj1" fmla="val -96107"/>
                  <a:gd name="adj2" fmla="val 10881"/>
                  <a:gd name="adj3" fmla="val 16667"/>
                </a:avLst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klaszterközépponthoz lekérjük az összes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pontot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Lekerekített téglalapbuboré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068960"/>
                <a:ext cx="3277028" cy="1224136"/>
              </a:xfrm>
              <a:prstGeom prst="wedgeRoundRectCallout">
                <a:avLst>
                  <a:gd name="adj1" fmla="val -96107"/>
                  <a:gd name="adj2" fmla="val 10881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kerekített téglalapbuborék 4"/>
          <p:cNvSpPr/>
          <p:nvPr/>
        </p:nvSpPr>
        <p:spPr>
          <a:xfrm>
            <a:off x="5724128" y="4475728"/>
            <a:ext cx="3277028" cy="864096"/>
          </a:xfrm>
          <a:prstGeom prst="wedgeRoundRectCallout">
            <a:avLst>
              <a:gd name="adj1" fmla="val -62412"/>
              <a:gd name="adj2" fmla="val 3354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Előbb csak összeget számolunk..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k-means</a:t>
            </a:r>
            <a:r>
              <a:rPr lang="hu-HU" dirty="0" smtClean="0"/>
              <a:t>: </a:t>
            </a:r>
            <a:r>
              <a:rPr lang="hu-HU" dirty="0" err="1" smtClean="0"/>
              <a:t>reduce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Azonos kulcshoz (középpont) tartozó vektorok átlaga</a:t>
            </a:r>
          </a:p>
          <a:p>
            <a:endParaRPr lang="hu-HU" dirty="0"/>
          </a:p>
          <a:p>
            <a:r>
              <a:rPr lang="hu-HU" dirty="0" smtClean="0"/>
              <a:t>Azaz:</a:t>
            </a:r>
          </a:p>
          <a:p>
            <a:pPr lvl="1"/>
            <a:r>
              <a:rPr lang="hu-HU" dirty="0" smtClean="0"/>
              <a:t>Map: a legközelebbi klaszterbe sorol (középpont)</a:t>
            </a:r>
          </a:p>
          <a:p>
            <a:pPr lvl="1"/>
            <a:r>
              <a:rPr lang="hu-HU" dirty="0" err="1" smtClean="0"/>
              <a:t>Reduce</a:t>
            </a:r>
            <a:r>
              <a:rPr lang="hu-HU" dirty="0" smtClean="0"/>
              <a:t>: kialakult új középpontok</a:t>
            </a:r>
          </a:p>
          <a:p>
            <a:pPr lvl="1"/>
            <a:endParaRPr lang="hu-HU" dirty="0"/>
          </a:p>
          <a:p>
            <a:r>
              <a:rPr lang="hu-HU" dirty="0" smtClean="0"/>
              <a:t>Szemlétesen: a középpontokat „tologatjuk”</a:t>
            </a:r>
          </a:p>
          <a:p>
            <a:endParaRPr lang="hu-HU" dirty="0"/>
          </a:p>
          <a:p>
            <a:r>
              <a:rPr lang="hu-HU" dirty="0" smtClean="0"/>
              <a:t>Beragadhat lokális minimumba! (</a:t>
            </a:r>
            <a:r>
              <a:rPr lang="hu-HU" dirty="0" err="1" smtClean="0"/>
              <a:t>aut</a:t>
            </a:r>
            <a:r>
              <a:rPr lang="hu-HU" dirty="0" smtClean="0"/>
              <a:t>. </a:t>
            </a:r>
            <a:r>
              <a:rPr lang="hu-HU" dirty="0" smtClean="0"/>
              <a:t>megállásnál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Algoritmust lásd (</a:t>
            </a:r>
            <a:r>
              <a:rPr lang="hu-HU" dirty="0" err="1" smtClean="0"/>
              <a:t>aut</a:t>
            </a:r>
            <a:r>
              <a:rPr lang="hu-HU" dirty="0" smtClean="0"/>
              <a:t>. megállással): [8], p 1422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kmeans.mr</a:t>
            </a:r>
            <a:r>
              <a:rPr lang="hu-HU" dirty="0" smtClean="0"/>
              <a:t>: törzs (1)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96752"/>
            <a:ext cx="63237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kmeans.mr</a:t>
            </a:r>
            <a:r>
              <a:rPr lang="hu-HU" dirty="0"/>
              <a:t>: törzs (1)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Iterációk C felüldefiniálásával</a:t>
            </a:r>
          </a:p>
          <a:p>
            <a:endParaRPr lang="hu-HU" dirty="0"/>
          </a:p>
          <a:p>
            <a:r>
              <a:rPr lang="hu-HU" dirty="0" smtClean="0"/>
              <a:t>Minden menetben </a:t>
            </a:r>
            <a:r>
              <a:rPr lang="hu-HU" dirty="0" err="1" smtClean="0"/>
              <a:t>mapreduce-szal</a:t>
            </a:r>
            <a:r>
              <a:rPr lang="hu-HU" dirty="0" smtClean="0"/>
              <a:t> új középpontok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Regresszió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44" y="857232"/>
            <a:ext cx="4357148" cy="55293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f függvény,</a:t>
            </a:r>
            <a:endParaRPr lang="hu-HU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bemenet: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attribútumok </a:t>
            </a:r>
            <a:r>
              <a:rPr lang="hu-HU" dirty="0" smtClean="0"/>
              <a:t>értéke,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kimenet: megfigyelések legjobb közelítése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„ökölszabály”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Példa: </a:t>
            </a:r>
            <a:br>
              <a:rPr lang="hu-HU" dirty="0" smtClean="0"/>
            </a:br>
            <a:r>
              <a:rPr lang="hu-HU" sz="3000" dirty="0" smtClean="0"/>
              <a:t>testtömeg/magasság </a:t>
            </a:r>
            <a:r>
              <a:rPr lang="hu-HU" sz="3000" dirty="0"/>
              <a:t>együttes </a:t>
            </a:r>
            <a:r>
              <a:rPr lang="hu-HU" sz="3000" dirty="0" smtClean="0"/>
              <a:t> eloszlás </a:t>
            </a:r>
            <a:r>
              <a:rPr lang="hu-HU" sz="3000" dirty="0"/>
              <a:t>valójában egyenesre</a:t>
            </a:r>
            <a:br>
              <a:rPr lang="hu-HU" sz="3000" dirty="0"/>
            </a:br>
            <a:r>
              <a:rPr lang="hu-HU" sz="3000" dirty="0"/>
              <a:t>illeszthető,</a:t>
            </a:r>
            <a:endParaRPr lang="hu-HU" sz="4300" dirty="0"/>
          </a:p>
          <a:p>
            <a:endParaRPr lang="hu-HU" dirty="0"/>
          </a:p>
        </p:txBody>
      </p:sp>
      <p:pic>
        <p:nvPicPr>
          <p:cNvPr id="8" name="Kép 7" descr="hw_pointsmooth_2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836712"/>
            <a:ext cx="5000628" cy="56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1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Regressziós módszerek</a:t>
            </a:r>
          </a:p>
        </p:txBody>
      </p:sp>
      <p:sp>
        <p:nvSpPr>
          <p:cNvPr id="92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Alapelv: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72000" y="1371600"/>
          <a:ext cx="2667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1600"/>
                        <a:ext cx="2667000" cy="79533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1219200" y="2133600"/>
            <a:ext cx="1524000" cy="762000"/>
          </a:xfrm>
          <a:prstGeom prst="wedgeRectCallout">
            <a:avLst>
              <a:gd name="adj1" fmla="val 167083"/>
              <a:gd name="adj2" fmla="val -93958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Véletlen változó</a:t>
            </a: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429000" y="2514600"/>
            <a:ext cx="1524000" cy="457200"/>
          </a:xfrm>
          <a:prstGeom prst="wedgeRectCallout">
            <a:avLst>
              <a:gd name="adj1" fmla="val 88750"/>
              <a:gd name="adj2" fmla="val -17604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Közelítés</a:t>
            </a:r>
          </a:p>
        </p:txBody>
      </p:sp>
      <p:sp>
        <p:nvSpPr>
          <p:cNvPr id="9225" name="AutoShape 7"/>
          <p:cNvSpPr>
            <a:spLocks noChangeArrowheads="1"/>
          </p:cNvSpPr>
          <p:nvPr/>
        </p:nvSpPr>
        <p:spPr bwMode="auto">
          <a:xfrm>
            <a:off x="7467600" y="2362200"/>
            <a:ext cx="1219200" cy="533400"/>
          </a:xfrm>
          <a:prstGeom prst="wedgeRectCallout">
            <a:avLst>
              <a:gd name="adj1" fmla="val -101565"/>
              <a:gd name="adj2" fmla="val -122319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Hiba</a:t>
            </a:r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2819400" y="3124200"/>
          <a:ext cx="381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307880" imgH="228600" progId="Equation.DSMT4">
                  <p:embed/>
                </p:oleObj>
              </mc:Choice>
              <mc:Fallback>
                <p:oleObj name="Equation" r:id="rId6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3810000" cy="66516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609600" y="3200400"/>
            <a:ext cx="1524000" cy="762000"/>
          </a:xfrm>
          <a:prstGeom prst="wedgeRectCallout">
            <a:avLst>
              <a:gd name="adj1" fmla="val 97917"/>
              <a:gd name="adj2" fmla="val -562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Jósolt esemény</a:t>
            </a:r>
          </a:p>
        </p:txBody>
      </p:sp>
      <p:sp>
        <p:nvSpPr>
          <p:cNvPr id="9227" name="AutoShape 10"/>
          <p:cNvSpPr>
            <a:spLocks noChangeArrowheads="1"/>
          </p:cNvSpPr>
          <p:nvPr/>
        </p:nvSpPr>
        <p:spPr bwMode="auto">
          <a:xfrm>
            <a:off x="6553200" y="3810000"/>
            <a:ext cx="2057400" cy="762000"/>
          </a:xfrm>
          <a:prstGeom prst="wedgeRectCallout">
            <a:avLst>
              <a:gd name="adj1" fmla="val -133644"/>
              <a:gd name="adj2" fmla="val -6562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Megfigyelhető változók</a:t>
            </a:r>
          </a:p>
        </p:txBody>
      </p:sp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3810000" y="4876800"/>
          <a:ext cx="25146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1130040" imgH="609480" progId="Equation.DSMT4">
                  <p:embed/>
                </p:oleObj>
              </mc:Choice>
              <mc:Fallback>
                <p:oleObj name="Equation" r:id="rId8" imgW="1130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2514600" cy="13557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39750" y="4365625"/>
            <a:ext cx="457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800"/>
              <a:t>Átlagos hiba (mean error)</a:t>
            </a:r>
          </a:p>
          <a:p>
            <a:pPr eaLnBrk="0" hangingPunct="0">
              <a:spcBef>
                <a:spcPct val="50000"/>
              </a:spcBef>
            </a:pPr>
            <a:endParaRPr lang="hu-HU" sz="2800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6781800" y="5638800"/>
            <a:ext cx="1295400" cy="685800"/>
          </a:xfrm>
          <a:prstGeom prst="wedgeRectCallout">
            <a:avLst>
              <a:gd name="adj1" fmla="val -98528"/>
              <a:gd name="adj2" fmla="val -10625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Mért érték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1600200" y="5334000"/>
            <a:ext cx="1295400" cy="685800"/>
          </a:xfrm>
          <a:prstGeom prst="wedgeRectCallout">
            <a:avLst>
              <a:gd name="adj1" fmla="val 221079"/>
              <a:gd name="adj2" fmla="val -5625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Becsült érték</a:t>
            </a:r>
          </a:p>
        </p:txBody>
      </p:sp>
    </p:spTree>
    <p:extLst>
      <p:ext uri="{BB962C8B-B14F-4D97-AF65-F5344CB8AC3E}">
        <p14:creationId xmlns:p14="http://schemas.microsoft.com/office/powerpoint/2010/main" val="27482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Lineáris regresszió</a:t>
            </a:r>
          </a:p>
        </p:txBody>
      </p:sp>
      <p:sp>
        <p:nvSpPr>
          <p:cNvPr id="1024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Egyszerű </a:t>
            </a:r>
            <a:r>
              <a:rPr lang="hu-HU" dirty="0" err="1" smtClean="0"/>
              <a:t>lin</a:t>
            </a:r>
            <a:r>
              <a:rPr lang="hu-HU" dirty="0" smtClean="0"/>
              <a:t>. függvény illesztése az adatokra</a:t>
            </a:r>
          </a:p>
          <a:p>
            <a:pPr lvl="1" eaLnBrk="1" hangingPunct="1"/>
            <a:r>
              <a:rPr lang="hu-HU" dirty="0" smtClean="0"/>
              <a:t>nem vár alapvető változást a rendszer viselkedésében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Legkisebb négyzetek módszere</a:t>
            </a:r>
          </a:p>
          <a:p>
            <a:pPr lvl="1" eaLnBrk="1" hangingPunct="1"/>
            <a:r>
              <a:rPr lang="hu-HU" dirty="0" smtClean="0"/>
              <a:t>keressük azokat az </a:t>
            </a:r>
            <a:r>
              <a:rPr lang="hu-HU" i="1" dirty="0" smtClean="0"/>
              <a:t>a,b</a:t>
            </a:r>
            <a:r>
              <a:rPr lang="hu-HU" dirty="0" smtClean="0"/>
              <a:t> paramétereket, amelyekre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cél: 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143000" y="3810000"/>
          <a:ext cx="2895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650960" imgH="457200" progId="Equation.DSMT4">
                  <p:embed/>
                </p:oleObj>
              </mc:Choice>
              <mc:Fallback>
                <p:oleObj name="Equation" r:id="rId4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2895600" cy="803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4114800" y="4038600"/>
            <a:ext cx="407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2000"/>
              <a:t>minimális (Sum of Squared Errors)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3657600" y="2133600"/>
          <a:ext cx="1828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698400" imgH="177480" progId="Equation.DSMT4">
                  <p:embed/>
                </p:oleObj>
              </mc:Choice>
              <mc:Fallback>
                <p:oleObj name="Equation" r:id="rId6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1828800" cy="465138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1828800" y="5181600"/>
          <a:ext cx="3733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2108160" imgH="457200" progId="Equation.DSMT4">
                  <p:embed/>
                </p:oleObj>
              </mc:Choice>
              <mc:Fallback>
                <p:oleObj name="Equation" r:id="rId8" imgW="2108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3733800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334000"/>
            <a:ext cx="2522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2800">
                <a:solidFill>
                  <a:schemeClr val="bg1"/>
                </a:solidFill>
              </a:rPr>
              <a:t>minimalizálása</a:t>
            </a:r>
          </a:p>
        </p:txBody>
      </p:sp>
    </p:spTree>
    <p:extLst>
      <p:ext uri="{BB962C8B-B14F-4D97-AF65-F5344CB8AC3E}">
        <p14:creationId xmlns:p14="http://schemas.microsoft.com/office/powerpoint/2010/main" val="42292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Felügyelt és nem felügyelt tanulás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2844" y="714356"/>
                <a:ext cx="8858312" cy="5857916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Felügyelt tanulás</a:t>
                </a:r>
              </a:p>
              <a:p>
                <a:pPr lvl="1"/>
                <a:r>
                  <a:rPr lang="hu-HU" dirty="0" smtClean="0"/>
                  <a:t>Adott néhány pontra az elvárt kimenet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hu-HU" dirty="0" smtClean="0"/>
                  <a:t> a tanuló példákból való általánosítás</a:t>
                </a:r>
              </a:p>
              <a:p>
                <a:pPr lvl="1"/>
                <a:r>
                  <a:rPr lang="hu-HU" dirty="0" smtClean="0"/>
                  <a:t>Output: függvény</a:t>
                </a:r>
              </a:p>
              <a:p>
                <a:pPr lvl="2"/>
                <a:r>
                  <a:rPr lang="hu-HU" dirty="0" smtClean="0"/>
                  <a:t>a meglévő mintapontokra jól képez le </a:t>
                </a:r>
              </a:p>
              <a:p>
                <a:pPr lvl="2"/>
                <a:r>
                  <a:rPr lang="hu-HU" dirty="0" smtClean="0"/>
                  <a:t>megfelelően általánosítható</a:t>
                </a:r>
              </a:p>
              <a:p>
                <a:pPr lvl="2"/>
                <a:endParaRPr lang="hu-HU" dirty="0" smtClean="0"/>
              </a:p>
              <a:p>
                <a:r>
                  <a:rPr lang="hu-HU" dirty="0" smtClean="0"/>
                  <a:t>Nem felügyelt tanulás</a:t>
                </a:r>
              </a:p>
              <a:p>
                <a:pPr lvl="1"/>
                <a:r>
                  <a:rPr lang="hu-HU" dirty="0" smtClean="0"/>
                  <a:t>Nincs meg az elvárt kimenet</a:t>
                </a:r>
              </a:p>
              <a:p>
                <a:pPr lvl="1"/>
                <a:r>
                  <a:rPr lang="hu-HU" dirty="0" smtClean="0"/>
                  <a:t>Visszajelzés nélkül építi a modellt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hu-HU" dirty="0" smtClean="0"/>
                  <a:t> szabályok, összefüggések keresése (ismeretfeltárás)</a:t>
                </a:r>
              </a:p>
              <a:p>
                <a:pPr lvl="1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44" y="714356"/>
                <a:ext cx="8858312" cy="5857916"/>
              </a:xfrm>
              <a:blipFill rotWithShape="1">
                <a:blip r:embed="rId3"/>
                <a:stretch>
                  <a:fillRect l="-1513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>
          <a:xfrm>
            <a:off x="3419872" y="2499266"/>
            <a:ext cx="5400600" cy="165618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Tanulóhalmaz</a:t>
            </a:r>
            <a:r>
              <a:rPr lang="hu-HU" sz="2400" dirty="0">
                <a:solidFill>
                  <a:schemeClr val="bg1"/>
                </a:solidFill>
              </a:rPr>
              <a:t> – amin építjük a modellt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Teszthalmaz</a:t>
            </a:r>
            <a:r>
              <a:rPr lang="hu-HU" sz="2400" dirty="0">
                <a:solidFill>
                  <a:schemeClr val="bg1"/>
                </a:solidFill>
              </a:rPr>
              <a:t> – amin ellenőrizzük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8600" y="1371600"/>
          <a:ext cx="86868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6032160" imgH="3429000" progId="Equation.DSMT4">
                  <p:embed/>
                </p:oleObj>
              </mc:Choice>
              <mc:Fallback>
                <p:oleObj name="Equation" r:id="rId4" imgW="6032160" imgH="342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86800" cy="4894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hu-HU" smtClean="0"/>
              <a:t>Levezetés (parc. deriválás)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2971800"/>
            <a:ext cx="1219200" cy="381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95600" y="4953000"/>
            <a:ext cx="2971800" cy="1295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34000" y="2286000"/>
            <a:ext cx="30480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Xi, Yi a mért értékpárok</a:t>
            </a:r>
          </a:p>
          <a:p>
            <a:pPr algn="ctr" eaLnBrk="0" hangingPunct="0"/>
            <a:r>
              <a:rPr lang="hu-HU" sz="2000" b="1">
                <a:solidFill>
                  <a:schemeClr val="bg1"/>
                </a:solidFill>
              </a:rPr>
              <a:t> (pl. idő, terhelés)</a:t>
            </a:r>
          </a:p>
        </p:txBody>
      </p:sp>
    </p:spTree>
    <p:extLst>
      <p:ext uri="{BB962C8B-B14F-4D97-AF65-F5344CB8AC3E}">
        <p14:creationId xmlns:p14="http://schemas.microsoft.com/office/powerpoint/2010/main" val="25790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Anscombe</a:t>
            </a:r>
            <a:r>
              <a:rPr lang="hu-HU" dirty="0" smtClean="0"/>
              <a:t> négyese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Legjobban illeszkedő </a:t>
            </a:r>
            <a:r>
              <a:rPr lang="hu-HU" dirty="0" smtClean="0"/>
              <a:t>egyenes mindenr</a:t>
            </a:r>
            <a:r>
              <a:rPr lang="hu-HU" dirty="0" smtClean="0"/>
              <a:t>e van</a:t>
            </a:r>
            <a:endParaRPr lang="hu-HU" dirty="0" smtClean="0"/>
          </a:p>
          <a:p>
            <a:r>
              <a:rPr lang="hu-HU" dirty="0"/>
              <a:t>Minőségileg különböző adatpontokra is</a:t>
            </a:r>
            <a:endParaRPr lang="hu-H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16832"/>
            <a:ext cx="6332581" cy="46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regresszió: általános alak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𝑦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</a:rPr>
                      <m:t>x</m:t>
                    </m:r>
                  </m:oMath>
                </a14:m>
                <a:endParaRPr lang="hu-HU" b="0" dirty="0" smtClean="0"/>
              </a:p>
              <a:p>
                <a:r>
                  <a:rPr lang="hu-HU" dirty="0" err="1" smtClean="0"/>
                  <a:t>Solve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/>
                                  </a:rPr>
                                  <m:t>Θ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hu-HU" dirty="0" smtClean="0"/>
                  <a:t> </a:t>
                </a:r>
              </a:p>
              <a:p>
                <a:endParaRPr lang="hu-HU" dirty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dirty="0" smtClean="0"/>
                  <a:t>:„design </a:t>
                </a:r>
                <a:r>
                  <a:rPr lang="hu-HU" dirty="0" err="1" smtClean="0"/>
                  <a:t>matrix</a:t>
                </a:r>
                <a:r>
                  <a:rPr lang="hu-HU" dirty="0" smtClean="0"/>
                  <a:t>” - tanító-minták a sorok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hu-H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hu-HU" b="0" dirty="0" smtClean="0"/>
                  <a:t>: „</a:t>
                </a:r>
                <a:r>
                  <a:rPr lang="hu-HU" b="0" dirty="0" err="1" smtClean="0"/>
                  <a:t>target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labels</a:t>
                </a:r>
                <a:r>
                  <a:rPr lang="hu-HU" b="0" dirty="0" smtClean="0"/>
                  <a:t>”</a:t>
                </a:r>
              </a:p>
              <a:p>
                <a:endParaRPr lang="hu-H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hu-HU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hu-HU" b="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Summation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hu-HU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hu-HU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hu-HU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hu-HU" i="1">
                            <a:latin typeface="Cambria Math"/>
                          </a:rPr>
                          <m:t>=</m:t>
                        </m:r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hu-HU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𝑏</m:t>
                    </m:r>
                  </m:oMath>
                </a14:m>
                <a:endParaRPr lang="hu-HU" dirty="0" smtClean="0"/>
              </a:p>
              <a:p>
                <a:endParaRPr lang="hu-HU" dirty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𝑏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… és ezek a </a:t>
                </a:r>
                <a:r>
                  <a:rPr lang="hu-HU" dirty="0" err="1" smtClean="0"/>
                  <a:t>szummák</a:t>
                </a:r>
                <a:r>
                  <a:rPr lang="hu-HU" dirty="0" smtClean="0"/>
                  <a:t> már párhuzamosíthatóak m-ben.</a:t>
                </a:r>
                <a:endParaRPr lang="hu-HU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 és csoportosítás alapfeladat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664" y="764704"/>
            <a:ext cx="5972537" cy="55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712" y="6582904"/>
            <a:ext cx="5688632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400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Kép forrása: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Ramaswamy </a:t>
            </a:r>
            <a:r>
              <a:rPr lang="en-GB" sz="1400" dirty="0">
                <a:solidFill>
                  <a:schemeClr val="bg1"/>
                </a:solidFill>
                <a:latin typeface="Arial" charset="0"/>
                <a:ea typeface="msgothic" charset="0"/>
                <a:cs typeface="msgothic" charset="0"/>
              </a:rPr>
              <a:t>S , Golub T R JCO 2002;20:1932-1941</a:t>
            </a:r>
          </a:p>
        </p:txBody>
      </p:sp>
    </p:spTree>
    <p:extLst>
      <p:ext uri="{BB962C8B-B14F-4D97-AF65-F5344CB8AC3E}">
        <p14:creationId xmlns:p14="http://schemas.microsoft.com/office/powerpoint/2010/main" val="24374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 alapfeladat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7337839" cy="4464496"/>
          </a:xfrm>
        </p:spPr>
      </p:pic>
      <p:sp>
        <p:nvSpPr>
          <p:cNvPr id="5" name="Téglalap 4"/>
          <p:cNvSpPr/>
          <p:nvPr/>
        </p:nvSpPr>
        <p:spPr>
          <a:xfrm>
            <a:off x="4139952" y="5517232"/>
            <a:ext cx="4824536" cy="7200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Képosztályozás: a képen látható objektum madár vagy repülő?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 alapfeladat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4139952" y="5517232"/>
            <a:ext cx="482453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Levelek osztályozása: SPAM vagy nem SPAM?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6279" r="19445" b="39446"/>
          <a:stretch/>
        </p:blipFill>
        <p:spPr bwMode="auto">
          <a:xfrm>
            <a:off x="135218" y="980728"/>
            <a:ext cx="8009467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 alapfeladat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4139952" y="5534563"/>
            <a:ext cx="482453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Szabályok alapján Severity osztályozása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8" y="763997"/>
            <a:ext cx="7817368" cy="47525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259632" y="6550223"/>
            <a:ext cx="7272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Kép forrása: http://192.9.172.90/bigadmin/features/articles/3pmi_mgmt.full.jsp</a:t>
            </a:r>
          </a:p>
        </p:txBody>
      </p:sp>
    </p:spTree>
    <p:extLst>
      <p:ext uri="{BB962C8B-B14F-4D97-AF65-F5344CB8AC3E}">
        <p14:creationId xmlns:p14="http://schemas.microsoft.com/office/powerpoint/2010/main" val="27070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Csoportosítási alapfeladat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Csoportosítás (clustering) –  megtalálni az egymáshoz hasonló elemeket</a:t>
            </a:r>
          </a:p>
          <a:p>
            <a:pPr lvl="1"/>
            <a:r>
              <a:rPr lang="hu-HU" dirty="0" smtClean="0"/>
              <a:t>Output: klaszterek</a:t>
            </a:r>
          </a:p>
          <a:p>
            <a:pPr lvl="1"/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1"/>
          <a:stretch/>
        </p:blipFill>
        <p:spPr>
          <a:xfrm>
            <a:off x="899591" y="2582584"/>
            <a:ext cx="7272809" cy="369209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2987823" y="2914183"/>
            <a:ext cx="3096344" cy="100811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Egymáshoz hasonló?</a:t>
            </a:r>
          </a:p>
        </p:txBody>
      </p:sp>
    </p:spTree>
    <p:extLst>
      <p:ext uri="{BB962C8B-B14F-4D97-AF65-F5344CB8AC3E}">
        <p14:creationId xmlns:p14="http://schemas.microsoft.com/office/powerpoint/2010/main" val="31562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k-means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artalom helye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Adatpontok: vektortér</a:t>
                </a:r>
              </a:p>
              <a:p>
                <a:r>
                  <a:rPr lang="hu-HU" dirty="0" smtClean="0"/>
                  <a:t>Klaszter reprezentációja: súlyponttal / ”középponttal” (vektor-átlag)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: i-edik klaszter reprezentánsa</a:t>
                </a:r>
              </a:p>
              <a:p>
                <a:r>
                  <a:rPr lang="hu-HU" dirty="0" smtClean="0"/>
                  <a:t>Minimalizálandó a négyzetes távolságösszeg, mint hiba: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b="0" i="1" smtClean="0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Tartalom hely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433" r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7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smtClean="0"/>
              <a:t>megoldás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/>
                      </a:rPr>
                      <m:t>,…,</m:t>
                    </m:r>
                    <m:r>
                      <a:rPr lang="hu-HU" b="0" i="1" smtClean="0">
                        <a:latin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)}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:r>
                  <a:rPr lang="hu-HU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repr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. kezdeti halmaza</a:t>
                </a:r>
              </a:p>
              <a:p>
                <a:pPr marL="0" indent="0">
                  <a:buNone/>
                </a:pP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while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változik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do</a:t>
                </a:r>
                <a:r>
                  <a:rPr lang="hu-HU" b="1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for</a:t>
                </a:r>
                <a:r>
                  <a:rPr lang="hu-HU" b="1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∀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𝑢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∈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adott sorrendben</a:t>
                </a:r>
              </a:p>
              <a:p>
                <a:pPr marL="0" indent="0">
                  <a:buNone/>
                </a:pP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h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klaszter-indexe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𝑗</m:t>
                    </m:r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←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𝑎𝑟𝑔𝑚𝑖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𝑢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,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))</m:t>
                    </m:r>
                  </m:oMath>
                </a14:m>
                <a:endParaRPr lang="hu-HU" dirty="0" smtClean="0"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	</a:t>
                </a: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if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h</m:t>
                    </m:r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≠</m:t>
                    </m:r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𝑗</m:t>
                    </m:r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:r>
                  <a:rPr lang="hu-HU" b="1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then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{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hu-HU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←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</m:oMath>
                </a14:m>
                <a:endParaRPr lang="hu-HU" b="0" dirty="0" smtClean="0">
                  <a:latin typeface="Consolas" panose="020B0609020204030204" pitchFamily="49" charset="0"/>
                  <a:ea typeface="Cambria Math"/>
                  <a:cs typeface="Consolas" panose="020B0609020204030204" pitchFamily="49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←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</m:oMath>
                </a14:m>
                <a:endParaRPr lang="hu-HU" b="0" dirty="0" smtClean="0">
                  <a:latin typeface="Consolas" panose="020B0609020204030204" pitchFamily="49" charset="0"/>
                  <a:ea typeface="Cambria Math"/>
                  <a:cs typeface="Consolas" panose="020B0609020204030204" pitchFamily="49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  <m:r>
                      <a:rPr lang="hu-HU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←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|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𝑣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∈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nary>
                  </m:oMath>
                </a14:m>
                <a:endParaRPr lang="hu-HU" dirty="0" smtClean="0">
                  <a:latin typeface="Consolas" panose="020B0609020204030204" pitchFamily="49" charset="0"/>
                  <a:cs typeface="Consolas" panose="020B0609020204030204" pitchFamily="49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	</a:t>
                </a:r>
                <a:r>
                  <a:rPr lang="hu-HU" dirty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sym typeface="Wingdings" panose="05000000000000000000" pitchFamily="2" charset="2"/>
                      </a:rPr>
                      <m:t>𝑟</m:t>
                    </m:r>
                    <m:r>
                      <a:rPr lang="hu-HU" i="1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h</m:t>
                        </m:r>
                      </m:sub>
                    </m:sSub>
                    <m:r>
                      <a:rPr lang="hu-HU" i="1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  <m:r>
                      <a:rPr lang="hu-HU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←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|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h</m:t>
                            </m:r>
                          </m:sub>
                        </m:sSub>
                        <m:r>
                          <a:rPr lang="hu-HU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𝑣</m:t>
                        </m:r>
                        <m:r>
                          <a:rPr lang="hu-HU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∈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h</m:t>
                            </m:r>
                          </m:sub>
                        </m:sSub>
                      </m:sub>
                      <m:sup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nary>
                  </m:oMath>
                </a14:m>
                <a:r>
                  <a:rPr lang="hu-HU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}</a:t>
                </a:r>
              </a:p>
              <a:p>
                <a:pPr marL="0" indent="0">
                  <a:buNone/>
                </a:pPr>
                <a:r>
                  <a:rPr lang="hu-HU" b="1" dirty="0" err="1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return</a:t>
                </a:r>
                <a:r>
                  <a:rPr lang="hu-HU" b="1" dirty="0" smtClean="0">
                    <a:latin typeface="Consolas" panose="020B0609020204030204" pitchFamily="49" charset="0"/>
                    <a:cs typeface="Consolas" panose="020B0609020204030204" pitchFamily="49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cs typeface="Consolas" panose="020B0609020204030204" pitchFamily="49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7" t="-2426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kerekített téglalapbuborék 4"/>
          <p:cNvSpPr/>
          <p:nvPr/>
        </p:nvSpPr>
        <p:spPr>
          <a:xfrm>
            <a:off x="7020272" y="2348880"/>
            <a:ext cx="2123728" cy="792088"/>
          </a:xfrm>
          <a:prstGeom prst="wedgeRoundRectCallout">
            <a:avLst>
              <a:gd name="adj1" fmla="val -93388"/>
              <a:gd name="adj2" fmla="val 15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Régi klaszter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7021551" y="3467789"/>
            <a:ext cx="2123728" cy="792088"/>
          </a:xfrm>
          <a:prstGeom prst="wedgeRoundRectCallout">
            <a:avLst>
              <a:gd name="adj1" fmla="val -113698"/>
              <a:gd name="adj2" fmla="val -8779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Új klaszter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6539193" y="4758363"/>
            <a:ext cx="2628956" cy="981677"/>
          </a:xfrm>
          <a:prstGeom prst="wedgeRoundRectCallout">
            <a:avLst>
              <a:gd name="adj1" fmla="val -110741"/>
              <a:gd name="adj2" fmla="val -2537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Itt rögtön újra is számoljuk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0</TotalTime>
  <Words>515</Words>
  <Application>Microsoft Office PowerPoint</Application>
  <PresentationFormat>Diavetítés a képernyőre (4:3 oldalarány)</PresentationFormat>
  <Paragraphs>184</Paragraphs>
  <Slides>23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Consolas</vt:lpstr>
      <vt:lpstr>Courier New</vt:lpstr>
      <vt:lpstr>msgothic</vt:lpstr>
      <vt:lpstr>Wingdings</vt:lpstr>
      <vt:lpstr>bme_ftsrg_hun_micskeiz_new_v6</vt:lpstr>
      <vt:lpstr>Equation</vt:lpstr>
      <vt:lpstr>Adatbányászati szemelvények MapReduce környezetben</vt:lpstr>
      <vt:lpstr>Felügyelt és nem felügyelt tanulás</vt:lpstr>
      <vt:lpstr>Osztályozás és csoportosítás alapfeladat</vt:lpstr>
      <vt:lpstr>Osztályozás alapfeladat</vt:lpstr>
      <vt:lpstr>Osztályozás alapfeladat</vt:lpstr>
      <vt:lpstr>Osztályozás alapfeladat</vt:lpstr>
      <vt:lpstr>Csoportosítási alapfeladat</vt:lpstr>
      <vt:lpstr>k-means</vt:lpstr>
      <vt:lpstr>Egy megoldás</vt:lpstr>
      <vt:lpstr>k-means</vt:lpstr>
      <vt:lpstr>k-means: map</vt:lpstr>
      <vt:lpstr>k-means: map</vt:lpstr>
      <vt:lpstr>k-means: reduce</vt:lpstr>
      <vt:lpstr>k-means: reduce</vt:lpstr>
      <vt:lpstr>kmeans.mr: törzs (1)</vt:lpstr>
      <vt:lpstr>kmeans.mr: törzs (1)</vt:lpstr>
      <vt:lpstr>Regresszió</vt:lpstr>
      <vt:lpstr>Regressziós módszerek</vt:lpstr>
      <vt:lpstr>Lineáris regresszió</vt:lpstr>
      <vt:lpstr>Levezetés (parc. deriválás)</vt:lpstr>
      <vt:lpstr>Anscombe négyese</vt:lpstr>
      <vt:lpstr>Lineáris regresszió: általános alak</vt:lpstr>
      <vt:lpstr>„Summation form”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2009-02-12T09:01:42Z</dcterms:created>
  <dcterms:modified xsi:type="dcterms:W3CDTF">2014-11-05T10:24:29Z</dcterms:modified>
</cp:coreProperties>
</file>