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07" r:id="rId2"/>
    <p:sldId id="308" r:id="rId3"/>
    <p:sldId id="316" r:id="rId4"/>
    <p:sldId id="320" r:id="rId5"/>
    <p:sldId id="321" r:id="rId6"/>
    <p:sldId id="334" r:id="rId7"/>
    <p:sldId id="35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79" r:id="rId20"/>
    <p:sldId id="346" r:id="rId21"/>
    <p:sldId id="347" r:id="rId22"/>
    <p:sldId id="348" r:id="rId23"/>
    <p:sldId id="349" r:id="rId24"/>
    <p:sldId id="410" r:id="rId25"/>
    <p:sldId id="411" r:id="rId26"/>
    <p:sldId id="351" r:id="rId27"/>
    <p:sldId id="412" r:id="rId28"/>
    <p:sldId id="352" r:id="rId29"/>
    <p:sldId id="397" r:id="rId30"/>
    <p:sldId id="408" r:id="rId31"/>
    <p:sldId id="382" r:id="rId32"/>
    <p:sldId id="383" r:id="rId33"/>
    <p:sldId id="384" r:id="rId34"/>
    <p:sldId id="385" r:id="rId35"/>
    <p:sldId id="386" r:id="rId36"/>
    <p:sldId id="389" r:id="rId37"/>
    <p:sldId id="390" r:id="rId38"/>
    <p:sldId id="391" r:id="rId39"/>
    <p:sldId id="392" r:id="rId40"/>
    <p:sldId id="387" r:id="rId41"/>
    <p:sldId id="388" r:id="rId42"/>
    <p:sldId id="393" r:id="rId43"/>
    <p:sldId id="394" r:id="rId44"/>
    <p:sldId id="395" r:id="rId45"/>
    <p:sldId id="396" r:id="rId46"/>
    <p:sldId id="398" r:id="rId47"/>
    <p:sldId id="406" r:id="rId48"/>
    <p:sldId id="407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38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557C84F6-86CF-2840-82A3-197FE4901845}">
          <p14:sldIdLst>
            <p14:sldId id="307"/>
            <p14:sldId id="308"/>
            <p14:sldId id="316"/>
            <p14:sldId id="320"/>
            <p14:sldId id="321"/>
            <p14:sldId id="334"/>
            <p14:sldId id="35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79"/>
            <p14:sldId id="346"/>
            <p14:sldId id="347"/>
            <p14:sldId id="348"/>
            <p14:sldId id="349"/>
            <p14:sldId id="410"/>
            <p14:sldId id="411"/>
            <p14:sldId id="351"/>
            <p14:sldId id="412"/>
            <p14:sldId id="352"/>
            <p14:sldId id="397"/>
            <p14:sldId id="408"/>
            <p14:sldId id="382"/>
            <p14:sldId id="383"/>
            <p14:sldId id="384"/>
            <p14:sldId id="385"/>
            <p14:sldId id="386"/>
            <p14:sldId id="389"/>
            <p14:sldId id="390"/>
            <p14:sldId id="391"/>
            <p14:sldId id="392"/>
            <p14:sldId id="387"/>
            <p14:sldId id="388"/>
            <p14:sldId id="393"/>
            <p14:sldId id="394"/>
            <p14:sldId id="395"/>
            <p14:sldId id="396"/>
            <p14:sldId id="398"/>
            <p14:sldId id="406"/>
            <p14:sldId id="407"/>
            <p14:sldId id="399"/>
            <p14:sldId id="400"/>
            <p14:sldId id="401"/>
            <p14:sldId id="402"/>
            <p14:sldId id="403"/>
            <p14:sldId id="404"/>
            <p14:sldId id="405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82D"/>
    <a:srgbClr val="621E0F"/>
    <a:srgbClr val="FFFFFF"/>
    <a:srgbClr val="67201A"/>
    <a:srgbClr val="762536"/>
    <a:srgbClr val="62983D"/>
    <a:srgbClr val="2D5171"/>
    <a:srgbClr val="204CC4"/>
    <a:srgbClr val="2E2F94"/>
    <a:srgbClr val="235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4" autoAdjust="0"/>
    <p:restoredTop sz="87302" autoAdjust="0"/>
  </p:normalViewPr>
  <p:slideViewPr>
    <p:cSldViewPr snapToGrid="0">
      <p:cViewPr varScale="1">
        <p:scale>
          <a:sx n="60" d="100"/>
          <a:sy n="60" d="100"/>
        </p:scale>
        <p:origin x="1464" y="9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group/sli_archive/slip0809_c/s0562005/img/DTWExplain.png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group/sli_archive/slip0809_c/s0562005/theory.htm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http://homepages.inf.ed.ac.uk/group/sli_archive/slip0809_c/s0562005/img/DTWExplain.png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A84F1-B68C-4F40-A061-4BBE53467F58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409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A84F1-B68C-4F40-A061-4BBE53467F58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230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http://homepages.inf.ed.ac.uk/group/sli_archive/slip0809_c/s0562005/theory.html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Másik az </a:t>
            </a:r>
            <a:r>
              <a:rPr lang="hu-HU" dirty="0" err="1" smtClean="0"/>
              <a:t>Itakura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A84F1-B68C-4F40-A061-4BBE53467F58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229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689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9375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760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1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798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163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194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dirty="0" smtClean="0"/>
              <a:t>Ezzel egyébként nyerhetünk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reduce-ban</a:t>
            </a:r>
            <a:r>
              <a:rPr lang="hu-HU" baseline="0" dirty="0" smtClean="0"/>
              <a:t> is, mert csomópontról csomópontra nézhetjük a dolgokat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Simán lehet, hogy egyszer eljutunk oda is, hogy az egészet be kell húzni a memóriába, ha elég nagy a sugár </a:t>
            </a:r>
            <a:r>
              <a:rPr lang="hu-HU" baseline="0" dirty="0" smtClean="0">
                <a:sym typeface="Wingdings" panose="05000000000000000000" pitchFamily="2" charset="2"/>
              </a:rPr>
              <a:t> De legalább megpróbáltuk </a:t>
            </a:r>
          </a:p>
          <a:p>
            <a:pPr marL="228600" indent="-228600">
              <a:buAutoNum type="arabicPeriod"/>
            </a:pPr>
            <a:r>
              <a:rPr lang="hu-HU" baseline="0" dirty="0" smtClean="0">
                <a:sym typeface="Wingdings" panose="05000000000000000000" pitchFamily="2" charset="2"/>
              </a:rPr>
              <a:t>Állandó finomhangolás: mekkora legyen egy cella? Ha kicsi: több cella megy a végén a </a:t>
            </a:r>
            <a:r>
              <a:rPr lang="hu-HU" baseline="0" dirty="0" err="1" smtClean="0">
                <a:sym typeface="Wingdings" panose="05000000000000000000" pitchFamily="2" charset="2"/>
              </a:rPr>
              <a:t>reduce-ba</a:t>
            </a:r>
            <a:r>
              <a:rPr lang="hu-HU" baseline="0" dirty="0" smtClean="0">
                <a:sym typeface="Wingdings" panose="05000000000000000000" pitchFamily="2" charset="2"/>
              </a:rPr>
              <a:t>. Ha nagy: mert akkor meg az összes pont megy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93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Több dimenzió: veszem az összes lehetséges </a:t>
            </a:r>
            <a:r>
              <a:rPr lang="hu-HU" dirty="0" err="1" smtClean="0"/>
              <a:t>féltér-mélységét</a:t>
            </a:r>
            <a:r>
              <a:rPr lang="hu-HU" baseline="0" dirty="0" smtClean="0"/>
              <a:t> és számolok egy minimumot.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22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Több dimenzió: veszem az összes lehetséges </a:t>
            </a:r>
            <a:r>
              <a:rPr lang="hu-HU" dirty="0" err="1" smtClean="0"/>
              <a:t>féltér-mélységét</a:t>
            </a:r>
            <a:r>
              <a:rPr lang="hu-HU" baseline="0" dirty="0" smtClean="0"/>
              <a:t> és számolok egy minimumot.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7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Kovariancia: mennyire változnak együtt?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DB: 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outliereknek</a:t>
            </a:r>
            <a:r>
              <a:rPr lang="hu-HU" baseline="0" dirty="0" smtClean="0"/>
              <a:t> biztosan kevesebb szomszédjuk van, tehát keressük azokat a pontokat, akik epszilon távolságon belül csak pi darabnyi ponttal szomszédosak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40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Rd</a:t>
            </a:r>
            <a:r>
              <a:rPr lang="hu-HU" dirty="0" smtClean="0"/>
              <a:t> – </a:t>
            </a:r>
            <a:r>
              <a:rPr lang="hu-HU" dirty="0" err="1" smtClean="0"/>
              <a:t>reachability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baseline="0" dirty="0" smtClean="0">
                <a:sym typeface="Wingdings" panose="05000000000000000000" pitchFamily="2" charset="2"/>
              </a:rPr>
              <a:t> simítás</a:t>
            </a:r>
          </a:p>
          <a:p>
            <a:r>
              <a:rPr lang="hu-HU" baseline="0" dirty="0" smtClean="0">
                <a:sym typeface="Wingdings" panose="05000000000000000000" pitchFamily="2" charset="2"/>
              </a:rPr>
              <a:t>Lokális elérési sűrűség – 1 / (átlagban én milyen messze vagyok a többiektől)</a:t>
            </a:r>
          </a:p>
          <a:p>
            <a:r>
              <a:rPr lang="hu-HU" baseline="0" dirty="0" err="1" smtClean="0">
                <a:sym typeface="Wingdings" panose="05000000000000000000" pitchFamily="2" charset="2"/>
              </a:rPr>
              <a:t>Lof</a:t>
            </a:r>
            <a:r>
              <a:rPr lang="hu-HU" baseline="0" dirty="0" smtClean="0">
                <a:sym typeface="Wingdings" panose="05000000000000000000" pitchFamily="2" charset="2"/>
              </a:rPr>
              <a:t> – a környezetembe tartozó pontok és a sajátomnak az átlaga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8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Ismeretlen sebességgel: nem tudja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Google</a:t>
            </a:r>
            <a:r>
              <a:rPr lang="hu-HU" baseline="0" dirty="0" smtClean="0"/>
              <a:t>, mikor ülsz le keresni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5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+mn-lt"/>
                <a:cs typeface="+mn-cs"/>
              </a:rPr>
              <a:t>Budapest University of Technology and Economics</a:t>
            </a:r>
            <a:r>
              <a:rPr lang="hu-HU" sz="1000" b="1" dirty="0" smtClean="0">
                <a:solidFill>
                  <a:schemeClr val="bg1"/>
                </a:solidFill>
                <a:latin typeface="+mn-lt"/>
                <a:cs typeface="+mn-cs"/>
              </a:rPr>
              <a:t/>
            </a:r>
            <a:br>
              <a:rPr lang="hu-HU" sz="1000" b="1" dirty="0" smtClean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  <a:cs typeface="+mn-cs"/>
              </a:rPr>
              <a:t>Department of Measurement and Information Systems</a:t>
            </a:r>
            <a:endParaRPr lang="en-US" sz="1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5572125"/>
            <a:ext cx="1889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 University of </a:t>
            </a:r>
            <a:r>
              <a:rPr lang="en-US" sz="2400" b="1" dirty="0">
                <a:latin typeface="+mn-lt"/>
                <a:cs typeface="+mn-cs"/>
              </a:rPr>
              <a:t>Technology</a:t>
            </a:r>
            <a:r>
              <a:rPr lang="hu-HU" sz="2400" b="1" dirty="0">
                <a:latin typeface="+mn-lt"/>
                <a:cs typeface="+mn-cs"/>
              </a:rPr>
              <a:t> and </a:t>
            </a:r>
            <a:r>
              <a:rPr lang="en-US" sz="2400" b="1" dirty="0" smtClean="0">
                <a:latin typeface="+mn-lt"/>
                <a:cs typeface="+mn-cs"/>
              </a:rPr>
              <a:t>Economics</a:t>
            </a:r>
            <a:r>
              <a:rPr lang="hu-HU" sz="2400" b="1" dirty="0" smtClean="0">
                <a:latin typeface="+mn-lt"/>
                <a:cs typeface="+mn-cs"/>
              </a:rPr>
              <a:t/>
            </a:r>
            <a:br>
              <a:rPr lang="hu-HU" sz="2400" b="1" dirty="0" smtClean="0">
                <a:latin typeface="+mn-lt"/>
                <a:cs typeface="+mn-cs"/>
              </a:rPr>
            </a:br>
            <a:r>
              <a:rPr lang="hu-HU" sz="2400" b="1" dirty="0" smtClean="0">
                <a:latin typeface="+mn-lt"/>
                <a:cs typeface="+mn-cs"/>
              </a:rPr>
              <a:t>Fault</a:t>
            </a:r>
            <a:r>
              <a:rPr lang="hu-HU" sz="2400" b="1" baseline="0" dirty="0" smtClean="0">
                <a:latin typeface="+mn-lt"/>
                <a:cs typeface="+mn-cs"/>
              </a:rPr>
              <a:t> Tolerant Systems Research Group</a:t>
            </a:r>
            <a:endParaRPr lang="en-US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414" y="142830"/>
            <a:ext cx="1668429" cy="720000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" y="6486525"/>
            <a:ext cx="1225630" cy="343842"/>
          </a:xfrm>
          <a:prstGeom prst="rect">
            <a:avLst/>
          </a:prstGeom>
        </p:spPr>
      </p:pic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53" y="6500180"/>
            <a:ext cx="1049893" cy="334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course/mmds" TargetMode="External"/><Relationship Id="rId2" Type="http://schemas.openxmlformats.org/officeDocument/2006/relationships/hyperlink" Target="http://infolab.stanford.edu/~ullman/mmds/book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Mintavételezés, szűrés, kilógó esetek detektálása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Salánki Ágnes</a:t>
            </a:r>
          </a:p>
          <a:p>
            <a:r>
              <a:rPr lang="hu-HU" dirty="0" err="1" smtClean="0"/>
              <a:t>salanki</a:t>
            </a:r>
            <a:r>
              <a:rPr lang="hu-HU" dirty="0" smtClean="0"/>
              <a:t>@</a:t>
            </a:r>
            <a:r>
              <a:rPr lang="hu-HU" dirty="0" err="1" smtClean="0"/>
              <a:t>mit.bme.hu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0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Féltér-mélység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Tukey</a:t>
            </a:r>
            <a:r>
              <a:rPr lang="hu-HU" dirty="0" smtClean="0"/>
              <a:t>, 1974</a:t>
            </a:r>
          </a:p>
          <a:p>
            <a:pPr lvl="1"/>
            <a:endParaRPr lang="hu-HU" dirty="0"/>
          </a:p>
        </p:txBody>
      </p:sp>
      <p:cxnSp>
        <p:nvCxnSpPr>
          <p:cNvPr id="53" name="Egyenes összekötő nyíllal 52"/>
          <p:cNvCxnSpPr/>
          <p:nvPr/>
        </p:nvCxnSpPr>
        <p:spPr>
          <a:xfrm flipV="1">
            <a:off x="1672532" y="3580792"/>
            <a:ext cx="6336704" cy="216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zis 53"/>
          <p:cNvSpPr/>
          <p:nvPr/>
        </p:nvSpPr>
        <p:spPr>
          <a:xfrm>
            <a:off x="3780094" y="286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5" name="Ellipszis 54"/>
          <p:cNvSpPr/>
          <p:nvPr/>
        </p:nvSpPr>
        <p:spPr>
          <a:xfrm>
            <a:off x="3311524" y="3718141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6" name="Ellipszis 55"/>
          <p:cNvSpPr/>
          <p:nvPr/>
        </p:nvSpPr>
        <p:spPr>
          <a:xfrm>
            <a:off x="3816098" y="324038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Ellipszis 57"/>
          <p:cNvSpPr/>
          <p:nvPr/>
        </p:nvSpPr>
        <p:spPr>
          <a:xfrm>
            <a:off x="4840884" y="3774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4768876" y="299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Ellipszis 63"/>
          <p:cNvSpPr/>
          <p:nvPr/>
        </p:nvSpPr>
        <p:spPr>
          <a:xfrm>
            <a:off x="4327450" y="239773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Ellipszis 64"/>
          <p:cNvSpPr/>
          <p:nvPr/>
        </p:nvSpPr>
        <p:spPr>
          <a:xfrm>
            <a:off x="5940152" y="389129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6" name="Ellipszis 65"/>
          <p:cNvSpPr/>
          <p:nvPr/>
        </p:nvSpPr>
        <p:spPr>
          <a:xfrm>
            <a:off x="5091726" y="295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3528066" y="317393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Ellipszis 68"/>
          <p:cNvSpPr/>
          <p:nvPr/>
        </p:nvSpPr>
        <p:spPr>
          <a:xfrm>
            <a:off x="3710429" y="372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Ellipszis 69"/>
          <p:cNvSpPr/>
          <p:nvPr/>
        </p:nvSpPr>
        <p:spPr>
          <a:xfrm>
            <a:off x="2856517" y="30509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236355" y="335699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Ellipszis 71"/>
          <p:cNvSpPr/>
          <p:nvPr/>
        </p:nvSpPr>
        <p:spPr>
          <a:xfrm>
            <a:off x="4969081" y="327878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Ellipszis 72"/>
          <p:cNvSpPr/>
          <p:nvPr/>
        </p:nvSpPr>
        <p:spPr>
          <a:xfrm>
            <a:off x="4304723" y="381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Ellipszis 73"/>
          <p:cNvSpPr/>
          <p:nvPr/>
        </p:nvSpPr>
        <p:spPr>
          <a:xfrm>
            <a:off x="5414577" y="308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Ellipszis 74"/>
          <p:cNvSpPr/>
          <p:nvPr/>
        </p:nvSpPr>
        <p:spPr>
          <a:xfrm>
            <a:off x="4706785" y="267549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3528066" y="4330165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Ellipszis 76"/>
          <p:cNvSpPr/>
          <p:nvPr/>
        </p:nvSpPr>
        <p:spPr>
          <a:xfrm>
            <a:off x="3672082" y="40245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Ellipszis 77"/>
          <p:cNvSpPr/>
          <p:nvPr/>
        </p:nvSpPr>
        <p:spPr>
          <a:xfrm>
            <a:off x="4157218" y="40790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4236355" y="279838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Ellipszis 79"/>
          <p:cNvSpPr/>
          <p:nvPr/>
        </p:nvSpPr>
        <p:spPr>
          <a:xfrm>
            <a:off x="5406111" y="369510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1" name="Ellipszis 80"/>
          <p:cNvSpPr/>
          <p:nvPr/>
        </p:nvSpPr>
        <p:spPr>
          <a:xfrm>
            <a:off x="5216001" y="399251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Ellipszis 81"/>
          <p:cNvSpPr/>
          <p:nvPr/>
        </p:nvSpPr>
        <p:spPr>
          <a:xfrm>
            <a:off x="5184250" y="24964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Ellipszis 82"/>
          <p:cNvSpPr/>
          <p:nvPr/>
        </p:nvSpPr>
        <p:spPr>
          <a:xfrm>
            <a:off x="4634777" y="403993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38" name="Egyenes összekötő 37"/>
          <p:cNvCxnSpPr/>
          <p:nvPr/>
        </p:nvCxnSpPr>
        <p:spPr>
          <a:xfrm flipH="1" flipV="1">
            <a:off x="3554434" y="4367670"/>
            <a:ext cx="261664" cy="22914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3592533" y="4392156"/>
            <a:ext cx="1212347" cy="2800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>
            <a:endCxn id="65" idx="0"/>
          </p:cNvCxnSpPr>
          <p:nvPr/>
        </p:nvCxnSpPr>
        <p:spPr>
          <a:xfrm>
            <a:off x="5975527" y="3600912"/>
            <a:ext cx="629" cy="29038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2875472" y="3140907"/>
            <a:ext cx="5604" cy="45070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H="1" flipV="1">
            <a:off x="5189849" y="2511576"/>
            <a:ext cx="347362" cy="28680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4391770" y="2449436"/>
            <a:ext cx="485118" cy="93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>
            <a:endCxn id="65" idx="4"/>
          </p:cNvCxnSpPr>
          <p:nvPr/>
        </p:nvCxnSpPr>
        <p:spPr>
          <a:xfrm flipV="1">
            <a:off x="5652120" y="3981299"/>
            <a:ext cx="324036" cy="34886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 flipV="1">
            <a:off x="2928066" y="2511576"/>
            <a:ext cx="744016" cy="60502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Féltér-mélység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Tukey</a:t>
            </a:r>
            <a:r>
              <a:rPr lang="hu-HU" dirty="0" smtClean="0"/>
              <a:t>, 1974</a:t>
            </a:r>
          </a:p>
          <a:p>
            <a:pPr lvl="1"/>
            <a:endParaRPr lang="hu-HU" dirty="0"/>
          </a:p>
        </p:txBody>
      </p:sp>
      <p:sp>
        <p:nvSpPr>
          <p:cNvPr id="54" name="Ellipszis 53"/>
          <p:cNvSpPr/>
          <p:nvPr/>
        </p:nvSpPr>
        <p:spPr>
          <a:xfrm>
            <a:off x="3780094" y="286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5" name="Ellipszis 54"/>
          <p:cNvSpPr/>
          <p:nvPr/>
        </p:nvSpPr>
        <p:spPr>
          <a:xfrm>
            <a:off x="3311524" y="3718141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6" name="Ellipszis 55"/>
          <p:cNvSpPr/>
          <p:nvPr/>
        </p:nvSpPr>
        <p:spPr>
          <a:xfrm>
            <a:off x="3816098" y="324038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Ellipszis 57"/>
          <p:cNvSpPr/>
          <p:nvPr/>
        </p:nvSpPr>
        <p:spPr>
          <a:xfrm>
            <a:off x="4840884" y="3774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4768876" y="299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Ellipszis 63"/>
          <p:cNvSpPr/>
          <p:nvPr/>
        </p:nvSpPr>
        <p:spPr>
          <a:xfrm>
            <a:off x="4327450" y="239773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Ellipszis 64"/>
          <p:cNvSpPr/>
          <p:nvPr/>
        </p:nvSpPr>
        <p:spPr>
          <a:xfrm>
            <a:off x="5940152" y="389129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6" name="Ellipszis 65"/>
          <p:cNvSpPr/>
          <p:nvPr/>
        </p:nvSpPr>
        <p:spPr>
          <a:xfrm>
            <a:off x="5091726" y="295949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3528066" y="317393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Ellipszis 68"/>
          <p:cNvSpPr/>
          <p:nvPr/>
        </p:nvSpPr>
        <p:spPr>
          <a:xfrm>
            <a:off x="3710429" y="372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Ellipszis 69"/>
          <p:cNvSpPr/>
          <p:nvPr/>
        </p:nvSpPr>
        <p:spPr>
          <a:xfrm>
            <a:off x="2856517" y="30509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236355" y="3356992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Ellipszis 71"/>
          <p:cNvSpPr/>
          <p:nvPr/>
        </p:nvSpPr>
        <p:spPr>
          <a:xfrm>
            <a:off x="4969081" y="327878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Ellipszis 72"/>
          <p:cNvSpPr/>
          <p:nvPr/>
        </p:nvSpPr>
        <p:spPr>
          <a:xfrm>
            <a:off x="4304723" y="38192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4" name="Ellipszis 73"/>
          <p:cNvSpPr/>
          <p:nvPr/>
        </p:nvSpPr>
        <p:spPr>
          <a:xfrm>
            <a:off x="5414577" y="30861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Ellipszis 74"/>
          <p:cNvSpPr/>
          <p:nvPr/>
        </p:nvSpPr>
        <p:spPr>
          <a:xfrm>
            <a:off x="4706785" y="267549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3528066" y="4330165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Ellipszis 76"/>
          <p:cNvSpPr/>
          <p:nvPr/>
        </p:nvSpPr>
        <p:spPr>
          <a:xfrm>
            <a:off x="3672082" y="402453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Ellipszis 77"/>
          <p:cNvSpPr/>
          <p:nvPr/>
        </p:nvSpPr>
        <p:spPr>
          <a:xfrm>
            <a:off x="4157218" y="4079058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4236355" y="2798383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Ellipszis 79"/>
          <p:cNvSpPr/>
          <p:nvPr/>
        </p:nvSpPr>
        <p:spPr>
          <a:xfrm>
            <a:off x="5406111" y="3695109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1" name="Ellipszis 80"/>
          <p:cNvSpPr/>
          <p:nvPr/>
        </p:nvSpPr>
        <p:spPr>
          <a:xfrm>
            <a:off x="5216001" y="3992516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Ellipszis 81"/>
          <p:cNvSpPr/>
          <p:nvPr/>
        </p:nvSpPr>
        <p:spPr>
          <a:xfrm>
            <a:off x="5184250" y="249640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3" name="Ellipszis 82"/>
          <p:cNvSpPr/>
          <p:nvPr/>
        </p:nvSpPr>
        <p:spPr>
          <a:xfrm>
            <a:off x="4634777" y="4039937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>
            <a:stCxn id="70" idx="7"/>
            <a:endCxn id="64" idx="6"/>
          </p:cNvCxnSpPr>
          <p:nvPr/>
        </p:nvCxnSpPr>
        <p:spPr>
          <a:xfrm flipV="1">
            <a:off x="2917980" y="2442732"/>
            <a:ext cx="1481478" cy="62135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76" idx="2"/>
            <a:endCxn id="70" idx="5"/>
          </p:cNvCxnSpPr>
          <p:nvPr/>
        </p:nvCxnSpPr>
        <p:spPr>
          <a:xfrm flipH="1" flipV="1">
            <a:off x="2917980" y="3127727"/>
            <a:ext cx="610086" cy="124743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76" idx="5"/>
            <a:endCxn id="65" idx="6"/>
          </p:cNvCxnSpPr>
          <p:nvPr/>
        </p:nvCxnSpPr>
        <p:spPr>
          <a:xfrm flipV="1">
            <a:off x="3589529" y="3936299"/>
            <a:ext cx="2422631" cy="47068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stCxn id="82" idx="6"/>
            <a:endCxn id="65" idx="6"/>
          </p:cNvCxnSpPr>
          <p:nvPr/>
        </p:nvCxnSpPr>
        <p:spPr>
          <a:xfrm>
            <a:off x="5256258" y="2541407"/>
            <a:ext cx="755902" cy="139489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>
            <a:stCxn id="64" idx="6"/>
            <a:endCxn id="82" idx="1"/>
          </p:cNvCxnSpPr>
          <p:nvPr/>
        </p:nvCxnSpPr>
        <p:spPr>
          <a:xfrm>
            <a:off x="4399458" y="2442732"/>
            <a:ext cx="795337" cy="6685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5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Csomag: </a:t>
                </a:r>
                <a:r>
                  <a:rPr lang="hu-HU" i="1" dirty="0" err="1" smtClean="0"/>
                  <a:t>depth</a:t>
                </a:r>
                <a:endParaRPr lang="hu-HU" i="1" dirty="0" smtClean="0"/>
              </a:p>
              <a:p>
                <a:r>
                  <a:rPr lang="hu-HU" dirty="0" smtClean="0"/>
                  <a:t>Hasznos függvények: </a:t>
                </a:r>
                <a:r>
                  <a:rPr lang="hu-HU" i="1" dirty="0" err="1" smtClean="0"/>
                  <a:t>depth</a:t>
                </a:r>
                <a:r>
                  <a:rPr lang="hu-HU" i="1" dirty="0" smtClean="0"/>
                  <a:t>, </a:t>
                </a:r>
                <a:r>
                  <a:rPr lang="hu-HU" i="1" dirty="0" err="1" smtClean="0"/>
                  <a:t>isodepth</a:t>
                </a:r>
                <a:endParaRPr lang="hu-HU" i="1" dirty="0" smtClean="0"/>
              </a:p>
              <a:p>
                <a:r>
                  <a:rPr lang="hu-HU" dirty="0" smtClean="0"/>
                  <a:t>Paraméterek: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hu-HU" dirty="0" smtClean="0"/>
                  <a:t> pont,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𝑑𝑝𝑡h</m:t>
                    </m:r>
                  </m:oMath>
                </a14:m>
                <a:r>
                  <a:rPr lang="hu-HU" dirty="0" smtClean="0"/>
                  <a:t> mélység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2505" r="2022" b="9114"/>
          <a:stretch/>
        </p:blipFill>
        <p:spPr>
          <a:xfrm>
            <a:off x="395536" y="2780928"/>
            <a:ext cx="8301320" cy="3605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04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DB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err="1" smtClean="0"/>
                  <a:t>Distance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Based</a:t>
                </a:r>
                <a:endParaRPr lang="hu-HU" dirty="0" smtClean="0"/>
              </a:p>
              <a:p>
                <a:r>
                  <a:rPr lang="hu-HU" dirty="0" err="1" smtClean="0"/>
                  <a:t>Outlier</a:t>
                </a:r>
                <a:r>
                  <a:rPr lang="hu-HU" dirty="0" smtClean="0"/>
                  <a:t>: szomszédok száma alacsony</a:t>
                </a:r>
              </a:p>
              <a:p>
                <a:r>
                  <a:rPr lang="hu-HU" dirty="0" smtClean="0"/>
                  <a:t>Paraméterek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u-HU" dirty="0" smtClean="0"/>
                  <a:t> sugarú </a:t>
                </a:r>
                <a:r>
                  <a:rPr lang="hu-HU" dirty="0" err="1" smtClean="0"/>
                  <a:t>hipergömb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Szomszédok elvárt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u-HU" dirty="0" smtClean="0"/>
                  <a:t> aránya</a:t>
                </a:r>
              </a:p>
              <a:p>
                <a:pPr lvl="1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754534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Csomag: </a:t>
                </a:r>
                <a:r>
                  <a:rPr lang="hu-HU" i="1" dirty="0" err="1" smtClean="0"/>
                  <a:t>fields</a:t>
                </a:r>
                <a:endParaRPr lang="hu-HU" i="1" dirty="0" smtClean="0"/>
              </a:p>
              <a:p>
                <a:r>
                  <a:rPr lang="hu-HU" dirty="0" smtClean="0"/>
                  <a:t>Függvény: </a:t>
                </a:r>
                <a:r>
                  <a:rPr lang="hu-HU" i="1" dirty="0" err="1" smtClean="0"/>
                  <a:t>fields.rdist.near</a:t>
                </a:r>
                <a:endParaRPr lang="hu-HU" i="1" dirty="0" smtClean="0"/>
              </a:p>
              <a:p>
                <a:r>
                  <a:rPr lang="hu-HU" dirty="0" smtClean="0"/>
                  <a:t>Paraméterek: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𝑑𝑒𝑙𝑡𝑎</m:t>
                    </m:r>
                  </m:oMath>
                </a14:m>
                <a:r>
                  <a:rPr lang="hu-HU" dirty="0" smtClean="0"/>
                  <a:t> sugár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DB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2505" r="1031" b="14532"/>
          <a:stretch/>
        </p:blipFill>
        <p:spPr>
          <a:xfrm>
            <a:off x="179512" y="2930168"/>
            <a:ext cx="8621872" cy="3451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01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MCD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Minimum </a:t>
            </a:r>
            <a:r>
              <a:rPr lang="hu-HU" dirty="0" err="1"/>
              <a:t>Covariance</a:t>
            </a:r>
            <a:r>
              <a:rPr lang="hu-HU" dirty="0"/>
              <a:t> </a:t>
            </a:r>
            <a:r>
              <a:rPr lang="hu-HU" dirty="0" err="1"/>
              <a:t>Determinant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Alapötlet</a:t>
            </a:r>
          </a:p>
          <a:p>
            <a:pPr lvl="1"/>
            <a:r>
              <a:rPr lang="hu-HU" dirty="0" smtClean="0"/>
              <a:t>Keressük meg a legkompaktabb részhalmazt!</a:t>
            </a:r>
          </a:p>
        </p:txBody>
      </p:sp>
    </p:spTree>
    <p:extLst>
      <p:ext uri="{BB962C8B-B14F-4D97-AF65-F5344CB8AC3E}">
        <p14:creationId xmlns:p14="http://schemas.microsoft.com/office/powerpoint/2010/main" val="32643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MCD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Minimum </a:t>
            </a:r>
            <a:r>
              <a:rPr lang="hu-HU" dirty="0" err="1"/>
              <a:t>Covariance</a:t>
            </a:r>
            <a:r>
              <a:rPr lang="hu-HU" dirty="0"/>
              <a:t> </a:t>
            </a:r>
            <a:r>
              <a:rPr lang="hu-HU" dirty="0" err="1"/>
              <a:t>Determinant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Alapötlet</a:t>
            </a:r>
          </a:p>
          <a:p>
            <a:pPr lvl="1"/>
            <a:r>
              <a:rPr lang="hu-HU" dirty="0" smtClean="0"/>
              <a:t>Keressük meg a legkompaktabb részhalmazt!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-216" b="7703"/>
          <a:stretch/>
        </p:blipFill>
        <p:spPr>
          <a:xfrm>
            <a:off x="0" y="762956"/>
            <a:ext cx="4254302" cy="27507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" t="8758" r="744" b="9800"/>
          <a:stretch/>
        </p:blipFill>
        <p:spPr>
          <a:xfrm>
            <a:off x="4575210" y="762955"/>
            <a:ext cx="4564217" cy="27507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8968"/>
          <a:stretch/>
        </p:blipFill>
        <p:spPr>
          <a:xfrm>
            <a:off x="2550430" y="3530845"/>
            <a:ext cx="4043139" cy="253258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835696" y="337204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0.0014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10052" y="343722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0.00041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54302" y="59730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0.00011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82833" y="2241959"/>
            <a:ext cx="8605620" cy="3129197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Kimerítő keresés?</a:t>
            </a:r>
          </a:p>
          <a:p>
            <a:pPr algn="ctr"/>
            <a:endParaRPr lang="hu-HU" sz="4800" dirty="0" smtClean="0">
              <a:solidFill>
                <a:schemeClr val="bg1"/>
              </a:solidFill>
            </a:endParaRPr>
          </a:p>
          <a:p>
            <a:r>
              <a:rPr lang="hu-HU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hu-HU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hoose</a:t>
            </a:r>
            <a:r>
              <a:rPr lang="hu-HU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= 1000, k = 900)</a:t>
            </a:r>
            <a:br>
              <a:rPr lang="hu-HU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6.385051e+139</a:t>
            </a:r>
          </a:p>
        </p:txBody>
      </p:sp>
    </p:spTree>
    <p:extLst>
      <p:ext uri="{BB962C8B-B14F-4D97-AF65-F5344CB8AC3E}">
        <p14:creationId xmlns:p14="http://schemas.microsoft.com/office/powerpoint/2010/main" val="5162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FAST-MCD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Közelítő algoritmus</a:t>
            </a:r>
          </a:p>
          <a:p>
            <a:endParaRPr lang="hu-HU" dirty="0" smtClean="0"/>
          </a:p>
          <a:p>
            <a:r>
              <a:rPr lang="hu-HU" dirty="0" smtClean="0"/>
              <a:t>Véletlenszerűen választott kezdőhalmaz</a:t>
            </a:r>
          </a:p>
          <a:p>
            <a:endParaRPr lang="hu-HU" dirty="0"/>
          </a:p>
          <a:p>
            <a:r>
              <a:rPr lang="hu-HU" dirty="0" smtClean="0"/>
              <a:t>Iteratív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Legközelebbi pontok kiválasztása</a:t>
            </a:r>
          </a:p>
          <a:p>
            <a:pPr lvl="1"/>
            <a:r>
              <a:rPr lang="hu-HU" dirty="0" err="1" smtClean="0"/>
              <a:t>Mahalanobis</a:t>
            </a:r>
            <a:r>
              <a:rPr lang="hu-HU" dirty="0" smtClean="0"/>
              <a:t> távolság alapján</a:t>
            </a:r>
          </a:p>
        </p:txBody>
      </p:sp>
    </p:spTree>
    <p:extLst>
      <p:ext uri="{BB962C8B-B14F-4D97-AF65-F5344CB8AC3E}">
        <p14:creationId xmlns:p14="http://schemas.microsoft.com/office/powerpoint/2010/main" val="11145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Mahalanobis</a:t>
            </a:r>
            <a:r>
              <a:rPr lang="hu-HU" dirty="0" smtClean="0"/>
              <a:t> távolság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d>
                      </m:e>
                    </m:rad>
                  </m:oMath>
                </a14:m>
                <a:endParaRPr lang="hu-H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u-HU" dirty="0" smtClean="0"/>
                  <a:t> – </a:t>
                </a:r>
                <a:r>
                  <a:rPr lang="hu-HU" dirty="0" err="1" smtClean="0"/>
                  <a:t>kovarianciamátrix</a:t>
                </a:r>
                <a:endParaRPr lang="hu-HU" dirty="0"/>
              </a:p>
              <a:p>
                <a:pPr lvl="1"/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hu-HU" dirty="0" smtClean="0"/>
                  <a:t> – súlypont</a:t>
                </a:r>
              </a:p>
              <a:p>
                <a:endParaRPr lang="hu-HU" dirty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b="5644"/>
          <a:stretch/>
        </p:blipFill>
        <p:spPr>
          <a:xfrm>
            <a:off x="251520" y="1556792"/>
            <a:ext cx="8809024" cy="427458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59632" y="6525344"/>
            <a:ext cx="712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1"/>
                </a:solidFill>
              </a:rPr>
              <a:t>Ábra forrása: http://stats.stackexchange.com/questions/62092/bottom-to-top-explanation-of-the-mahalanobis-distance</a:t>
            </a:r>
          </a:p>
        </p:txBody>
      </p:sp>
    </p:spTree>
    <p:extLst>
      <p:ext uri="{BB962C8B-B14F-4D97-AF65-F5344CB8AC3E}">
        <p14:creationId xmlns:p14="http://schemas.microsoft.com/office/powerpoint/2010/main" val="23049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FAST-MCD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Közelítő algoritmus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Véletlenszerűen választott kezdőhalmaz</a:t>
                </a:r>
              </a:p>
              <a:p>
                <a:endParaRPr lang="hu-HU" dirty="0"/>
              </a:p>
              <a:p>
                <a:r>
                  <a:rPr lang="hu-HU" dirty="0" smtClean="0"/>
                  <a:t>Iteratív</a:t>
                </a:r>
              </a:p>
              <a:p>
                <a:endParaRPr lang="hu-HU" dirty="0" smtClean="0"/>
              </a:p>
              <a:p>
                <a:endParaRPr lang="hu-HU" dirty="0"/>
              </a:p>
              <a:p>
                <a:r>
                  <a:rPr lang="hu-HU" dirty="0" smtClean="0"/>
                  <a:t>Legközelebbi pontok kiválasztása</a:t>
                </a:r>
              </a:p>
              <a:p>
                <a:pPr lvl="1"/>
                <a:r>
                  <a:rPr lang="hu-HU" dirty="0" err="1" smtClean="0"/>
                  <a:t>Mahalanobis</a:t>
                </a:r>
                <a:r>
                  <a:rPr lang="hu-HU" dirty="0" smtClean="0"/>
                  <a:t> távolság alapján</a:t>
                </a:r>
              </a:p>
              <a:p>
                <a:pPr lvl="1"/>
                <a:r>
                  <a:rPr lang="hu-HU" dirty="0" smtClean="0"/>
                  <a:t>Legközelebbi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 b="-62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zis 3"/>
          <p:cNvSpPr/>
          <p:nvPr/>
        </p:nvSpPr>
        <p:spPr>
          <a:xfrm>
            <a:off x="5321984" y="3115420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685498" y="4164522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370890" y="3573914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762917" y="4233893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612793" y="3271980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6065490" y="2532233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8256117" y="4378579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7051339" y="322667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979639" y="349176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5227354" y="4178264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067435" y="333968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5941750" y="3718070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6884744" y="362139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6034618" y="4289522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7489887" y="338323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6580763" y="2875601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4979639" y="492110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5175265" y="4543287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5834253" y="4610687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5941750" y="3027518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7530698" y="4136049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7272460" y="4503704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7229331" y="265421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6482950" y="4562325"/>
            <a:ext cx="97813" cy="11125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 rot="19329432">
            <a:off x="4763539" y="3340101"/>
            <a:ext cx="3570620" cy="1160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337440" y="3741776"/>
            <a:ext cx="648521" cy="45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7038873" y="2727651"/>
            <a:ext cx="5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4670380" y="4205429"/>
            <a:ext cx="404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hu-HU" sz="4400" dirty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8325392" y="4105116"/>
            <a:ext cx="404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hu-HU" sz="4400" dirty="0">
              <a:solidFill>
                <a:srgbClr val="FF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7342303" y="4257374"/>
            <a:ext cx="5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Ellipszis 41"/>
          <p:cNvSpPr/>
          <p:nvPr/>
        </p:nvSpPr>
        <p:spPr>
          <a:xfrm rot="3889790">
            <a:off x="5405141" y="2953781"/>
            <a:ext cx="2770732" cy="2044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/>
      <p:bldP spid="34" grpId="1"/>
      <p:bldP spid="37" grpId="0"/>
      <p:bldP spid="37" grpId="1"/>
      <p:bldP spid="39" grpId="0"/>
      <p:bldP spid="39" grpId="1"/>
      <p:bldP spid="40" grpId="0"/>
      <p:bldP spid="40" grpId="1"/>
      <p:bldP spid="41" grpId="0"/>
      <p:bldP spid="41" grpId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alapfeladat ugyanaz</a:t>
            </a:r>
          </a:p>
          <a:p>
            <a:r>
              <a:rPr lang="hu-HU" dirty="0" smtClean="0"/>
              <a:t>Az aspektus más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8" y="1169193"/>
            <a:ext cx="71437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BACON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</a:t>
            </a:r>
            <a:r>
              <a:rPr lang="en-US" dirty="0"/>
              <a:t>locked </a:t>
            </a:r>
            <a:r>
              <a:rPr lang="hu-HU" dirty="0"/>
              <a:t>A</a:t>
            </a:r>
            <a:r>
              <a:rPr lang="en-US" dirty="0" err="1"/>
              <a:t>daptive</a:t>
            </a:r>
            <a:r>
              <a:rPr lang="hu-HU" dirty="0"/>
              <a:t> C</a:t>
            </a:r>
            <a:r>
              <a:rPr lang="en-US" dirty="0" err="1"/>
              <a:t>omputationally</a:t>
            </a:r>
            <a:r>
              <a:rPr lang="en-US" dirty="0"/>
              <a:t> </a:t>
            </a:r>
            <a:r>
              <a:rPr lang="hu-HU" dirty="0"/>
              <a:t>Effi</a:t>
            </a:r>
            <a:r>
              <a:rPr lang="en-US" dirty="0" err="1"/>
              <a:t>cient</a:t>
            </a:r>
            <a:r>
              <a:rPr lang="en-US" dirty="0"/>
              <a:t> </a:t>
            </a:r>
            <a:r>
              <a:rPr lang="hu-HU" dirty="0"/>
              <a:t>O</a:t>
            </a:r>
            <a:r>
              <a:rPr lang="en-US" dirty="0" err="1"/>
              <a:t>utlier</a:t>
            </a:r>
            <a:r>
              <a:rPr lang="hu-HU" dirty="0"/>
              <a:t> N</a:t>
            </a:r>
            <a:r>
              <a:rPr lang="en-US" dirty="0" err="1" smtClean="0"/>
              <a:t>ominators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Kiinduló halmaz félig felügyelt módban is!</a:t>
            </a:r>
          </a:p>
          <a:p>
            <a:endParaRPr lang="hu-HU" dirty="0" smtClean="0"/>
          </a:p>
          <a:p>
            <a:r>
              <a:rPr lang="hu-HU" dirty="0" smtClean="0"/>
              <a:t>Új halmaz: küszöbérték alapján</a:t>
            </a:r>
          </a:p>
        </p:txBody>
      </p:sp>
    </p:spTree>
    <p:extLst>
      <p:ext uri="{BB962C8B-B14F-4D97-AF65-F5344CB8AC3E}">
        <p14:creationId xmlns:p14="http://schemas.microsoft.com/office/powerpoint/2010/main" val="42912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Csomag: </a:t>
                </a:r>
                <a:r>
                  <a:rPr lang="hu-HU" i="1" dirty="0" err="1" smtClean="0"/>
                  <a:t>robustX</a:t>
                </a:r>
                <a:endParaRPr lang="hu-HU" i="1" dirty="0"/>
              </a:p>
              <a:p>
                <a:r>
                  <a:rPr lang="hu-HU" dirty="0"/>
                  <a:t>Függvény: </a:t>
                </a:r>
                <a:r>
                  <a:rPr lang="hu-HU" i="1" dirty="0" err="1" smtClean="0"/>
                  <a:t>mvBACON</a:t>
                </a:r>
                <a:endParaRPr lang="hu-HU" i="1" dirty="0" smtClean="0"/>
              </a:p>
              <a:p>
                <a:r>
                  <a:rPr lang="hu-HU" dirty="0" smtClean="0"/>
                  <a:t>Paraméterek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𝑖𝑛𝑖𝑡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</m:oMath>
                </a14:m>
                <a:r>
                  <a:rPr lang="hu-HU" dirty="0" smtClean="0"/>
                  <a:t> kezdőhalmaz</a:t>
                </a:r>
              </a:p>
              <a:p>
                <a:pPr lvl="2"/>
                <a:r>
                  <a:rPr lang="hu-HU" dirty="0"/>
                  <a:t>„</a:t>
                </a:r>
                <a:r>
                  <a:rPr lang="hu-HU" dirty="0" err="1"/>
                  <a:t>manual</a:t>
                </a:r>
                <a:r>
                  <a:rPr lang="hu-HU" dirty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𝑚𝑎𝑛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kezdőhalmaz</a:t>
                </a:r>
              </a:p>
              <a:p>
                <a:pPr lvl="2"/>
                <a:r>
                  <a:rPr lang="hu-HU" dirty="0" smtClean="0"/>
                  <a:t>„</a:t>
                </a:r>
                <a:r>
                  <a:rPr lang="hu-HU" dirty="0" err="1" smtClean="0"/>
                  <a:t>Mahalanobis</a:t>
                </a:r>
                <a:r>
                  <a:rPr lang="hu-HU" dirty="0" smtClean="0"/>
                  <a:t>”, „</a:t>
                </a:r>
                <a:r>
                  <a:rPr lang="hu-HU" dirty="0" err="1" smtClean="0"/>
                  <a:t>dUniMedian</a:t>
                </a:r>
                <a:r>
                  <a:rPr lang="hu-HU" dirty="0" smtClean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dirty="0" smtClean="0"/>
                  <a:t> kezdőhalmaz mérete</a:t>
                </a:r>
              </a:p>
              <a:p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BACON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09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Csomag: </a:t>
                </a:r>
                <a:r>
                  <a:rPr lang="hu-HU" i="1" dirty="0" err="1" smtClean="0"/>
                  <a:t>robustX</a:t>
                </a:r>
                <a:endParaRPr lang="hu-HU" i="1" dirty="0"/>
              </a:p>
              <a:p>
                <a:r>
                  <a:rPr lang="hu-HU" dirty="0"/>
                  <a:t>Függvény: </a:t>
                </a:r>
                <a:r>
                  <a:rPr lang="hu-HU" i="1" dirty="0" err="1" smtClean="0"/>
                  <a:t>mvBACON</a:t>
                </a:r>
                <a:endParaRPr lang="hu-HU" i="1" dirty="0" smtClean="0"/>
              </a:p>
              <a:p>
                <a:r>
                  <a:rPr lang="hu-HU" dirty="0" smtClean="0"/>
                  <a:t>Paraméterek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𝑖𝑛𝑖𝑡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</m:oMath>
                </a14:m>
                <a:r>
                  <a:rPr lang="hu-HU" dirty="0" smtClean="0"/>
                  <a:t> kezdőhalmaz</a:t>
                </a:r>
              </a:p>
              <a:p>
                <a:pPr lvl="2"/>
                <a:r>
                  <a:rPr lang="hu-HU" dirty="0"/>
                  <a:t>„</a:t>
                </a:r>
                <a:r>
                  <a:rPr lang="hu-HU" dirty="0" err="1"/>
                  <a:t>manual</a:t>
                </a:r>
                <a:r>
                  <a:rPr lang="hu-HU" dirty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𝑚𝑎𝑛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𝑠𝑒𝑙</m:t>
                    </m:r>
                    <m:r>
                      <a:rPr lang="hu-H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kezdőhalmaz</a:t>
                </a:r>
              </a:p>
              <a:p>
                <a:pPr lvl="2"/>
                <a:r>
                  <a:rPr lang="hu-HU" dirty="0" smtClean="0"/>
                  <a:t>„</a:t>
                </a:r>
                <a:r>
                  <a:rPr lang="hu-HU" dirty="0" err="1" smtClean="0"/>
                  <a:t>Mahalanobis</a:t>
                </a:r>
                <a:r>
                  <a:rPr lang="hu-HU" dirty="0" smtClean="0"/>
                  <a:t>”, „</a:t>
                </a:r>
                <a:r>
                  <a:rPr lang="hu-HU" dirty="0" err="1" smtClean="0"/>
                  <a:t>dUniMedian</a:t>
                </a:r>
                <a:r>
                  <a:rPr lang="hu-HU" dirty="0" smtClean="0"/>
                  <a:t>” –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dirty="0" smtClean="0"/>
                  <a:t> kezdőhalmaz mérete</a:t>
                </a:r>
              </a:p>
              <a:p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BACON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2504" r="1581" b="6424"/>
          <a:stretch/>
        </p:blipFill>
        <p:spPr>
          <a:xfrm>
            <a:off x="129205" y="1721373"/>
            <a:ext cx="8860867" cy="39629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9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Sűrűség alapú technikák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5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DB alapötlete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51347"/>
            <a:ext cx="6768752" cy="4144988"/>
          </a:xfrm>
          <a:ln>
            <a:solidFill>
              <a:schemeClr val="tx1"/>
            </a:solidFill>
          </a:ln>
        </p:spPr>
      </p:pic>
      <p:sp>
        <p:nvSpPr>
          <p:cNvPr id="5" name="Lekerekített téglalapbuborék 4"/>
          <p:cNvSpPr/>
          <p:nvPr/>
        </p:nvSpPr>
        <p:spPr>
          <a:xfrm>
            <a:off x="323528" y="850364"/>
            <a:ext cx="3816424" cy="1440160"/>
          </a:xfrm>
          <a:prstGeom prst="wedgeRoundRectCallout">
            <a:avLst>
              <a:gd name="adj1" fmla="val 54004"/>
              <a:gd name="adj2" fmla="val 13533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Hiába vagyunk a középpontban, ha nincsenek </a:t>
            </a:r>
            <a:r>
              <a:rPr lang="hu-HU" sz="2400" dirty="0" err="1" smtClean="0">
                <a:solidFill>
                  <a:schemeClr val="bg1"/>
                </a:solidFill>
              </a:rPr>
              <a:t>szomszédaink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156176" y="908720"/>
            <a:ext cx="2808312" cy="96340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Distance-based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approach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LOF</a:t>
            </a:r>
            <a:r>
              <a:rPr lang="hu-HU" dirty="0" smtClean="0"/>
              <a:t> motiváció: mikor jó a DB?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8190"/>
            <a:ext cx="6120680" cy="484619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kerekített téglalap 4"/>
              <p:cNvSpPr/>
              <p:nvPr/>
            </p:nvSpPr>
            <p:spPr>
              <a:xfrm>
                <a:off x="6156176" y="720000"/>
                <a:ext cx="2987824" cy="1296144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hu-HU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3200" dirty="0" smtClean="0">
                    <a:solidFill>
                      <a:schemeClr val="bg1"/>
                    </a:solidFill>
                  </a:rPr>
                  <a:t> sem, </a:t>
                </a:r>
                <a:br>
                  <a:rPr lang="hu-HU" sz="3200" dirty="0" smtClean="0">
                    <a:solidFill>
                      <a:schemeClr val="bg1"/>
                    </a:solidFill>
                  </a:rPr>
                </a:br>
                <a:r>
                  <a:rPr lang="hu-HU" sz="3200" dirty="0" smtClean="0">
                    <a:solidFill>
                      <a:schemeClr val="bg1"/>
                    </a:solidFill>
                  </a:rPr>
                  <a:t>vagy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3200" dirty="0" smtClean="0">
                    <a:solidFill>
                      <a:schemeClr val="bg1"/>
                    </a:solidFill>
                  </a:rPr>
                  <a:t> is?</a:t>
                </a:r>
              </a:p>
            </p:txBody>
          </p:sp>
        </mc:Choice>
        <mc:Fallback xmlns="">
          <p:sp>
            <p:nvSpPr>
              <p:cNvPr id="5" name="Lekerekített 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720000"/>
                <a:ext cx="2987824" cy="129614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0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Local </a:t>
            </a:r>
            <a:r>
              <a:rPr lang="hu-HU" dirty="0" err="1" smtClean="0"/>
              <a:t>Outlier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Alapötlet: csak a </a:t>
            </a:r>
            <a:r>
              <a:rPr lang="hu-HU" dirty="0" err="1" smtClean="0"/>
              <a:t>szomszédaival</a:t>
            </a:r>
            <a:r>
              <a:rPr lang="hu-HU" dirty="0" smtClean="0"/>
              <a:t> hasonlítsuk össze</a:t>
            </a:r>
          </a:p>
          <a:p>
            <a:pPr lvl="1"/>
            <a:r>
              <a:rPr lang="hu-HU" dirty="0"/>
              <a:t>l</a:t>
            </a:r>
            <a:r>
              <a:rPr lang="hu-HU" dirty="0" smtClean="0"/>
              <a:t>okális sűrűség</a:t>
            </a:r>
          </a:p>
          <a:p>
            <a:pPr lvl="1"/>
            <a:endParaRPr lang="hu-HU" dirty="0"/>
          </a:p>
          <a:p>
            <a:r>
              <a:rPr lang="hu-HU" dirty="0" err="1" smtClean="0"/>
              <a:t>Outlier</a:t>
            </a:r>
            <a:r>
              <a:rPr lang="hu-HU" dirty="0" smtClean="0"/>
              <a:t> kritérium</a:t>
            </a:r>
          </a:p>
          <a:p>
            <a:pPr lvl="1"/>
            <a:r>
              <a:rPr lang="hu-HU" dirty="0" smtClean="0"/>
              <a:t>a lokális sűrűség jóval kisebb, mint a </a:t>
            </a:r>
            <a:r>
              <a:rPr lang="hu-HU" dirty="0" err="1" smtClean="0"/>
              <a:t>szomszédaimnak</a:t>
            </a:r>
            <a:r>
              <a:rPr lang="hu-HU" dirty="0" smtClean="0"/>
              <a:t> átlagosan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52" y="1628800"/>
            <a:ext cx="4294400" cy="450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kerekített téglalapbuborék 4"/>
              <p:cNvSpPr/>
              <p:nvPr/>
            </p:nvSpPr>
            <p:spPr>
              <a:xfrm>
                <a:off x="5021451" y="976393"/>
                <a:ext cx="3979674" cy="511444"/>
              </a:xfrm>
              <a:prstGeom prst="wedgeRoundRectCallout">
                <a:avLst>
                  <a:gd name="adj1" fmla="val -26598"/>
                  <a:gd name="adj2" fmla="val 207954"/>
                  <a:gd name="adj3" fmla="val 16667"/>
                </a:avLst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sz="24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: </a:t>
                </a:r>
                <a:r>
                  <a:rPr lang="hu-HU" sz="2400" dirty="0" err="1" smtClean="0">
                    <a:solidFill>
                      <a:schemeClr val="bg1"/>
                    </a:solidFill>
                  </a:rPr>
                  <a:t>reachability</a:t>
                </a:r>
                <a:r>
                  <a:rPr lang="hu-HU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sz="2400" dirty="0" err="1" smtClean="0">
                    <a:solidFill>
                      <a:schemeClr val="bg1"/>
                    </a:solidFill>
                  </a:rPr>
                  <a:t>distance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Lekerekített téglalapbuboré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51" y="976393"/>
                <a:ext cx="3979674" cy="511444"/>
              </a:xfrm>
              <a:prstGeom prst="wedgeRoundRectCallout">
                <a:avLst>
                  <a:gd name="adj1" fmla="val -26598"/>
                  <a:gd name="adj2" fmla="val 207954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4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LOF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6190884" cy="5529263"/>
          </a:xfrm>
          <a:ln>
            <a:solidFill>
              <a:schemeClr val="tx1"/>
            </a:solidFill>
          </a:ln>
        </p:spPr>
      </p:pic>
      <p:sp>
        <p:nvSpPr>
          <p:cNvPr id="4" name="Lekerekített téglalapbuborék 3"/>
          <p:cNvSpPr/>
          <p:nvPr/>
        </p:nvSpPr>
        <p:spPr>
          <a:xfrm>
            <a:off x="6444208" y="3673351"/>
            <a:ext cx="2448272" cy="2520280"/>
          </a:xfrm>
          <a:prstGeom prst="wedgeRoundRectCallout">
            <a:avLst>
              <a:gd name="adj1" fmla="val -113107"/>
              <a:gd name="adj2" fmla="val -680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Ha a </a:t>
            </a:r>
            <a:r>
              <a:rPr lang="hu-HU" sz="2800" dirty="0" err="1" smtClean="0">
                <a:solidFill>
                  <a:schemeClr val="bg1"/>
                </a:solidFill>
              </a:rPr>
              <a:t>szomszédaim</a:t>
            </a:r>
            <a:r>
              <a:rPr lang="hu-HU" sz="2800" dirty="0" smtClean="0">
                <a:solidFill>
                  <a:schemeClr val="bg1"/>
                </a:solidFill>
              </a:rPr>
              <a:t> is magányosak, nincs nagy gond </a:t>
            </a:r>
            <a:r>
              <a:rPr lang="hu-HU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83768" y="639633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bg1"/>
                </a:solidFill>
              </a:rPr>
              <a:t>LOF</a:t>
            </a:r>
            <a:r>
              <a:rPr lang="hu-HU" sz="2400" b="1" i="1" dirty="0">
                <a:solidFill>
                  <a:schemeClr val="bg1"/>
                </a:solidFill>
              </a:rPr>
              <a:t>: </a:t>
            </a:r>
            <a:r>
              <a:rPr lang="hu-HU" sz="2400" b="1" i="1" dirty="0" err="1">
                <a:solidFill>
                  <a:schemeClr val="bg1"/>
                </a:solidFill>
              </a:rPr>
              <a:t>DMwR</a:t>
            </a:r>
            <a:r>
              <a:rPr lang="hu-HU" sz="2400" b="1" i="1" dirty="0">
                <a:solidFill>
                  <a:schemeClr val="bg1"/>
                </a:solidFill>
              </a:rPr>
              <a:t>::</a:t>
            </a:r>
            <a:r>
              <a:rPr lang="hu-HU" sz="2400" b="1" i="1" dirty="0" err="1">
                <a:solidFill>
                  <a:schemeClr val="bg1"/>
                </a:solidFill>
              </a:rPr>
              <a:t>lofactor</a:t>
            </a:r>
            <a:r>
              <a:rPr lang="hu-HU" sz="24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444208" y="809448"/>
            <a:ext cx="2603248" cy="96340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Local </a:t>
            </a:r>
            <a:r>
              <a:rPr lang="hu-HU" sz="2400" dirty="0" err="1" smtClean="0">
                <a:solidFill>
                  <a:schemeClr val="bg1"/>
                </a:solidFill>
              </a:rPr>
              <a:t>outlier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factor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Csomag: </a:t>
                </a:r>
                <a:r>
                  <a:rPr lang="hu-HU" i="1" dirty="0" err="1" smtClean="0"/>
                  <a:t>DMwR</a:t>
                </a:r>
                <a:r>
                  <a:rPr lang="hu-HU" dirty="0" smtClean="0"/>
                  <a:t> (Data </a:t>
                </a:r>
                <a:r>
                  <a:rPr lang="hu-HU" dirty="0" err="1" smtClean="0"/>
                  <a:t>Mining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with</a:t>
                </a:r>
                <a:r>
                  <a:rPr lang="hu-HU" dirty="0" smtClean="0"/>
                  <a:t> R)</a:t>
                </a:r>
              </a:p>
              <a:p>
                <a:r>
                  <a:rPr lang="hu-HU" dirty="0" smtClean="0"/>
                  <a:t>Függvény: </a:t>
                </a:r>
                <a:r>
                  <a:rPr lang="hu-HU" i="1" dirty="0" err="1" smtClean="0"/>
                  <a:t>lofactor</a:t>
                </a:r>
                <a:endParaRPr lang="hu-HU" i="1" dirty="0" smtClean="0"/>
              </a:p>
              <a:p>
                <a:r>
                  <a:rPr lang="hu-HU" dirty="0" smtClean="0"/>
                  <a:t>Paraméterek: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dirty="0" smtClean="0"/>
                  <a:t> szomszédság mérete</a:t>
                </a:r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1" t="-14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LOF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3517" r="1582" b="17572"/>
          <a:stretch/>
        </p:blipFill>
        <p:spPr>
          <a:xfrm>
            <a:off x="119682" y="2852936"/>
            <a:ext cx="8912127" cy="33879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1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Outlierek</a:t>
            </a:r>
            <a:r>
              <a:rPr lang="hu-HU" dirty="0"/>
              <a:t> adatfolyamokban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Outlier</a:t>
            </a:r>
            <a:r>
              <a:rPr lang="hu-HU" dirty="0" smtClean="0"/>
              <a:t> detektálás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6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Adatfolyamok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582" y="857250"/>
            <a:ext cx="7430768" cy="5529263"/>
          </a:xfrm>
          <a:prstGeom prst="rect">
            <a:avLst/>
          </a:prstGeom>
        </p:spPr>
      </p:pic>
      <p:sp>
        <p:nvSpPr>
          <p:cNvPr id="5" name="Lekerekített téglalapbuborék 4"/>
          <p:cNvSpPr/>
          <p:nvPr/>
        </p:nvSpPr>
        <p:spPr>
          <a:xfrm>
            <a:off x="1" y="4485736"/>
            <a:ext cx="3071004" cy="1900777"/>
          </a:xfrm>
          <a:prstGeom prst="wedgeRoundRectCallout">
            <a:avLst>
              <a:gd name="adj1" fmla="val -6518"/>
              <a:gd name="adj2" fmla="val -11056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több forrásból,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ismeretlen sebességgel</a:t>
            </a:r>
          </a:p>
        </p:txBody>
      </p:sp>
      <p:sp>
        <p:nvSpPr>
          <p:cNvPr id="6" name="Lekerekített téglalapbuborék 5"/>
          <p:cNvSpPr/>
          <p:nvPr/>
        </p:nvSpPr>
        <p:spPr>
          <a:xfrm>
            <a:off x="6072996" y="3467819"/>
            <a:ext cx="3071004" cy="1017917"/>
          </a:xfrm>
          <a:prstGeom prst="wedgeRoundRectCallout">
            <a:avLst>
              <a:gd name="adj1" fmla="val -94158"/>
              <a:gd name="adj2" fmla="val 3350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Buffer</a:t>
            </a:r>
            <a:r>
              <a:rPr lang="hu-HU" sz="2400" dirty="0" smtClean="0">
                <a:solidFill>
                  <a:schemeClr val="bg1"/>
                </a:solidFill>
              </a:rPr>
              <a:t>, megengedett számítási memória igény korlátos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1" y="720725"/>
            <a:ext cx="3071004" cy="1017917"/>
          </a:xfrm>
          <a:prstGeom prst="wedgeRoundRectCallout">
            <a:avLst>
              <a:gd name="adj1" fmla="val 103033"/>
              <a:gd name="adj2" fmla="val -39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Egyszer </a:t>
            </a:r>
            <a:r>
              <a:rPr lang="hu-HU" sz="2400" dirty="0" err="1" smtClean="0">
                <a:solidFill>
                  <a:schemeClr val="bg1"/>
                </a:solidFill>
              </a:rPr>
              <a:t>streamenként</a:t>
            </a:r>
            <a:r>
              <a:rPr lang="hu-HU" sz="2400" dirty="0" smtClean="0">
                <a:solidFill>
                  <a:schemeClr val="bg1"/>
                </a:solidFill>
              </a:rPr>
              <a:t>: „Lokális maximum?”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5589917" y="748342"/>
            <a:ext cx="3554083" cy="1166721"/>
          </a:xfrm>
          <a:prstGeom prst="wedgeRoundRectCallout">
            <a:avLst>
              <a:gd name="adj1" fmla="val -39119"/>
              <a:gd name="adj2" fmla="val 8808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Globális kérdések: „Minden új maximumot jelezzünk”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518348" y="6520721"/>
            <a:ext cx="45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Ábra és a számértékes példák forrása: [1]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Outlierek</a:t>
            </a:r>
            <a:r>
              <a:rPr lang="hu-HU" dirty="0" smtClean="0"/>
              <a:t> idősorokban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42875" y="857250"/>
                <a:ext cx="8858250" cy="5529263"/>
              </a:xfrm>
            </p:spPr>
            <p:txBody>
              <a:bodyPr/>
              <a:lstStyle/>
              <a:p>
                <a:r>
                  <a:rPr lang="hu-HU" dirty="0" smtClean="0"/>
                  <a:t>IT Monitorozás</a:t>
                </a:r>
              </a:p>
              <a:p>
                <a:r>
                  <a:rPr lang="hu-HU" dirty="0" smtClean="0"/>
                  <a:t>Tőzsdei elemzések</a:t>
                </a:r>
              </a:p>
              <a:p>
                <a:r>
                  <a:rPr lang="hu-HU" dirty="0" smtClean="0"/>
                  <a:t>Banki csalásfelderítés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Mindkét adattípus számít</a:t>
                </a:r>
              </a:p>
              <a:p>
                <a:pPr lvl="1"/>
                <a:r>
                  <a:rPr lang="hu-HU" dirty="0" smtClean="0"/>
                  <a:t>Szenzorok: nagyrészt numerikus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𝐶𝑃𝑈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𝑛𝑖𝑐𝑒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: 0.12, 0.13, 0.12, 0.13</m:t>
                    </m:r>
                  </m:oMath>
                </a14:m>
                <a:r>
                  <a:rPr lang="hu-HU" dirty="0" smtClean="0"/>
                  <a:t>, …</a:t>
                </a:r>
                <a:endParaRPr lang="hu-HU" dirty="0"/>
              </a:p>
              <a:p>
                <a:pPr lvl="1"/>
                <a:r>
                  <a:rPr lang="hu-HU" dirty="0" smtClean="0"/>
                  <a:t>Naplózás: nagyrészt kategorikus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𝑉𝑀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𝑜𝑝𝑒𝑟𝑎𝑡𝑖𝑜𝑛𝑠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hu-HU" i="0" dirty="0" smtClean="0">
                    <a:latin typeface="+mj-lt"/>
                  </a:rPr>
                  <a:t>Start, Stop, Start, Snapshot, </a:t>
                </a:r>
                <a:r>
                  <a:rPr lang="hu-HU" i="0" dirty="0" err="1" smtClean="0">
                    <a:latin typeface="+mj-lt"/>
                  </a:rPr>
                  <a:t>Snapshot</a:t>
                </a:r>
                <a:r>
                  <a:rPr lang="hu-HU" i="0" dirty="0" smtClean="0">
                    <a:latin typeface="+mj-lt"/>
                  </a:rPr>
                  <a:t>, …</a:t>
                </a:r>
                <a:endParaRPr lang="hu-HU" dirty="0" smtClean="0"/>
              </a:p>
              <a:p>
                <a:pPr lvl="1"/>
                <a:endParaRPr lang="hu-HU" dirty="0"/>
              </a:p>
            </p:txBody>
          </p:sp>
        </mc:Choice>
        <mc:Fallback xmlns="">
          <p:sp>
            <p:nvSpPr>
              <p:cNvPr id="4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857250"/>
                <a:ext cx="8858250" cy="5529263"/>
              </a:xfrm>
              <a:blipFill rotWithShape="0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7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Hatások szerinti osztályozás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42875" y="857250"/>
            <a:ext cx="8858250" cy="5529263"/>
          </a:xfrm>
        </p:spPr>
        <p:txBody>
          <a:bodyPr/>
          <a:lstStyle/>
          <a:p>
            <a:r>
              <a:rPr lang="en-US" dirty="0" smtClean="0"/>
              <a:t>Additive outlier</a:t>
            </a:r>
          </a:p>
          <a:p>
            <a:pPr lvl="1"/>
            <a:r>
              <a:rPr lang="hu-HU" dirty="0" smtClean="0"/>
              <a:t>A rákövetkező elemekre teljesen hatástalan</a:t>
            </a:r>
            <a:endParaRPr lang="en-US" dirty="0" smtClean="0"/>
          </a:p>
          <a:p>
            <a:r>
              <a:rPr lang="en-US" dirty="0" smtClean="0"/>
              <a:t>Level Shift Outlier</a:t>
            </a:r>
          </a:p>
          <a:p>
            <a:pPr lvl="1"/>
            <a:r>
              <a:rPr lang="hu-HU" dirty="0" smtClean="0"/>
              <a:t>Permanens hatás</a:t>
            </a:r>
            <a:endParaRPr lang="en-US" dirty="0" smtClean="0"/>
          </a:p>
          <a:p>
            <a:r>
              <a:rPr lang="en-US" dirty="0" smtClean="0"/>
              <a:t>Innovational Outlier</a:t>
            </a:r>
          </a:p>
          <a:p>
            <a:pPr lvl="1"/>
            <a:r>
              <a:rPr lang="hu-HU" dirty="0" smtClean="0"/>
              <a:t>Kezdeti hatás + lecsengés, az ismétlések számával ez erősödhet</a:t>
            </a:r>
            <a:endParaRPr lang="en-US" dirty="0" smtClean="0"/>
          </a:p>
          <a:p>
            <a:r>
              <a:rPr lang="en-US" dirty="0" smtClean="0"/>
              <a:t>Transient Change Outlier</a:t>
            </a:r>
          </a:p>
          <a:p>
            <a:pPr lvl="1"/>
            <a:r>
              <a:rPr lang="en-US" dirty="0" smtClean="0"/>
              <a:t>~</a:t>
            </a:r>
            <a:r>
              <a:rPr lang="hu-HU" dirty="0" err="1" smtClean="0"/>
              <a:t>Innovational</a:t>
            </a:r>
            <a:r>
              <a:rPr lang="hu-HU" dirty="0" smtClean="0"/>
              <a:t> </a:t>
            </a:r>
            <a:r>
              <a:rPr lang="en-US" dirty="0" smtClean="0"/>
              <a:t>outlier</a:t>
            </a:r>
            <a:r>
              <a:rPr lang="hu-HU" dirty="0" smtClean="0"/>
              <a:t>, de exponenciálisan lecseng a hatás, később visszatér normálra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Basic </a:t>
            </a:r>
            <a:r>
              <a:rPr lang="hu-HU" dirty="0" err="1" smtClean="0"/>
              <a:t>types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6626" y="720725"/>
            <a:ext cx="4555374" cy="2753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 smtClean="0">
                <a:solidFill>
                  <a:schemeClr val="tx1"/>
                </a:solidFill>
              </a:rPr>
              <a:t>Additive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bg1"/>
              </a:solidFill>
            </a:endParaRPr>
          </a:p>
          <a:p>
            <a:pPr algn="ctr"/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endParaRPr lang="hu-HU" sz="3200" dirty="0">
              <a:solidFill>
                <a:schemeClr val="bg1"/>
              </a:solidFill>
            </a:endParaRPr>
          </a:p>
          <a:p>
            <a:pPr algn="ctr"/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endParaRPr lang="hu-HU" sz="32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55374" y="3474720"/>
            <a:ext cx="4588626" cy="287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 smtClean="0">
                <a:solidFill>
                  <a:schemeClr val="tx1"/>
                </a:solidFill>
              </a:rPr>
              <a:t>Transient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change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55374" y="720725"/>
            <a:ext cx="4570788" cy="2753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 smtClean="0">
                <a:solidFill>
                  <a:schemeClr val="tx1"/>
                </a:solidFill>
              </a:rPr>
              <a:t>Level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3200" dirty="0" smtClean="0">
                <a:solidFill>
                  <a:schemeClr val="tx1"/>
                </a:solidFill>
              </a:rPr>
              <a:t>Shift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-1" y="3474721"/>
            <a:ext cx="4555375" cy="2878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 smtClean="0">
                <a:solidFill>
                  <a:schemeClr val="tx1"/>
                </a:solidFill>
              </a:rPr>
              <a:t>Innovational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 rotWithShape="1">
          <a:blip r:embed="rId2"/>
          <a:srcRect l="937" t="9774" r="60190" b="52130"/>
          <a:stretch/>
        </p:blipFill>
        <p:spPr bwMode="auto">
          <a:xfrm>
            <a:off x="365323" y="1121509"/>
            <a:ext cx="3824728" cy="23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artalom helye 3"/>
          <p:cNvPicPr>
            <a:picLocks noChangeAspect="1"/>
          </p:cNvPicPr>
          <p:nvPr/>
        </p:nvPicPr>
        <p:blipFill rotWithShape="1">
          <a:blip r:embed="rId2"/>
          <a:srcRect l="57397" t="9672" r="4533" b="53029"/>
          <a:stretch/>
        </p:blipFill>
        <p:spPr bwMode="auto">
          <a:xfrm>
            <a:off x="175007" y="3984018"/>
            <a:ext cx="4014608" cy="23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artalom helye 3"/>
          <p:cNvPicPr>
            <a:picLocks noChangeAspect="1"/>
          </p:cNvPicPr>
          <p:nvPr/>
        </p:nvPicPr>
        <p:blipFill rotWithShape="1">
          <a:blip r:embed="rId2"/>
          <a:srcRect l="884" t="60859" r="60810" b="2239"/>
          <a:stretch/>
        </p:blipFill>
        <p:spPr bwMode="auto">
          <a:xfrm>
            <a:off x="4839566" y="1104885"/>
            <a:ext cx="4099140" cy="2353210"/>
          </a:xfrm>
          <a:prstGeom prst="rect">
            <a:avLst/>
          </a:prstGeom>
          <a:solidFill>
            <a:srgbClr val="7F182D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437" t="60528" r="4492" b="2570"/>
          <a:stretch/>
        </p:blipFill>
        <p:spPr>
          <a:xfrm>
            <a:off x="4730382" y="3984018"/>
            <a:ext cx="4100899" cy="2368842"/>
          </a:xfrm>
          <a:prstGeom prst="rect">
            <a:avLst/>
          </a:prstGeom>
          <a:solidFill>
            <a:srgbClr val="7F182D"/>
          </a:solidFill>
        </p:spPr>
      </p:pic>
    </p:spTree>
    <p:extLst>
      <p:ext uri="{BB962C8B-B14F-4D97-AF65-F5344CB8AC3E}">
        <p14:creationId xmlns:p14="http://schemas.microsoft.com/office/powerpoint/2010/main" val="23061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Outlierek</a:t>
            </a:r>
            <a:r>
              <a:rPr lang="hu-HU" dirty="0" smtClean="0"/>
              <a:t> szekvenciák </a:t>
            </a:r>
            <a:r>
              <a:rPr lang="hu-HU" i="1" dirty="0" smtClean="0"/>
              <a:t>között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„Az </a:t>
            </a:r>
            <a:r>
              <a:rPr lang="hu-HU" dirty="0" err="1" smtClean="0"/>
              <a:t>aggregált</a:t>
            </a:r>
            <a:r>
              <a:rPr lang="hu-HU" dirty="0" smtClean="0"/>
              <a:t> adatokon látjuk, hogy baj van. Pontosan a rendszer melyik komponense hibás?”</a:t>
            </a:r>
          </a:p>
          <a:p>
            <a:endParaRPr lang="hu-HU" dirty="0" smtClean="0"/>
          </a:p>
          <a:p>
            <a:r>
              <a:rPr lang="hu-HU" dirty="0" smtClean="0"/>
              <a:t>Feltételezések</a:t>
            </a:r>
          </a:p>
          <a:p>
            <a:pPr lvl="1"/>
            <a:r>
              <a:rPr lang="hu-HU" dirty="0" smtClean="0"/>
              <a:t>Az idősorok hossza azonos</a:t>
            </a:r>
          </a:p>
          <a:p>
            <a:pPr lvl="1"/>
            <a:r>
              <a:rPr lang="hu-HU" dirty="0" smtClean="0"/>
              <a:t>Keressük a legkiugróbbat</a:t>
            </a:r>
          </a:p>
        </p:txBody>
      </p:sp>
    </p:spTree>
    <p:extLst>
      <p:ext uri="{BB962C8B-B14F-4D97-AF65-F5344CB8AC3E}">
        <p14:creationId xmlns:p14="http://schemas.microsoft.com/office/powerpoint/2010/main" val="1934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Outlierek</a:t>
            </a:r>
            <a:r>
              <a:rPr lang="hu-HU" dirty="0"/>
              <a:t> </a:t>
            </a:r>
            <a:r>
              <a:rPr lang="hu-HU" dirty="0" smtClean="0"/>
              <a:t>szekvenciák </a:t>
            </a:r>
            <a:r>
              <a:rPr lang="hu-HU" i="1" dirty="0"/>
              <a:t>között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Ötletek</a:t>
            </a:r>
          </a:p>
          <a:p>
            <a:pPr lvl="1"/>
            <a:r>
              <a:rPr lang="hu-HU" dirty="0" smtClean="0"/>
              <a:t>Képezzük le egy értékre az idősort</a:t>
            </a:r>
          </a:p>
          <a:p>
            <a:pPr lvl="2"/>
            <a:r>
              <a:rPr lang="hu-HU" dirty="0"/>
              <a:t>v</a:t>
            </a:r>
            <a:r>
              <a:rPr lang="hu-HU" dirty="0" smtClean="0"/>
              <a:t>ariancia</a:t>
            </a:r>
          </a:p>
          <a:p>
            <a:pPr lvl="2"/>
            <a:r>
              <a:rPr lang="hu-HU" dirty="0"/>
              <a:t>a</a:t>
            </a:r>
            <a:r>
              <a:rPr lang="hu-HU" dirty="0" smtClean="0"/>
              <a:t>z első pillanat, amikor az érték elért egy küszöböt</a:t>
            </a:r>
          </a:p>
          <a:p>
            <a:pPr lvl="1"/>
            <a:r>
              <a:rPr lang="hu-HU" dirty="0" smtClean="0"/>
              <a:t>Elemek egy hasonlósági mátrixba</a:t>
            </a:r>
          </a:p>
          <a:p>
            <a:r>
              <a:rPr lang="hu-HU" dirty="0" smtClean="0"/>
              <a:t>Innentől már akármelyik klasszikus klaszterezési módszer működik</a:t>
            </a:r>
          </a:p>
          <a:p>
            <a:endParaRPr lang="hu-HU" dirty="0" smtClean="0"/>
          </a:p>
          <a:p>
            <a:r>
              <a:rPr lang="hu-HU" dirty="0" smtClean="0"/>
              <a:t>Távolságfüggvény a szomszédossághoz?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144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Idősorok távolságfüggvényei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Euklideszi távolság</a:t>
            </a:r>
          </a:p>
          <a:p>
            <a:pPr lvl="1"/>
            <a:r>
              <a:rPr lang="hu-HU" dirty="0" smtClean="0"/>
              <a:t>X tengely menti eltolás (</a:t>
            </a:r>
            <a:r>
              <a:rPr lang="hu-HU" dirty="0" err="1" smtClean="0"/>
              <a:t>offset</a:t>
            </a:r>
            <a:r>
              <a:rPr lang="hu-HU" dirty="0" smtClean="0"/>
              <a:t>)?</a:t>
            </a:r>
          </a:p>
          <a:p>
            <a:endParaRPr lang="hu-HU" dirty="0"/>
          </a:p>
          <a:p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warping</a:t>
            </a:r>
            <a:endParaRPr lang="hu-HU" dirty="0" smtClean="0"/>
          </a:p>
          <a:p>
            <a:pPr lvl="1"/>
            <a:r>
              <a:rPr lang="hu-HU" dirty="0"/>
              <a:t>e</a:t>
            </a:r>
            <a:r>
              <a:rPr lang="hu-HU" dirty="0" smtClean="0"/>
              <a:t>leve kiugró értékek alapján hasonlítunk</a:t>
            </a:r>
          </a:p>
          <a:p>
            <a:endParaRPr lang="hu-HU" dirty="0"/>
          </a:p>
          <a:p>
            <a:r>
              <a:rPr lang="hu-HU" dirty="0" err="1" smtClean="0"/>
              <a:t>Length</a:t>
            </a:r>
            <a:r>
              <a:rPr lang="hu-HU" dirty="0" smtClean="0"/>
              <a:t> of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subsequence</a:t>
            </a:r>
            <a:endParaRPr lang="hu-HU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Dinamikus </a:t>
            </a:r>
            <a:r>
              <a:rPr lang="hu-HU" dirty="0" err="1" smtClean="0"/>
              <a:t>idővetemítés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idősorok pontjait nem indexenként hasonlítjuk össze</a:t>
            </a:r>
          </a:p>
          <a:p>
            <a:pPr lvl="1"/>
            <a:r>
              <a:rPr lang="hu-HU" dirty="0" smtClean="0"/>
              <a:t>Motiváció pl. hangfelismerésnél</a:t>
            </a:r>
          </a:p>
          <a:p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7"/>
          <a:stretch/>
        </p:blipFill>
        <p:spPr>
          <a:xfrm>
            <a:off x="179512" y="3140968"/>
            <a:ext cx="8888889" cy="28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720725"/>
            <a:ext cx="9144000" cy="613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Dinamikus </a:t>
            </a:r>
            <a:r>
              <a:rPr lang="hu-HU" dirty="0" err="1" smtClean="0"/>
              <a:t>idővetemítés</a:t>
            </a:r>
            <a:r>
              <a:rPr lang="hu-HU" dirty="0" smtClean="0"/>
              <a:t> számítása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kerekített téglalap 4"/>
              <p:cNvSpPr/>
              <p:nvPr/>
            </p:nvSpPr>
            <p:spPr>
              <a:xfrm>
                <a:off x="0" y="857250"/>
                <a:ext cx="9144000" cy="5698533"/>
              </a:xfrm>
              <a:prstGeom prst="roundRect">
                <a:avLst/>
              </a:prstGeom>
              <a:noFill/>
              <a:ln w="3810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hu-HU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800" b="0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hu-HU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sz="2800" dirty="0" smtClean="0"/>
                  <a:t>-es </a:t>
                </a:r>
                <a14:m>
                  <m:oMath xmlns:m="http://schemas.openxmlformats.org/officeDocument/2006/math">
                    <m:r>
                      <a:rPr lang="hu-HU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hu-HU" sz="2800" dirty="0" smtClean="0"/>
                  <a:t> mátrixban rögzítjük a sorok egymástól való távolságát</a:t>
                </a:r>
                <a:endParaRPr lang="hu-HU" sz="28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hu-HU" sz="2800" dirty="0"/>
                  <a:t>Kell: </a:t>
                </a:r>
                <a14:m>
                  <m:oMath xmlns:m="http://schemas.openxmlformats.org/officeDocument/2006/math">
                    <m:r>
                      <a:rPr lang="hu-HU" sz="2800" i="1" dirty="0">
                        <a:latin typeface="Cambria Math"/>
                      </a:rPr>
                      <m:t>𝑝</m:t>
                    </m:r>
                    <m:r>
                      <a:rPr lang="hu-HU" sz="2800" i="1" dirty="0"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hu-HU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hu-HU" sz="28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hu-HU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hu-HU" sz="2800" i="1" dirty="0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hu-HU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i="1" dirty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hu-HU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hu-HU" sz="2800" dirty="0"/>
                  <a:t> útvonal a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800" i="1">
                            <a:latin typeface="Cambria Math"/>
                          </a:rPr>
                          <m:t>1,1</m:t>
                        </m:r>
                      </m:e>
                    </m:d>
                  </m:oMath>
                </a14:m>
                <a:r>
                  <a:rPr lang="hu-HU" sz="2800" dirty="0"/>
                  <a:t> és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800" i="1">
                            <a:latin typeface="Cambria Math"/>
                          </a:rPr>
                          <m:t>𝑛</m:t>
                        </m:r>
                        <m:r>
                          <a:rPr lang="hu-HU" sz="2800" i="1">
                            <a:latin typeface="Cambria Math"/>
                          </a:rPr>
                          <m:t>,</m:t>
                        </m:r>
                        <m:r>
                          <a:rPr lang="hu-HU" sz="28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hu-HU" sz="2800" dirty="0"/>
                  <a:t> között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hu-HU" sz="2800" dirty="0"/>
                  <a:t>Cél: minimális költség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hu-HU" sz="2800" dirty="0"/>
                  <a:t>Szabályok</a:t>
                </a:r>
                <a:r>
                  <a:rPr lang="hu-HU" sz="2800" dirty="0" smtClean="0"/>
                  <a:t>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hu-HU" sz="2800" dirty="0" smtClean="0"/>
                  <a:t>Minden lépésben előre haladunk (nem távolodhatunk, tehát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/>
                          </a:rPr>
                          <m:t>𝑖</m:t>
                        </m:r>
                        <m:r>
                          <a:rPr lang="hu-HU" sz="2800" b="0" i="1" smtClean="0">
                            <a:latin typeface="Cambria Math"/>
                          </a:rPr>
                          <m:t>,</m:t>
                        </m:r>
                        <m:r>
                          <a:rPr lang="hu-HU" sz="28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hu-HU" sz="2800" b="0" i="1" smtClean="0">
                        <a:latin typeface="Cambria Math"/>
                      </a:rPr>
                      <m:t> </m:t>
                    </m:r>
                    <m:r>
                      <a:rPr lang="hu-HU" sz="2800" b="0" i="1" smtClean="0">
                        <a:latin typeface="Cambria Math"/>
                        <a:ea typeface="Cambria Math"/>
                      </a:rPr>
                      <m:t>→ </m:t>
                    </m:r>
                    <m:d>
                      <m:dPr>
                        <m:begChr m:val="["/>
                        <m:endChr m:val="]"/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hu-HU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acc>
                        <m:r>
                          <a:rPr lang="hu-HU" sz="2800" b="0" i="1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800" b="0" i="1" smtClean="0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hu-HU" sz="2800" dirty="0" smtClean="0"/>
                  <a:t> esetén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800" b="0" i="1" smtClean="0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hu-HU" sz="2800" b="0" i="1" smtClean="0">
                        <a:latin typeface="Cambria Math"/>
                      </a:rPr>
                      <m:t> </m:t>
                    </m:r>
                    <m:r>
                      <a:rPr lang="hu-HU" sz="28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sz="28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hu-HU" sz="2800" b="0" i="1" smtClean="0">
                        <a:latin typeface="Cambria Math"/>
                        <a:ea typeface="Cambria Math"/>
                      </a:rPr>
                      <m:t>, </m:t>
                    </m:r>
                    <m:acc>
                      <m:accPr>
                        <m:chr m:val="̃"/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800" b="0" i="1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hu-HU" sz="2800" i="1">
                        <a:latin typeface="Cambria Math"/>
                      </a:rPr>
                      <m:t> </m:t>
                    </m:r>
                    <m:r>
                      <a:rPr lang="hu-HU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sz="2800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hu-HU" sz="2800" dirty="0" smtClean="0"/>
                  <a:t>)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hu-HU" sz="2800" dirty="0" smtClean="0"/>
                  <a:t>Az út folytonos, mindig csak szomszédos cellákra léphetünk</a:t>
                </a:r>
                <a:endParaRPr lang="hu-HU" sz="2800" dirty="0"/>
              </a:p>
            </p:txBody>
          </p:sp>
        </mc:Choice>
        <mc:Fallback xmlns="">
          <p:sp>
            <p:nvSpPr>
              <p:cNvPr id="5" name="Lekerekített 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7250"/>
                <a:ext cx="9144000" cy="56985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0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Dinamikus </a:t>
            </a:r>
            <a:r>
              <a:rPr lang="hu-HU" dirty="0" err="1" smtClean="0"/>
              <a:t>idővetemítés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5529263" cy="55292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6657" r="1" b="47877"/>
          <a:stretch/>
        </p:blipFill>
        <p:spPr>
          <a:xfrm>
            <a:off x="6175165" y="764704"/>
            <a:ext cx="2952328" cy="1684264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6804248" y="3429000"/>
            <a:ext cx="2016224" cy="1080120"/>
          </a:xfrm>
          <a:prstGeom prst="wedgeRoundRectCallout">
            <a:avLst>
              <a:gd name="adj1" fmla="val -122152"/>
              <a:gd name="adj2" fmla="val 8231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Sakoe-Chiba</a:t>
            </a:r>
            <a:r>
              <a:rPr lang="hu-HU" sz="2400" dirty="0" smtClean="0">
                <a:solidFill>
                  <a:schemeClr val="bg1"/>
                </a:solidFill>
              </a:rPr>
              <a:t> sáv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Alapfeladat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2" y="854075"/>
            <a:ext cx="7848872" cy="5224405"/>
          </a:xfrm>
        </p:spPr>
      </p:pic>
      <p:sp>
        <p:nvSpPr>
          <p:cNvPr id="8" name="Szövegdoboz 7"/>
          <p:cNvSpPr txBox="1"/>
          <p:nvPr/>
        </p:nvSpPr>
        <p:spPr>
          <a:xfrm>
            <a:off x="1907704" y="6525344"/>
            <a:ext cx="4608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bg1"/>
                </a:solidFill>
              </a:rPr>
              <a:t>Ábra forrása: http://www.dpchallenge.com/image.php?IMAGE_ID=636539</a:t>
            </a:r>
          </a:p>
        </p:txBody>
      </p:sp>
      <p:sp>
        <p:nvSpPr>
          <p:cNvPr id="9" name="Téglalap 8"/>
          <p:cNvSpPr/>
          <p:nvPr/>
        </p:nvSpPr>
        <p:spPr>
          <a:xfrm>
            <a:off x="112656" y="1118046"/>
            <a:ext cx="2306289" cy="9361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Vannak-e egyáltalán?</a:t>
            </a:r>
          </a:p>
        </p:txBody>
      </p:sp>
      <p:sp>
        <p:nvSpPr>
          <p:cNvPr id="10" name="Téglalap 9"/>
          <p:cNvSpPr/>
          <p:nvPr/>
        </p:nvSpPr>
        <p:spPr>
          <a:xfrm>
            <a:off x="112656" y="3880035"/>
            <a:ext cx="2306289" cy="9361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Hogyan szeparálhatóak?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12656" y="2526315"/>
            <a:ext cx="2306289" cy="9361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 néznek ki?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12656" y="5233755"/>
            <a:ext cx="2306289" cy="9361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Miért?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731931" y="1118046"/>
            <a:ext cx="2306289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Vannak-e egyáltalán?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729100" y="3891360"/>
            <a:ext cx="2306289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Nagy adat: aggregálás?</a:t>
            </a:r>
          </a:p>
        </p:txBody>
      </p:sp>
      <p:sp>
        <p:nvSpPr>
          <p:cNvPr id="15" name="Téglalap 14"/>
          <p:cNvSpPr/>
          <p:nvPr/>
        </p:nvSpPr>
        <p:spPr>
          <a:xfrm>
            <a:off x="6729100" y="2452196"/>
            <a:ext cx="2306289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Szakterület specifikus?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731931" y="5270816"/>
            <a:ext cx="2306289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Hatások?</a:t>
            </a:r>
          </a:p>
        </p:txBody>
      </p:sp>
    </p:spTree>
    <p:extLst>
      <p:ext uri="{BB962C8B-B14F-4D97-AF65-F5344CB8AC3E}">
        <p14:creationId xmlns:p14="http://schemas.microsoft.com/office/powerpoint/2010/main" val="28273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subsequence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a pontos időpont számít</a:t>
            </a:r>
          </a:p>
          <a:p>
            <a:r>
              <a:rPr lang="hu-HU" dirty="0" smtClean="0"/>
              <a:t>Csak a sorrend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Lekerekített téglalap 3"/>
              <p:cNvSpPr/>
              <p:nvPr/>
            </p:nvSpPr>
            <p:spPr>
              <a:xfrm>
                <a:off x="449944" y="3149599"/>
                <a:ext cx="1785257" cy="928914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hu-HU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𝑎𝑏𝑐𝑑𝑒𝑓𝑔</m:t>
                      </m:r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Lekerekített 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4" y="3149599"/>
                <a:ext cx="1785257" cy="9289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Lekerekített téglalap 4"/>
              <p:cNvSpPr/>
              <p:nvPr/>
            </p:nvSpPr>
            <p:spPr>
              <a:xfrm>
                <a:off x="449944" y="4448628"/>
                <a:ext cx="1785257" cy="928914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𝑓𝑎𝑏𝑑𝑐𝑒𝑔</m:t>
                      </m:r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Lekerekített 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4" y="4448628"/>
                <a:ext cx="1785257" cy="9289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kerekített téglalap 5"/>
              <p:cNvSpPr/>
              <p:nvPr/>
            </p:nvSpPr>
            <p:spPr>
              <a:xfrm>
                <a:off x="6045201" y="3817824"/>
                <a:ext cx="2532743" cy="928914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400" i="1" dirty="0" err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𝑙𝑐𝑠</m:t>
                      </m:r>
                      <m:r>
                        <a:rPr lang="hu-HU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hu-HU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hu-HU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Lekerekített 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1" y="3817824"/>
                <a:ext cx="2532743" cy="9289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ekerekített téglalap 6"/>
              <p:cNvSpPr/>
              <p:nvPr/>
            </p:nvSpPr>
            <p:spPr>
              <a:xfrm>
                <a:off x="2830287" y="3817824"/>
                <a:ext cx="2610304" cy="928914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hu-HU" sz="2400" i="1" dirty="0" err="1" smtClean="0">
                          <a:latin typeface="Cambria Math" panose="02040503050406030204" pitchFamily="18" charset="0"/>
                        </a:rPr>
                        <m:t>𝑐𝑠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𝑎𝑏𝑐𝑒𝑔</m:t>
                      </m:r>
                    </m:oMath>
                  </m:oMathPara>
                </a14:m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Lekerekített 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7" y="3817824"/>
                <a:ext cx="2610304" cy="9289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gyenes összekötő nyíllal 8"/>
          <p:cNvCxnSpPr>
            <a:stCxn id="4" idx="3"/>
            <a:endCxn id="7" idx="1"/>
          </p:cNvCxnSpPr>
          <p:nvPr/>
        </p:nvCxnSpPr>
        <p:spPr>
          <a:xfrm>
            <a:off x="2235201" y="3614056"/>
            <a:ext cx="595086" cy="668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3"/>
            <a:endCxn id="7" idx="1"/>
          </p:cNvCxnSpPr>
          <p:nvPr/>
        </p:nvCxnSpPr>
        <p:spPr>
          <a:xfrm flipV="1">
            <a:off x="2235201" y="4282281"/>
            <a:ext cx="595086" cy="630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7" idx="3"/>
            <a:endCxn id="6" idx="1"/>
          </p:cNvCxnSpPr>
          <p:nvPr/>
        </p:nvCxnSpPr>
        <p:spPr>
          <a:xfrm>
            <a:off x="5440591" y="4282281"/>
            <a:ext cx="6046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subsequence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 a pontos időpont számít</a:t>
            </a:r>
          </a:p>
          <a:p>
            <a:r>
              <a:rPr lang="hu-HU" dirty="0"/>
              <a:t>Csak a sorrend</a:t>
            </a:r>
          </a:p>
          <a:p>
            <a:r>
              <a:rPr lang="hu-HU" dirty="0" smtClean="0"/>
              <a:t>Általánosítás folytonos értékekre</a:t>
            </a:r>
          </a:p>
        </p:txBody>
      </p:sp>
      <p:pic>
        <p:nvPicPr>
          <p:cNvPr id="12" name="Picture 2" descr="http://www.indiastudychannel.com/attachments/Resources/160259-6223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b="51615"/>
          <a:stretch/>
        </p:blipFill>
        <p:spPr bwMode="auto">
          <a:xfrm>
            <a:off x="-61898" y="3802743"/>
            <a:ext cx="9205898" cy="25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Outlierek</a:t>
            </a:r>
            <a:r>
              <a:rPr lang="hu-HU" dirty="0" smtClean="0"/>
              <a:t> </a:t>
            </a:r>
            <a:r>
              <a:rPr lang="hu-HU" i="1" dirty="0" smtClean="0"/>
              <a:t>szekvenciákban</a:t>
            </a:r>
            <a:endParaRPr lang="hu-H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 legkiugróbb pont megtalálása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 − 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],  …,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]) )</m:t>
                    </m:r>
                  </m:oMath>
                </a14:m>
                <a:r>
                  <a:rPr lang="hu-HU" dirty="0" smtClean="0"/>
                  <a:t>: max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indiastudychannel.com/attachments/Resources/160259-6223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r="52068" b="51615"/>
          <a:stretch/>
        </p:blipFill>
        <p:spPr bwMode="auto">
          <a:xfrm>
            <a:off x="-61899" y="2859314"/>
            <a:ext cx="6207019" cy="3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zövegdoboz 18"/>
          <p:cNvSpPr txBox="1"/>
          <p:nvPr/>
        </p:nvSpPr>
        <p:spPr>
          <a:xfrm>
            <a:off x="1051494" y="4054860"/>
            <a:ext cx="54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820846" y="3136410"/>
            <a:ext cx="54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382021" y="3700917"/>
            <a:ext cx="54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752431" y="4408803"/>
            <a:ext cx="54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1389621" y="4421251"/>
            <a:ext cx="116065" cy="143379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2978046" y="4428621"/>
            <a:ext cx="116065" cy="143379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2418921" y="4112916"/>
            <a:ext cx="116065" cy="143379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1953578" y="3700917"/>
            <a:ext cx="116065" cy="143379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Outlierek</a:t>
            </a:r>
            <a:r>
              <a:rPr lang="hu-HU" dirty="0"/>
              <a:t> </a:t>
            </a:r>
            <a:r>
              <a:rPr lang="hu-HU" i="1" dirty="0"/>
              <a:t>szekvenciákban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A legkiugróbb pont megtalálása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 − 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],  …,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]) )</m:t>
                    </m:r>
                  </m:oMath>
                </a14:m>
                <a:r>
                  <a:rPr lang="hu-HU" dirty="0" smtClean="0"/>
                  <a:t>: max</a:t>
                </a:r>
              </a:p>
              <a:p>
                <a:pPr lvl="1"/>
                <a:r>
                  <a:rPr lang="hu-HU" dirty="0" err="1" smtClean="0"/>
                  <a:t>Square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Error</a:t>
                </a:r>
                <a:r>
                  <a:rPr lang="hu-HU" dirty="0" smtClean="0"/>
                  <a:t> regresszióból: min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www.indiastudychannel.com/attachments/Resources/160259-6223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1" r="52068" b="51615"/>
          <a:stretch/>
        </p:blipFill>
        <p:spPr bwMode="auto">
          <a:xfrm>
            <a:off x="-61899" y="2859314"/>
            <a:ext cx="6207019" cy="3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 flipV="1">
            <a:off x="142875" y="3136411"/>
            <a:ext cx="3645354" cy="25531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051494" y="4054860"/>
            <a:ext cx="54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820846" y="3136410"/>
            <a:ext cx="54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1389621" y="4421251"/>
            <a:ext cx="116065" cy="143379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1977715" y="3708098"/>
            <a:ext cx="116065" cy="143379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Outlierek</a:t>
            </a:r>
            <a:r>
              <a:rPr lang="hu-HU" dirty="0"/>
              <a:t> </a:t>
            </a:r>
            <a:r>
              <a:rPr lang="hu-HU" i="1" dirty="0"/>
              <a:t>szekvenciákban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A legkiugróbb pont megtalálása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𝑏𝑠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 − 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],  …,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]) )</m:t>
                    </m:r>
                  </m:oMath>
                </a14:m>
                <a:r>
                  <a:rPr lang="hu-HU" dirty="0" smtClean="0"/>
                  <a:t>: max</a:t>
                </a:r>
              </a:p>
              <a:p>
                <a:pPr lvl="1"/>
                <a:r>
                  <a:rPr lang="hu-HU" dirty="0" err="1" smtClean="0"/>
                  <a:t>Square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Error</a:t>
                </a:r>
                <a:r>
                  <a:rPr lang="hu-HU" dirty="0" smtClean="0"/>
                  <a:t> regresszióból: min</a:t>
                </a:r>
              </a:p>
              <a:p>
                <a:pPr lvl="1"/>
                <a:r>
                  <a:rPr lang="hu-HU" dirty="0" smtClean="0"/>
                  <a:t>A pont törlésével a „minimum </a:t>
                </a:r>
                <a:r>
                  <a:rPr lang="hu-HU" dirty="0" err="1" smtClean="0"/>
                  <a:t>description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length</a:t>
                </a:r>
                <a:r>
                  <a:rPr lang="hu-HU" dirty="0" smtClean="0"/>
                  <a:t>” a lehető legjobban lecsökken.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indiastudychannel.com/attachments/Resources/160259-6223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4" t="9921" b="51615"/>
          <a:stretch/>
        </p:blipFill>
        <p:spPr bwMode="auto">
          <a:xfrm>
            <a:off x="142875" y="3512457"/>
            <a:ext cx="5950698" cy="28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6093573" y="2931885"/>
            <a:ext cx="2554514" cy="1161143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Eredeti: 5 különböző érték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6691086" y="4426857"/>
            <a:ext cx="2310039" cy="1611086"/>
          </a:xfrm>
          <a:prstGeom prst="wedgeRoundRectCallout">
            <a:avLst>
              <a:gd name="adj1" fmla="val -113574"/>
              <a:gd name="adj2" fmla="val 2880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-2 törlése után: 4 különböző érték is elég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Autokorrelációs</a:t>
            </a:r>
            <a:r>
              <a:rPr lang="hu-HU" dirty="0" smtClean="0"/>
              <a:t>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Autokorrelációs</a:t>
            </a:r>
            <a:r>
              <a:rPr lang="hu-HU" dirty="0"/>
              <a:t> </a:t>
            </a:r>
            <a:r>
              <a:rPr lang="hu-HU" dirty="0" smtClean="0"/>
              <a:t>módszerek</a:t>
            </a:r>
          </a:p>
          <a:p>
            <a:pPr lvl="1"/>
            <a:r>
              <a:rPr lang="hu-HU" dirty="0" smtClean="0"/>
              <a:t>Hol térünk el nagyon a </a:t>
            </a:r>
            <a:r>
              <a:rPr lang="hu-HU" dirty="0" err="1" smtClean="0"/>
              <a:t>prediktált</a:t>
            </a:r>
            <a:r>
              <a:rPr lang="hu-HU" dirty="0" smtClean="0"/>
              <a:t> értéktől?</a:t>
            </a:r>
          </a:p>
          <a:p>
            <a:pPr lvl="1"/>
            <a:r>
              <a:rPr lang="hu-HU" dirty="0" smtClean="0"/>
              <a:t>Hol változik legjobban az </a:t>
            </a:r>
            <a:r>
              <a:rPr lang="hu-HU" dirty="0" err="1" smtClean="0"/>
              <a:t>autokorrelációs</a:t>
            </a:r>
            <a:r>
              <a:rPr lang="hu-HU" dirty="0" smtClean="0"/>
              <a:t> modell?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 descr="http://support.sas.com/documentation/cdl/en/etsug/60372/HTML/default/images/arigs03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1927" r="170" b="47143"/>
          <a:stretch/>
        </p:blipFill>
        <p:spPr bwMode="auto">
          <a:xfrm>
            <a:off x="142875" y="3110495"/>
            <a:ext cx="8411147" cy="32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kitérő: </a:t>
            </a:r>
            <a:r>
              <a:rPr lang="hu-HU" dirty="0" err="1" smtClean="0"/>
              <a:t>NNDB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Felügyelt: feltételezzük, hogy létezik orákulum</a:t>
            </a:r>
          </a:p>
          <a:p>
            <a:r>
              <a:rPr lang="hu-HU" dirty="0" smtClean="0"/>
              <a:t>Milyen sorrendben kérdezzük meg tőle a pontokat, hogy a lehető leggyorsabban megtaláljuk a ritkákat?</a:t>
            </a:r>
          </a:p>
          <a:p>
            <a:endParaRPr lang="hu-HU" dirty="0" smtClean="0"/>
          </a:p>
          <a:p>
            <a:r>
              <a:rPr lang="hu-HU" dirty="0" smtClean="0"/>
              <a:t>Pl.: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expert</a:t>
            </a:r>
            <a:r>
              <a:rPr lang="hu-HU" dirty="0" smtClean="0"/>
              <a:t> leellenőrzi, amit mondunk neki, de minél kevesebbet kelljen manuálisan dolgozni</a:t>
            </a:r>
          </a:p>
          <a:p>
            <a:endParaRPr lang="hu-HU" dirty="0" smtClean="0"/>
          </a:p>
          <a:p>
            <a:r>
              <a:rPr lang="hu-HU" dirty="0" smtClean="0"/>
              <a:t>Variációk egy témára</a:t>
            </a:r>
          </a:p>
          <a:p>
            <a:pPr lvl="1"/>
            <a:r>
              <a:rPr lang="hu-HU" dirty="0" smtClean="0"/>
              <a:t>Mennyi információnk van? </a:t>
            </a:r>
          </a:p>
          <a:p>
            <a:pPr lvl="1"/>
            <a:r>
              <a:rPr lang="hu-HU" dirty="0" smtClean="0"/>
              <a:t>Milyen adatunk van? (csak attribútumok? Kapcsolatok is?)</a:t>
            </a:r>
          </a:p>
        </p:txBody>
      </p:sp>
    </p:spTree>
    <p:extLst>
      <p:ext uri="{BB962C8B-B14F-4D97-AF65-F5344CB8AC3E}">
        <p14:creationId xmlns:p14="http://schemas.microsoft.com/office/powerpoint/2010/main" val="16422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Kiindulási 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Simaság</a:t>
            </a:r>
          </a:p>
          <a:p>
            <a:pPr lvl="1"/>
            <a:r>
              <a:rPr lang="hu-HU" dirty="0" smtClean="0"/>
              <a:t>A többségi osztály eloszlásfüggvénye megfelelően sima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Kompaktság</a:t>
            </a:r>
          </a:p>
          <a:p>
            <a:pPr lvl="1"/>
            <a:r>
              <a:rPr lang="hu-HU" dirty="0" smtClean="0"/>
              <a:t>A ritka osztályba tartozó elemek egymástól vett távolsága kisebb, mint a többségtől vett távolság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Ami nem kell feltételül: szeparáltság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Ha nincs: véletlen mintavételezés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88717"/>
            <a:ext cx="5904656" cy="5606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29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Kiindulási 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Simaság</a:t>
            </a:r>
          </a:p>
          <a:p>
            <a:pPr lvl="1"/>
            <a:r>
              <a:rPr lang="hu-HU" dirty="0" smtClean="0"/>
              <a:t>A többségi osztály eloszlásfüggvénye megfelelően sima</a:t>
            </a:r>
          </a:p>
          <a:p>
            <a:pPr lvl="1"/>
            <a:r>
              <a:rPr lang="hu-HU" dirty="0" smtClean="0"/>
              <a:t>Matematikája kell?</a:t>
            </a:r>
          </a:p>
          <a:p>
            <a:r>
              <a:rPr lang="hu-HU" dirty="0" smtClean="0"/>
              <a:t>Kompaktság</a:t>
            </a:r>
          </a:p>
          <a:p>
            <a:pPr lvl="1"/>
            <a:r>
              <a:rPr lang="hu-HU" dirty="0" smtClean="0"/>
              <a:t>A ritka osztályba tartozó elemek egymástól vett távolsága kisebb, mint a többségtől vett távolság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Ami nem kell feltételül: szeparáltság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Ha nincs: véletlen mintavételezés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3" y="980728"/>
            <a:ext cx="8344609" cy="49754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r="16413"/>
          <a:stretch/>
        </p:blipFill>
        <p:spPr>
          <a:xfrm>
            <a:off x="336302" y="980727"/>
            <a:ext cx="8344609" cy="49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720725"/>
            <a:ext cx="9144000" cy="613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NNDB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42844" y="857232"/>
                <a:ext cx="8893652" cy="5529321"/>
              </a:xfrm>
              <a:noFill/>
              <a:ln>
                <a:noFill/>
              </a:ln>
            </p:spPr>
            <p:txBody>
              <a:bodyPr/>
              <a:lstStyle/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hu-HU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-re 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</a:rPr>
                      <m:t>𝑁𝑁</m:t>
                    </m:r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∈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hu-HU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 az adott ciklusban megengedhető maximális sugár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hu-HU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dirty="0">
                    <a:solidFill>
                      <a:schemeClr val="bg1"/>
                    </a:solidFill>
                  </a:rPr>
                  <a:t>-</a:t>
                </a:r>
                <a:r>
                  <a:rPr lang="hu-HU" dirty="0" smtClean="0">
                    <a:solidFill>
                      <a:schemeClr val="bg1"/>
                    </a:solidFill>
                  </a:rPr>
                  <a:t>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u-H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∈</m:t>
                            </m:r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𝑁𝑁</m:t>
                            </m:r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𝑁𝑁</m:t>
                        </m:r>
                        <m:d>
                          <m:d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|−|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𝑁𝑁</m:t>
                        </m:r>
                        <m:d>
                          <m:d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hu-HU" dirty="0" smtClean="0">
                  <a:solidFill>
                    <a:schemeClr val="bg1"/>
                  </a:solidFill>
                </a:endParaRP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>
                    <a:solidFill>
                      <a:schemeClr val="bg1"/>
                    </a:solidFill>
                  </a:rPr>
                  <a:t>Sejtett ritka elem: 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, </a:t>
                </a:r>
                <a:br>
                  <a:rPr lang="hu-HU" dirty="0" smtClean="0">
                    <a:solidFill>
                      <a:schemeClr val="bg1"/>
                    </a:solidFill>
                  </a:rPr>
                </a:br>
                <a:r>
                  <a:rPr lang="hu-HU" dirty="0" smtClean="0">
                    <a:solidFill>
                      <a:schemeClr val="bg1"/>
                    </a:solidFill>
                  </a:rPr>
                  <a:t>amire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 maximális.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>
                    <a:solidFill>
                      <a:schemeClr val="bg1"/>
                    </a:solidFill>
                  </a:rPr>
                  <a:t>Ha 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 ritka, vége.</a:t>
                </a:r>
              </a:p>
              <a:p>
                <a:pPr marL="514350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>
                    <a:solidFill>
                      <a:schemeClr val="bg1"/>
                    </a:solidFill>
                  </a:rPr>
                  <a:t>Ha nem,</a:t>
                </a:r>
                <a:br>
                  <a:rPr lang="hu-HU" dirty="0" smtClean="0">
                    <a:solidFill>
                      <a:schemeClr val="bg1"/>
                    </a:solidFill>
                  </a:rPr>
                </a:br>
                <a:r>
                  <a:rPr lang="hu-HU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hu-H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hu-HU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hu-H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>
                    <a:solidFill>
                      <a:schemeClr val="bg1"/>
                    </a:solidFill>
                  </a:rPr>
                  <a:t>,</a:t>
                </a:r>
                <a:br>
                  <a:rPr lang="hu-HU" dirty="0" smtClean="0">
                    <a:solidFill>
                      <a:schemeClr val="bg1"/>
                    </a:solidFill>
                  </a:rPr>
                </a:br>
                <a:r>
                  <a:rPr lang="hu-HU" dirty="0" smtClean="0">
                    <a:solidFill>
                      <a:schemeClr val="bg1"/>
                    </a:solidFill>
                  </a:rPr>
                  <a:t>ugrás </a:t>
                </a:r>
                <a:r>
                  <a:rPr lang="hu-HU" i="1" dirty="0" smtClean="0">
                    <a:solidFill>
                      <a:schemeClr val="bg1"/>
                    </a:solidFill>
                  </a:rPr>
                  <a:t>1</a:t>
                </a:r>
                <a:r>
                  <a:rPr lang="hu-HU" dirty="0" smtClean="0">
                    <a:solidFill>
                      <a:schemeClr val="bg1"/>
                    </a:solidFill>
                  </a:rPr>
                  <a:t>-re.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44" y="857232"/>
                <a:ext cx="8893652" cy="5529321"/>
              </a:xfrm>
              <a:blipFill rotWithShape="0">
                <a:blip r:embed="rId4"/>
                <a:stretch>
                  <a:fillRect l="-1782" t="-13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Csoportba foglalás 22"/>
          <p:cNvGrpSpPr/>
          <p:nvPr/>
        </p:nvGrpSpPr>
        <p:grpSpPr>
          <a:xfrm>
            <a:off x="4711850" y="2636912"/>
            <a:ext cx="4252638" cy="3686266"/>
            <a:chOff x="4711850" y="2636912"/>
            <a:chExt cx="4252638" cy="3686266"/>
          </a:xfrm>
        </p:grpSpPr>
        <p:sp>
          <p:nvSpPr>
            <p:cNvPr id="26" name="Ellipszis 25"/>
            <p:cNvSpPr/>
            <p:nvPr/>
          </p:nvSpPr>
          <p:spPr>
            <a:xfrm>
              <a:off x="6249468" y="419225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Ellipszis 26"/>
            <p:cNvSpPr/>
            <p:nvPr/>
          </p:nvSpPr>
          <p:spPr>
            <a:xfrm>
              <a:off x="7454057" y="408425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4711850" y="2636912"/>
              <a:ext cx="4252638" cy="36862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Ellipszis 3"/>
            <p:cNvSpPr/>
            <p:nvPr/>
          </p:nvSpPr>
          <p:spPr>
            <a:xfrm>
              <a:off x="4949675" y="2814415"/>
              <a:ext cx="2736304" cy="2736304"/>
            </a:xfrm>
            <a:prstGeom prst="ellipse">
              <a:avLst/>
            </a:prstGeom>
            <a:solidFill>
              <a:schemeClr val="accent5">
                <a:lumMod val="75000"/>
                <a:alpha val="48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Ellipszis 4"/>
            <p:cNvSpPr/>
            <p:nvPr/>
          </p:nvSpPr>
          <p:spPr>
            <a:xfrm>
              <a:off x="6139905" y="2814415"/>
              <a:ext cx="2736304" cy="2736304"/>
            </a:xfrm>
            <a:prstGeom prst="ellipse">
              <a:avLst/>
            </a:prstGeom>
            <a:solidFill>
              <a:srgbClr val="B83A55">
                <a:alpha val="45000"/>
              </a:srgbClr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Ellipszis 5"/>
            <p:cNvSpPr/>
            <p:nvPr/>
          </p:nvSpPr>
          <p:spPr>
            <a:xfrm>
              <a:off x="4989316" y="443073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>
              <a:off x="6263827" y="413684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Ellipszis 7"/>
            <p:cNvSpPr/>
            <p:nvPr/>
          </p:nvSpPr>
          <p:spPr>
            <a:xfrm>
              <a:off x="5624141" y="3046814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7454057" y="4128567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8437316" y="4000033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4989316" y="369488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Ellipszis 11"/>
            <p:cNvSpPr/>
            <p:nvPr/>
          </p:nvSpPr>
          <p:spPr>
            <a:xfrm>
              <a:off x="6357468" y="3557984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Ellipszis 12"/>
            <p:cNvSpPr/>
            <p:nvPr/>
          </p:nvSpPr>
          <p:spPr>
            <a:xfrm flipH="1" flipV="1">
              <a:off x="5525369" y="4115713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>
            <a:xfrm>
              <a:off x="5421364" y="498255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 flipH="1" flipV="1">
              <a:off x="5918895" y="479327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>
            <a:xfrm flipH="1" flipV="1">
              <a:off x="6569355" y="419225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Ellipszis 16"/>
            <p:cNvSpPr/>
            <p:nvPr/>
          </p:nvSpPr>
          <p:spPr>
            <a:xfrm flipH="1" flipV="1">
              <a:off x="5407225" y="3451045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Ellipszis 17"/>
            <p:cNvSpPr/>
            <p:nvPr/>
          </p:nvSpPr>
          <p:spPr>
            <a:xfrm flipH="1" flipV="1">
              <a:off x="6164747" y="2963364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Ellipszis 18"/>
            <p:cNvSpPr/>
            <p:nvPr/>
          </p:nvSpPr>
          <p:spPr>
            <a:xfrm flipH="1" flipV="1">
              <a:off x="6688751" y="3505045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Ellipszis 19"/>
            <p:cNvSpPr/>
            <p:nvPr/>
          </p:nvSpPr>
          <p:spPr>
            <a:xfrm flipH="1" flipV="1">
              <a:off x="5894053" y="359807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Ellipszis 20"/>
            <p:cNvSpPr/>
            <p:nvPr/>
          </p:nvSpPr>
          <p:spPr>
            <a:xfrm>
              <a:off x="7861252" y="4670078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Ellipszis 21"/>
            <p:cNvSpPr/>
            <p:nvPr/>
          </p:nvSpPr>
          <p:spPr>
            <a:xfrm flipH="1" flipV="1">
              <a:off x="7508057" y="3078006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Lekerekített téglalap feliratnak 23"/>
                <p:cNvSpPr/>
                <p:nvPr/>
              </p:nvSpPr>
              <p:spPr>
                <a:xfrm>
                  <a:off x="7101733" y="5675106"/>
                  <a:ext cx="1735037" cy="648072"/>
                </a:xfrm>
                <a:prstGeom prst="wedgeRoundRectCallout">
                  <a:avLst>
                    <a:gd name="adj1" fmla="val -26146"/>
                    <a:gd name="adj2" fmla="val -261772"/>
                    <a:gd name="adj3" fmla="val 16667"/>
                  </a:avLst>
                </a:prstGeom>
                <a:solidFill>
                  <a:srgbClr val="B83A55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hu-HU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𝑁𝑁</m:t>
                            </m:r>
                          </m:e>
                        </m:d>
                        <m:r>
                          <a:rPr lang="hu-HU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=7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Lekerekített téglalap feliratna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733" y="5675106"/>
                  <a:ext cx="1735037" cy="648072"/>
                </a:xfrm>
                <a:prstGeom prst="wedgeRoundRectCallout">
                  <a:avLst>
                    <a:gd name="adj1" fmla="val -26146"/>
                    <a:gd name="adj2" fmla="val -261772"/>
                    <a:gd name="adj3" fmla="val 16667"/>
                  </a:avLst>
                </a:prstGeom>
                <a:blipFill rotWithShape="0"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Lekerekített téglalap feliratnak 24"/>
                <p:cNvSpPr/>
                <p:nvPr/>
              </p:nvSpPr>
              <p:spPr>
                <a:xfrm>
                  <a:off x="4711850" y="5675106"/>
                  <a:ext cx="1735037" cy="648072"/>
                </a:xfrm>
                <a:prstGeom prst="wedgeRoundRectCallout">
                  <a:avLst>
                    <a:gd name="adj1" fmla="val 42275"/>
                    <a:gd name="adj2" fmla="val -261772"/>
                    <a:gd name="adj3" fmla="val 16667"/>
                  </a:avLst>
                </a:prstGeom>
                <a:solidFill>
                  <a:srgbClr val="B83A55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hu-HU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𝑁𝑁</m:t>
                            </m:r>
                          </m:e>
                        </m:d>
                        <m:r>
                          <a:rPr lang="hu-HU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=14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Lekerekített téglalap feliratnak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850" y="5675106"/>
                  <a:ext cx="1735037" cy="648072"/>
                </a:xfrm>
                <a:prstGeom prst="wedgeRoundRectCallout">
                  <a:avLst>
                    <a:gd name="adj1" fmla="val 42275"/>
                    <a:gd name="adj2" fmla="val -261772"/>
                    <a:gd name="adj3" fmla="val 16667"/>
                  </a:avLst>
                </a:prstGeom>
                <a:blipFill rotWithShape="0"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07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764704"/>
            <a:ext cx="6940800" cy="567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4" b="58688"/>
          <a:stretch/>
        </p:blipFill>
        <p:spPr>
          <a:xfrm>
            <a:off x="843188" y="1988841"/>
            <a:ext cx="4568419" cy="4369666"/>
          </a:xfrm>
          <a:prstGeom prst="rect">
            <a:avLst/>
          </a:prstGeom>
          <a:ln>
            <a:solidFill>
              <a:srgbClr val="762536"/>
            </a:solidFill>
          </a:ln>
        </p:spPr>
      </p:pic>
    </p:spTree>
    <p:extLst>
      <p:ext uri="{BB962C8B-B14F-4D97-AF65-F5344CB8AC3E}">
        <p14:creationId xmlns:p14="http://schemas.microsoft.com/office/powerpoint/2010/main" val="18905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Apriori információval – NNDB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hu-HU" i="1" dirty="0" smtClean="0">
                            <a:latin typeface="Cambria Math"/>
                          </a:rPr>
                          <m:t>𝑖</m:t>
                        </m:r>
                        <m:r>
                          <a:rPr lang="hu-HU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hu-HU" i="1" dirty="0" smtClean="0">
                        <a:latin typeface="Cambria Math"/>
                      </a:rPr>
                      <m:t>=(</m:t>
                    </m:r>
                    <m:r>
                      <a:rPr lang="hu-HU" i="1" dirty="0" smtClean="0">
                        <a:latin typeface="Cambria Math"/>
                      </a:rPr>
                      <m:t>𝑖</m:t>
                    </m:r>
                    <m:r>
                      <a:rPr lang="hu-HU" i="1" dirty="0" smtClean="0">
                        <a:latin typeface="Cambria Math"/>
                      </a:rPr>
                      <m:t>+1)×</m:t>
                    </m:r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hu-HU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, na de mekkora legyen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?</a:t>
                </a:r>
              </a:p>
              <a:p>
                <a:endParaRPr lang="hu-HU" dirty="0"/>
              </a:p>
              <a:p>
                <a:r>
                  <a:rPr lang="hu-HU" dirty="0" smtClean="0"/>
                  <a:t>Ötlet: ha a ritkák aránya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 smtClean="0"/>
                  <a:t>, akkor legyen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𝐾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hu-HU" b="0" i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hu-HU" dirty="0" smtClean="0"/>
                  <a:t> számítsuk ki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hu-HU" dirty="0" smtClean="0"/>
                  <a:t>-re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hu-HU" dirty="0" smtClean="0"/>
                  <a:t>. </a:t>
                </a:r>
                <a:r>
                  <a:rPr lang="hu-HU" dirty="0"/>
                  <a:t>l</a:t>
                </a:r>
                <a:r>
                  <a:rPr lang="hu-HU" dirty="0" smtClean="0"/>
                  <a:t>egközelebbi elem távolságát: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smtClean="0"/>
                  <a:t>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Legyen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 ∈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hu-HU" dirty="0" smtClean="0"/>
                  <a:t>.</a:t>
                </a:r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3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zis 4"/>
          <p:cNvSpPr/>
          <p:nvPr/>
        </p:nvSpPr>
        <p:spPr>
          <a:xfrm>
            <a:off x="5732141" y="3170584"/>
            <a:ext cx="2736304" cy="2736304"/>
          </a:xfrm>
          <a:prstGeom prst="ellipse">
            <a:avLst/>
          </a:prstGeom>
          <a:solidFill>
            <a:schemeClr val="accent5">
              <a:lumMod val="75000"/>
              <a:alpha val="48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771782" y="478690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7046293" y="4493015"/>
            <a:ext cx="108000" cy="1080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6406607" y="3402983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8236523" y="4484736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5771782" y="405105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7139934" y="3914153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 flipH="1" flipV="1">
            <a:off x="6307835" y="4471882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203830" y="533872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 flipH="1" flipV="1">
            <a:off x="6701361" y="514944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 flipH="1" flipV="1">
            <a:off x="7351821" y="454842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 flipH="1" flipV="1">
            <a:off x="6189691" y="3807214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 flipH="1" flipV="1">
            <a:off x="6947213" y="3319533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 flipH="1" flipV="1">
            <a:off x="7471217" y="3861214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 flipH="1" flipV="1">
            <a:off x="6676519" y="395424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1259632" y="5013176"/>
            <a:ext cx="4104456" cy="1342407"/>
          </a:xfrm>
          <a:prstGeom prst="wedgeRoundRectCallout">
            <a:avLst>
              <a:gd name="adj1" fmla="val 55499"/>
              <a:gd name="adj2" fmla="val -7872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 a ritkák tényleg nagyon közel vannak egymáshoz, akkor beleférnek egy körbe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Implementációs kérdések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𝑘𝑁𝑁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hu-HU" dirty="0" smtClean="0"/>
                  <a:t>majd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hu-HU" dirty="0" smtClean="0"/>
                  <a:t> – milyen adatszerkezettel?</a:t>
                </a:r>
              </a:p>
              <a:p>
                <a:r>
                  <a:rPr lang="hu-HU" dirty="0" smtClean="0"/>
                  <a:t>Naiv</a:t>
                </a:r>
              </a:p>
              <a:p>
                <a:pPr lvl="1"/>
                <a:r>
                  <a:rPr lang="hu-HU" dirty="0" smtClean="0"/>
                  <a:t>Távolságmátrixot tárolunk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𝑠𝑜𝑟𝑡</m:t>
                    </m:r>
                    <m:d>
                      <m:d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u-HU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𝑤h𝑖𝑐h</m:t>
                    </m:r>
                    <m:d>
                      <m:d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 ≤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 smtClean="0"/>
                  <a:t>Partíciós módszerek?</a:t>
                </a:r>
              </a:p>
              <a:p>
                <a:pPr lvl="1"/>
                <a:r>
                  <a:rPr lang="hu-HU" dirty="0" smtClean="0"/>
                  <a:t>Pl. fák: k-d </a:t>
                </a:r>
                <a:r>
                  <a:rPr lang="hu-HU" dirty="0" err="1" smtClean="0"/>
                  <a:t>tree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VP-tree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3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Implementációs kérdések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8289" r="6609" b="7267"/>
          <a:stretch/>
        </p:blipFill>
        <p:spPr>
          <a:xfrm>
            <a:off x="179511" y="723031"/>
            <a:ext cx="6087279" cy="4506169"/>
          </a:xfrm>
        </p:spPr>
      </p:pic>
      <p:sp>
        <p:nvSpPr>
          <p:cNvPr id="6" name="Lekerekített téglalap 5"/>
          <p:cNvSpPr/>
          <p:nvPr/>
        </p:nvSpPr>
        <p:spPr>
          <a:xfrm>
            <a:off x="6012160" y="3933056"/>
            <a:ext cx="2956030" cy="244827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1. ÉPÍT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Hierarchikus adatszerkezetben a közeli ponthalmazok</a:t>
            </a:r>
          </a:p>
        </p:txBody>
      </p:sp>
      <p:sp>
        <p:nvSpPr>
          <p:cNvPr id="8" name="Ellipszis 7"/>
          <p:cNvSpPr/>
          <p:nvPr/>
        </p:nvSpPr>
        <p:spPr>
          <a:xfrm>
            <a:off x="2051720" y="1844824"/>
            <a:ext cx="1440160" cy="14401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699792" y="2499701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ekerekített téglalap 9"/>
              <p:cNvSpPr/>
              <p:nvPr/>
            </p:nvSpPr>
            <p:spPr>
              <a:xfrm>
                <a:off x="6012160" y="750179"/>
                <a:ext cx="2956030" cy="1749522"/>
              </a:xfrm>
              <a:prstGeom prst="roundRect">
                <a:avLst/>
              </a:prstGeom>
              <a:solidFill>
                <a:srgbClr val="B83A55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</a:rPr>
                  <a:t>2. KERES: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10</m:t>
                    </m:r>
                  </m:oMath>
                </a14:m>
                <a:endParaRPr lang="hu-HU" sz="2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</a:rPr>
                  <a:t>2.1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’ ≤9 </m:t>
                    </m:r>
                  </m:oMath>
                </a14:m>
                <a:r>
                  <a:rPr lang="hu-HU" sz="2400" dirty="0" smtClean="0">
                    <a:solidFill>
                      <a:schemeClr val="bg1"/>
                    </a:solidFill>
                  </a:rPr>
                  <a:t> (7. zóna)</a:t>
                </a:r>
              </a:p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</a:rPr>
                  <a:t>2.2 r’ = 7 (5-8. zóna) </a:t>
                </a:r>
              </a:p>
            </p:txBody>
          </p:sp>
        </mc:Choice>
        <mc:Fallback xmlns="">
          <p:sp>
            <p:nvSpPr>
              <p:cNvPr id="10" name="Lekerekített 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750179"/>
                <a:ext cx="2956030" cy="174952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zis 11"/>
          <p:cNvSpPr/>
          <p:nvPr/>
        </p:nvSpPr>
        <p:spPr>
          <a:xfrm>
            <a:off x="2222049" y="2015817"/>
            <a:ext cx="1070781" cy="10707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295636" y="2117145"/>
            <a:ext cx="7092788" cy="28960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Nem kell mindent kiszámolni </a:t>
            </a:r>
            <a:r>
              <a:rPr lang="hu-HU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Többször kell kiszámolnunk ugyanazt </a:t>
            </a:r>
            <a:r>
              <a:rPr lang="hu-HU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</a:p>
        </p:txBody>
      </p:sp>
    </p:spTree>
    <p:extLst>
      <p:ext uri="{BB962C8B-B14F-4D97-AF65-F5344CB8AC3E}">
        <p14:creationId xmlns:p14="http://schemas.microsoft.com/office/powerpoint/2010/main" val="37867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Map-Reduce</a:t>
            </a:r>
            <a:r>
              <a:rPr lang="hu-HU" dirty="0" smtClean="0"/>
              <a:t>?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elég nagy </a:t>
                </a:r>
                <a:r>
                  <a:rPr lang="hu-HU" dirty="0" smtClean="0">
                    <a:sym typeface="Wingdings" panose="05000000000000000000" pitchFamily="2" charset="2"/>
                  </a:rPr>
                  <a:t> muszáj bontani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kerekített téglalap 4"/>
          <p:cNvSpPr/>
          <p:nvPr/>
        </p:nvSpPr>
        <p:spPr>
          <a:xfrm>
            <a:off x="137400" y="4319003"/>
            <a:ext cx="3168352" cy="151216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REDUCE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37400" y="2894603"/>
            <a:ext cx="3168352" cy="9038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MAP</a:t>
            </a:r>
          </a:p>
        </p:txBody>
      </p:sp>
      <p:cxnSp>
        <p:nvCxnSpPr>
          <p:cNvPr id="10" name="Egyenes összekötő nyíllal 9"/>
          <p:cNvCxnSpPr>
            <a:stCxn id="6" idx="2"/>
            <a:endCxn id="5" idx="0"/>
          </p:cNvCxnSpPr>
          <p:nvPr/>
        </p:nvCxnSpPr>
        <p:spPr>
          <a:xfrm>
            <a:off x="1721576" y="3798459"/>
            <a:ext cx="0" cy="520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4559007" y="2894603"/>
            <a:ext cx="4032448" cy="9038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Csomópont milyen más </a:t>
            </a:r>
            <a:r>
              <a:rPr lang="hu-HU" sz="2400" dirty="0" err="1" smtClean="0">
                <a:solidFill>
                  <a:schemeClr val="bg1"/>
                </a:solidFill>
              </a:rPr>
              <a:t>csp-ok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kNN-jeit</a:t>
            </a:r>
            <a:r>
              <a:rPr lang="hu-HU" sz="2400" dirty="0" smtClean="0">
                <a:solidFill>
                  <a:schemeClr val="bg1"/>
                </a:solidFill>
              </a:rPr>
              <a:t> frissítheti?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4572000" y="4415491"/>
            <a:ext cx="4032448" cy="134224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 megvan minden jelölt: tényleges távolságszámítás</a:t>
            </a:r>
          </a:p>
        </p:txBody>
      </p:sp>
      <p:cxnSp>
        <p:nvCxnSpPr>
          <p:cNvPr id="17" name="Egyenes összekötő nyíllal 16"/>
          <p:cNvCxnSpPr>
            <a:stCxn id="6" idx="3"/>
            <a:endCxn id="14" idx="1"/>
          </p:cNvCxnSpPr>
          <p:nvPr/>
        </p:nvCxnSpPr>
        <p:spPr>
          <a:xfrm>
            <a:off x="3305752" y="3346531"/>
            <a:ext cx="1253255" cy="0"/>
          </a:xfrm>
          <a:prstGeom prst="straightConnector1">
            <a:avLst/>
          </a:prstGeom>
          <a:ln w="5715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5" idx="3"/>
            <a:endCxn id="15" idx="1"/>
          </p:cNvCxnSpPr>
          <p:nvPr/>
        </p:nvCxnSpPr>
        <p:spPr>
          <a:xfrm>
            <a:off x="3305752" y="5075087"/>
            <a:ext cx="1266248" cy="11527"/>
          </a:xfrm>
          <a:prstGeom prst="straightConnector1">
            <a:avLst/>
          </a:prstGeom>
          <a:ln w="5715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kerekített téglalap 21"/>
          <p:cNvSpPr/>
          <p:nvPr/>
        </p:nvSpPr>
        <p:spPr>
          <a:xfrm>
            <a:off x="453741" y="2157318"/>
            <a:ext cx="8173572" cy="23546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Mi van, ha már a felosztást is elosztottan akarom végezni?</a:t>
            </a:r>
          </a:p>
        </p:txBody>
      </p:sp>
    </p:spTree>
    <p:extLst>
      <p:ext uri="{BB962C8B-B14F-4D97-AF65-F5344CB8AC3E}">
        <p14:creationId xmlns:p14="http://schemas.microsoft.com/office/powerpoint/2010/main" val="39469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csalás.. </a:t>
            </a:r>
            <a:r>
              <a:rPr lang="hu-HU" dirty="0" err="1" smtClean="0"/>
              <a:t>Voronoi</a:t>
            </a:r>
            <a:r>
              <a:rPr lang="hu-HU" dirty="0" smtClean="0"/>
              <a:t> cellák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8729"/>
          <a:stretch/>
        </p:blipFill>
        <p:spPr>
          <a:xfrm>
            <a:off x="673382" y="742702"/>
            <a:ext cx="7859058" cy="5559638"/>
          </a:xfrm>
        </p:spPr>
      </p:pic>
      <p:sp>
        <p:nvSpPr>
          <p:cNvPr id="7" name="Ellipszis 6"/>
          <p:cNvSpPr/>
          <p:nvPr/>
        </p:nvSpPr>
        <p:spPr>
          <a:xfrm>
            <a:off x="7020272" y="2924944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732240" y="3356992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7560332" y="3356992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8244408" y="3522521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7054700" y="2332865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621773" y="393305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944233" y="2908929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7122094" y="4350939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7740352" y="3867389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6618038" y="4695807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921833" y="3399854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5155852" y="4422947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7308304" y="3645024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6084168" y="2997143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5227860" y="304210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5436096" y="365665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5937697" y="3645024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5451960" y="390182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5953113" y="2822072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5580112" y="288894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5004048" y="249289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6732240" y="2095189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5783175" y="1766013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6158792" y="226458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5508104" y="2679774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4139952" y="2090439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3491880" y="1124744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Ellipszis 34"/>
          <p:cNvSpPr/>
          <p:nvPr/>
        </p:nvSpPr>
        <p:spPr>
          <a:xfrm>
            <a:off x="4499992" y="105273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Ellipszis 35"/>
          <p:cNvSpPr/>
          <p:nvPr/>
        </p:nvSpPr>
        <p:spPr>
          <a:xfrm>
            <a:off x="4788024" y="162880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Ellipszis 36"/>
          <p:cNvSpPr/>
          <p:nvPr/>
        </p:nvSpPr>
        <p:spPr>
          <a:xfrm>
            <a:off x="3059832" y="1160748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3672668" y="1700808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9" name="Ellipszis 38"/>
          <p:cNvSpPr/>
          <p:nvPr/>
        </p:nvSpPr>
        <p:spPr>
          <a:xfrm>
            <a:off x="5312840" y="141277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0" name="Ellipszis 39"/>
          <p:cNvSpPr/>
          <p:nvPr/>
        </p:nvSpPr>
        <p:spPr>
          <a:xfrm>
            <a:off x="4099742" y="1292585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Ellipszis 40"/>
          <p:cNvSpPr/>
          <p:nvPr/>
        </p:nvSpPr>
        <p:spPr>
          <a:xfrm>
            <a:off x="4355976" y="1556792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Ellipszis 41"/>
          <p:cNvSpPr/>
          <p:nvPr/>
        </p:nvSpPr>
        <p:spPr>
          <a:xfrm>
            <a:off x="4291756" y="3033147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3" name="Ellipszis 42"/>
          <p:cNvSpPr/>
          <p:nvPr/>
        </p:nvSpPr>
        <p:spPr>
          <a:xfrm>
            <a:off x="3744676" y="3450513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4" name="Ellipszis 43"/>
          <p:cNvSpPr/>
          <p:nvPr/>
        </p:nvSpPr>
        <p:spPr>
          <a:xfrm>
            <a:off x="3576849" y="2872925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5" name="Ellipszis 44"/>
          <p:cNvSpPr/>
          <p:nvPr/>
        </p:nvSpPr>
        <p:spPr>
          <a:xfrm>
            <a:off x="3029769" y="3290291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Ellipszis 45"/>
          <p:cNvSpPr/>
          <p:nvPr/>
        </p:nvSpPr>
        <p:spPr>
          <a:xfrm>
            <a:off x="4721348" y="3883241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7" name="Ellipszis 46"/>
          <p:cNvSpPr/>
          <p:nvPr/>
        </p:nvSpPr>
        <p:spPr>
          <a:xfrm>
            <a:off x="4553521" y="3305653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Ellipszis 47"/>
          <p:cNvSpPr/>
          <p:nvPr/>
        </p:nvSpPr>
        <p:spPr>
          <a:xfrm>
            <a:off x="4006441" y="3723019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9" name="Ellipszis 48"/>
          <p:cNvSpPr/>
          <p:nvPr/>
        </p:nvSpPr>
        <p:spPr>
          <a:xfrm>
            <a:off x="3744676" y="4222319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0" name="Ellipszis 49"/>
          <p:cNvSpPr/>
          <p:nvPr/>
        </p:nvSpPr>
        <p:spPr>
          <a:xfrm>
            <a:off x="3576849" y="3644731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1" name="Ellipszis 50"/>
          <p:cNvSpPr/>
          <p:nvPr/>
        </p:nvSpPr>
        <p:spPr>
          <a:xfrm>
            <a:off x="3029769" y="4062097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3" name="Ellipszis 52"/>
          <p:cNvSpPr/>
          <p:nvPr/>
        </p:nvSpPr>
        <p:spPr>
          <a:xfrm>
            <a:off x="4677557" y="4075978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4" name="Ellipszis 53"/>
          <p:cNvSpPr/>
          <p:nvPr/>
        </p:nvSpPr>
        <p:spPr>
          <a:xfrm>
            <a:off x="4415792" y="4575278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5" name="Ellipszis 54"/>
          <p:cNvSpPr/>
          <p:nvPr/>
        </p:nvSpPr>
        <p:spPr>
          <a:xfrm>
            <a:off x="4247965" y="399769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6" name="Ellipszis 55"/>
          <p:cNvSpPr/>
          <p:nvPr/>
        </p:nvSpPr>
        <p:spPr>
          <a:xfrm>
            <a:off x="3700885" y="441505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7" name="Ellipszis 56"/>
          <p:cNvSpPr/>
          <p:nvPr/>
        </p:nvSpPr>
        <p:spPr>
          <a:xfrm>
            <a:off x="4271565" y="3486517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Ellipszis 57"/>
          <p:cNvSpPr/>
          <p:nvPr/>
        </p:nvSpPr>
        <p:spPr>
          <a:xfrm>
            <a:off x="4322091" y="4805343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9" name="Ellipszis 58"/>
          <p:cNvSpPr/>
          <p:nvPr/>
        </p:nvSpPr>
        <p:spPr>
          <a:xfrm>
            <a:off x="4993207" y="5158302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0" name="Ellipszis 59"/>
          <p:cNvSpPr/>
          <p:nvPr/>
        </p:nvSpPr>
        <p:spPr>
          <a:xfrm>
            <a:off x="4278300" y="499808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1" name="Ellipszis 60"/>
          <p:cNvSpPr/>
          <p:nvPr/>
        </p:nvSpPr>
        <p:spPr>
          <a:xfrm>
            <a:off x="6134967" y="5251584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2" name="Ellipszis 61"/>
          <p:cNvSpPr/>
          <p:nvPr/>
        </p:nvSpPr>
        <p:spPr>
          <a:xfrm>
            <a:off x="2993765" y="4767815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3624685" y="5034084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Ellipszis 63"/>
          <p:cNvSpPr/>
          <p:nvPr/>
        </p:nvSpPr>
        <p:spPr>
          <a:xfrm>
            <a:off x="3744676" y="472457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Ellipszis 64"/>
          <p:cNvSpPr/>
          <p:nvPr/>
        </p:nvSpPr>
        <p:spPr>
          <a:xfrm>
            <a:off x="2555776" y="4841347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6" name="Ellipszis 65"/>
          <p:cNvSpPr/>
          <p:nvPr/>
        </p:nvSpPr>
        <p:spPr>
          <a:xfrm>
            <a:off x="3347864" y="4539274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7" name="Ellipszis 66"/>
          <p:cNvSpPr/>
          <p:nvPr/>
        </p:nvSpPr>
        <p:spPr>
          <a:xfrm>
            <a:off x="6209814" y="4415056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5865689" y="4047621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Ellipszis 68"/>
          <p:cNvSpPr/>
          <p:nvPr/>
        </p:nvSpPr>
        <p:spPr>
          <a:xfrm>
            <a:off x="5691094" y="4841347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0" name="Ellipszis 69"/>
          <p:cNvSpPr/>
          <p:nvPr/>
        </p:nvSpPr>
        <p:spPr>
          <a:xfrm>
            <a:off x="2771800" y="2300590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3453805" y="2310388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2" name="Ellipszis 71"/>
          <p:cNvSpPr/>
          <p:nvPr/>
        </p:nvSpPr>
        <p:spPr>
          <a:xfrm>
            <a:off x="2931989" y="2786068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3" name="Ellipszis 72"/>
          <p:cNvSpPr/>
          <p:nvPr/>
        </p:nvSpPr>
        <p:spPr>
          <a:xfrm>
            <a:off x="1979712" y="2715778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Ellipszis 74"/>
          <p:cNvSpPr/>
          <p:nvPr/>
        </p:nvSpPr>
        <p:spPr>
          <a:xfrm>
            <a:off x="1704379" y="3522521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2395908" y="3522521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7" name="Ellipszis 76"/>
          <p:cNvSpPr/>
          <p:nvPr/>
        </p:nvSpPr>
        <p:spPr>
          <a:xfrm>
            <a:off x="2123728" y="4539274"/>
            <a:ext cx="72008" cy="720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8" name="Ellipszis 77"/>
          <p:cNvSpPr/>
          <p:nvPr/>
        </p:nvSpPr>
        <p:spPr>
          <a:xfrm>
            <a:off x="1728787" y="2278386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1800795" y="3955249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0" name="Ellipszis 79"/>
          <p:cNvSpPr/>
          <p:nvPr/>
        </p:nvSpPr>
        <p:spPr>
          <a:xfrm>
            <a:off x="3338740" y="2607766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83" name="Egyenes összekötő nyíllal 82"/>
          <p:cNvCxnSpPr>
            <a:stCxn id="32" idx="7"/>
            <a:endCxn id="29" idx="3"/>
          </p:cNvCxnSpPr>
          <p:nvPr/>
        </p:nvCxnSpPr>
        <p:spPr>
          <a:xfrm flipV="1">
            <a:off x="5569567" y="2156652"/>
            <a:ext cx="1173218" cy="533667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églalap 84"/>
              <p:cNvSpPr/>
              <p:nvPr/>
            </p:nvSpPr>
            <p:spPr>
              <a:xfrm>
                <a:off x="6156176" y="2492896"/>
                <a:ext cx="1017236" cy="452037"/>
              </a:xfrm>
              <a:prstGeom prst="rect">
                <a:avLst/>
              </a:prstGeom>
              <a:noFill/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600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u-HU" sz="36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églalap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92896"/>
                <a:ext cx="1017236" cy="4520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ekerekített téglalap 43"/>
          <p:cNvSpPr/>
          <p:nvPr/>
        </p:nvSpPr>
        <p:spPr>
          <a:xfrm>
            <a:off x="0" y="3952871"/>
            <a:ext cx="9144000" cy="2520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0" y="1452623"/>
            <a:ext cx="9144000" cy="24059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Amiért jó: </a:t>
            </a:r>
            <a:r>
              <a:rPr lang="hu-HU" dirty="0" err="1"/>
              <a:t>M</a:t>
            </a:r>
            <a:r>
              <a:rPr lang="hu-HU" dirty="0" err="1" smtClean="0"/>
              <a:t>apReduce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elég nagy </a:t>
                </a:r>
                <a:r>
                  <a:rPr lang="hu-HU" dirty="0" smtClean="0">
                    <a:sym typeface="Wingdings" panose="05000000000000000000" pitchFamily="2" charset="2"/>
                  </a:rPr>
                  <a:t> muszáj bontani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kerekített téglalap 3"/>
          <p:cNvSpPr/>
          <p:nvPr/>
        </p:nvSpPr>
        <p:spPr>
          <a:xfrm>
            <a:off x="148071" y="1615645"/>
            <a:ext cx="3168352" cy="9038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MAP1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58161" y="5373215"/>
            <a:ext cx="3168352" cy="939633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REDUCE2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58161" y="4091708"/>
            <a:ext cx="3168352" cy="9038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MAP2</a:t>
            </a:r>
          </a:p>
        </p:txBody>
      </p:sp>
      <p:cxnSp>
        <p:nvCxnSpPr>
          <p:cNvPr id="8" name="Egyenes összekötő nyíllal 7"/>
          <p:cNvCxnSpPr>
            <a:stCxn id="4" idx="2"/>
            <a:endCxn id="18" idx="0"/>
          </p:cNvCxnSpPr>
          <p:nvPr/>
        </p:nvCxnSpPr>
        <p:spPr>
          <a:xfrm>
            <a:off x="1732247" y="2519501"/>
            <a:ext cx="10090" cy="3307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stCxn id="6" idx="2"/>
            <a:endCxn id="5" idx="0"/>
          </p:cNvCxnSpPr>
          <p:nvPr/>
        </p:nvCxnSpPr>
        <p:spPr>
          <a:xfrm>
            <a:off x="1742337" y="4995564"/>
            <a:ext cx="0" cy="3776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4" idx="3"/>
            <a:endCxn id="13" idx="1"/>
          </p:cNvCxnSpPr>
          <p:nvPr/>
        </p:nvCxnSpPr>
        <p:spPr>
          <a:xfrm>
            <a:off x="3316423" y="2067573"/>
            <a:ext cx="1517685" cy="0"/>
          </a:xfrm>
          <a:prstGeom prst="straightConnector1">
            <a:avLst/>
          </a:prstGeom>
          <a:ln w="57150">
            <a:solidFill>
              <a:srgbClr val="76253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kerekített téglalap 12"/>
          <p:cNvSpPr/>
          <p:nvPr/>
        </p:nvSpPr>
        <p:spPr>
          <a:xfrm>
            <a:off x="4834108" y="1615645"/>
            <a:ext cx="4032448" cy="9038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Csomópont-&gt;tartomány hozzárendelések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4890509" y="4091708"/>
            <a:ext cx="4032448" cy="9038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Csomópont milyen más </a:t>
            </a:r>
            <a:r>
              <a:rPr lang="hu-HU" sz="2400" dirty="0" err="1" smtClean="0">
                <a:solidFill>
                  <a:schemeClr val="bg1"/>
                </a:solidFill>
              </a:rPr>
              <a:t>csp-ok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kNN-jeit</a:t>
            </a:r>
            <a:r>
              <a:rPr lang="hu-HU" sz="2400" dirty="0" smtClean="0">
                <a:solidFill>
                  <a:schemeClr val="bg1"/>
                </a:solidFill>
              </a:rPr>
              <a:t> frissítheti?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4837012" y="5442648"/>
            <a:ext cx="4032448" cy="792087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 megvan minden jelölt: tényleges távolságszámítás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158161" y="2850216"/>
            <a:ext cx="3168352" cy="939633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REDUCE1</a:t>
            </a:r>
          </a:p>
        </p:txBody>
      </p:sp>
      <p:cxnSp>
        <p:nvCxnSpPr>
          <p:cNvPr id="22" name="Egyenes összekötő nyíllal 21"/>
          <p:cNvCxnSpPr>
            <a:stCxn id="18" idx="2"/>
            <a:endCxn id="6" idx="0"/>
          </p:cNvCxnSpPr>
          <p:nvPr/>
        </p:nvCxnSpPr>
        <p:spPr>
          <a:xfrm>
            <a:off x="1742337" y="3789849"/>
            <a:ext cx="0" cy="3018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4858716" y="2885993"/>
            <a:ext cx="4032448" cy="9038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Tartományok értékei</a:t>
            </a:r>
          </a:p>
        </p:txBody>
      </p:sp>
      <p:cxnSp>
        <p:nvCxnSpPr>
          <p:cNvPr id="26" name="Egyenes összekötő nyíllal 25"/>
          <p:cNvCxnSpPr>
            <a:stCxn id="18" idx="3"/>
            <a:endCxn id="25" idx="1"/>
          </p:cNvCxnSpPr>
          <p:nvPr/>
        </p:nvCxnSpPr>
        <p:spPr>
          <a:xfrm>
            <a:off x="3326513" y="3320033"/>
            <a:ext cx="1532203" cy="17888"/>
          </a:xfrm>
          <a:prstGeom prst="straightConnector1">
            <a:avLst/>
          </a:prstGeom>
          <a:ln w="57150">
            <a:solidFill>
              <a:srgbClr val="76253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6" idx="3"/>
            <a:endCxn id="14" idx="1"/>
          </p:cNvCxnSpPr>
          <p:nvPr/>
        </p:nvCxnSpPr>
        <p:spPr>
          <a:xfrm>
            <a:off x="3326513" y="4543636"/>
            <a:ext cx="1563996" cy="0"/>
          </a:xfrm>
          <a:prstGeom prst="straightConnector1">
            <a:avLst/>
          </a:prstGeom>
          <a:ln w="57150">
            <a:solidFill>
              <a:srgbClr val="76253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5" idx="3"/>
            <a:endCxn id="15" idx="1"/>
          </p:cNvCxnSpPr>
          <p:nvPr/>
        </p:nvCxnSpPr>
        <p:spPr>
          <a:xfrm flipV="1">
            <a:off x="3326513" y="5838692"/>
            <a:ext cx="1510499" cy="4340"/>
          </a:xfrm>
          <a:prstGeom prst="straightConnector1">
            <a:avLst/>
          </a:prstGeom>
          <a:ln w="57150">
            <a:solidFill>
              <a:srgbClr val="76253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 animBg="1"/>
      <p:bldP spid="13" grpId="0" animBg="1"/>
      <p:bldP spid="18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[1] </a:t>
            </a:r>
            <a:r>
              <a:rPr lang="hu-HU" dirty="0" err="1" smtClean="0"/>
              <a:t>Stream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, </a:t>
            </a:r>
            <a:r>
              <a:rPr lang="hu-HU" dirty="0" err="1" smtClean="0"/>
              <a:t>filtering</a:t>
            </a:r>
            <a:r>
              <a:rPr lang="hu-HU" dirty="0" smtClean="0"/>
              <a:t>: </a:t>
            </a:r>
            <a:r>
              <a:rPr lang="hu-HU" dirty="0" err="1" smtClean="0"/>
              <a:t>Mining</a:t>
            </a:r>
            <a:r>
              <a:rPr lang="hu-HU" dirty="0" smtClean="0"/>
              <a:t> of </a:t>
            </a:r>
            <a:r>
              <a:rPr lang="hu-HU" dirty="0" err="1" smtClean="0"/>
              <a:t>Massive</a:t>
            </a:r>
            <a:r>
              <a:rPr lang="hu-HU" dirty="0" smtClean="0"/>
              <a:t> Data </a:t>
            </a:r>
            <a:r>
              <a:rPr lang="hu-HU" dirty="0" err="1" smtClean="0"/>
              <a:t>Sets</a:t>
            </a:r>
            <a:endParaRPr lang="hu-HU" dirty="0" smtClean="0"/>
          </a:p>
          <a:p>
            <a:pPr lvl="1"/>
            <a:r>
              <a:rPr lang="hu-HU" dirty="0"/>
              <a:t>Alapmű: </a:t>
            </a:r>
            <a:r>
              <a:rPr lang="hu-HU" dirty="0">
                <a:hlinkClick r:id="rId2"/>
              </a:rPr>
              <a:t>http://infolab.stanford.edu/~</a:t>
            </a:r>
            <a:r>
              <a:rPr lang="hu-HU" dirty="0" smtClean="0">
                <a:hlinkClick r:id="rId2"/>
              </a:rPr>
              <a:t>ullman/mmds/book.pdf</a:t>
            </a:r>
            <a:endParaRPr lang="hu-HU" dirty="0" smtClean="0"/>
          </a:p>
          <a:p>
            <a:pPr lvl="1"/>
            <a:r>
              <a:rPr lang="hu-HU" dirty="0" err="1" smtClean="0"/>
              <a:t>Coursera</a:t>
            </a:r>
            <a:r>
              <a:rPr lang="hu-HU" dirty="0"/>
              <a:t> tárgy: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www.coursera.org/course/mmds</a:t>
            </a:r>
            <a:endParaRPr lang="hu-HU" dirty="0" smtClean="0"/>
          </a:p>
          <a:p>
            <a:r>
              <a:rPr lang="hu-HU" dirty="0" smtClean="0"/>
              <a:t>[2] </a:t>
            </a:r>
            <a:r>
              <a:rPr lang="hu-HU" dirty="0" err="1" smtClean="0"/>
              <a:t>Outlier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endParaRPr lang="hu-HU" dirty="0" smtClean="0"/>
          </a:p>
          <a:p>
            <a:pPr lvl="1"/>
            <a:r>
              <a:rPr lang="hu-HU" dirty="0" err="1"/>
              <a:t>Varun</a:t>
            </a:r>
            <a:r>
              <a:rPr lang="hu-HU" dirty="0"/>
              <a:t> </a:t>
            </a:r>
            <a:r>
              <a:rPr lang="hu-HU" dirty="0" err="1"/>
              <a:t>Chandola</a:t>
            </a:r>
            <a:r>
              <a:rPr lang="hu-HU" dirty="0"/>
              <a:t>, </a:t>
            </a:r>
            <a:r>
              <a:rPr lang="hu-HU" dirty="0" err="1"/>
              <a:t>Arindam</a:t>
            </a:r>
            <a:r>
              <a:rPr lang="hu-HU" dirty="0"/>
              <a:t> </a:t>
            </a:r>
            <a:r>
              <a:rPr lang="hu-HU" dirty="0" err="1"/>
              <a:t>Banerjee</a:t>
            </a:r>
            <a:r>
              <a:rPr lang="hu-HU" dirty="0"/>
              <a:t>, and </a:t>
            </a:r>
            <a:r>
              <a:rPr lang="hu-HU" dirty="0" err="1"/>
              <a:t>Vipin</a:t>
            </a:r>
            <a:r>
              <a:rPr lang="hu-HU" dirty="0"/>
              <a:t> </a:t>
            </a:r>
            <a:r>
              <a:rPr lang="hu-HU" dirty="0" err="1"/>
              <a:t>Kumar</a:t>
            </a:r>
            <a:r>
              <a:rPr lang="hu-HU" dirty="0"/>
              <a:t>. </a:t>
            </a:r>
            <a:r>
              <a:rPr lang="hu-HU" dirty="0" err="1"/>
              <a:t>Anomaly</a:t>
            </a:r>
            <a:r>
              <a:rPr lang="hu-HU" dirty="0"/>
              <a:t> </a:t>
            </a:r>
            <a:r>
              <a:rPr lang="hu-HU" dirty="0" err="1"/>
              <a:t>detection</a:t>
            </a:r>
            <a:r>
              <a:rPr lang="hu-HU" dirty="0"/>
              <a:t>: A </a:t>
            </a:r>
            <a:r>
              <a:rPr lang="hu-HU" dirty="0" err="1"/>
              <a:t>survey</a:t>
            </a:r>
            <a:r>
              <a:rPr lang="hu-HU" dirty="0" smtClean="0"/>
              <a:t>. </a:t>
            </a:r>
            <a:r>
              <a:rPr lang="hu-HU" dirty="0" err="1" smtClean="0"/>
              <a:t>ACM</a:t>
            </a:r>
            <a:r>
              <a:rPr lang="hu-HU" dirty="0" smtClean="0"/>
              <a:t> </a:t>
            </a:r>
            <a:r>
              <a:rPr lang="hu-HU" dirty="0" err="1"/>
              <a:t>Computing</a:t>
            </a:r>
            <a:r>
              <a:rPr lang="hu-HU" dirty="0"/>
              <a:t> </a:t>
            </a:r>
            <a:r>
              <a:rPr lang="hu-HU" dirty="0" err="1"/>
              <a:t>Surveys</a:t>
            </a:r>
            <a:r>
              <a:rPr lang="hu-HU" dirty="0"/>
              <a:t> (</a:t>
            </a:r>
            <a:r>
              <a:rPr lang="hu-HU" dirty="0" err="1"/>
              <a:t>CSUR</a:t>
            </a:r>
            <a:r>
              <a:rPr lang="hu-HU" dirty="0"/>
              <a:t>), 41(3):15, 2009</a:t>
            </a:r>
          </a:p>
        </p:txBody>
      </p:sp>
    </p:spTree>
    <p:extLst>
      <p:ext uri="{BB962C8B-B14F-4D97-AF65-F5344CB8AC3E}">
        <p14:creationId xmlns:p14="http://schemas.microsoft.com/office/powerpoint/2010/main" val="3234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898120" y="1582909"/>
            <a:ext cx="271878" cy="648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24102" y="1714550"/>
            <a:ext cx="271878" cy="648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034397" y="2052945"/>
            <a:ext cx="271878" cy="648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261163" y="2164781"/>
            <a:ext cx="271878" cy="648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801074" y="2383211"/>
            <a:ext cx="271878" cy="648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73059" y="2235250"/>
            <a:ext cx="271878" cy="648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633246" y="2426220"/>
            <a:ext cx="271878" cy="648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439392" y="2638937"/>
            <a:ext cx="271878" cy="648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811467" y="2832698"/>
            <a:ext cx="315639" cy="64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32428" y="2534305"/>
            <a:ext cx="271878" cy="648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320997" y="1844201"/>
            <a:ext cx="271878" cy="648000"/>
          </a:xfrm>
          <a:prstGeom prst="rect">
            <a:avLst/>
          </a:prstGeom>
        </p:spPr>
      </p:pic>
      <p:pic>
        <p:nvPicPr>
          <p:cNvPr id="105" name="Kép 10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37611" y="2080778"/>
            <a:ext cx="271878" cy="64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Megközelítések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Távolság alapúak</a:t>
            </a:r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Sűrűség alapúak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562635" y="3398029"/>
            <a:ext cx="315639" cy="648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75285" y="2962778"/>
            <a:ext cx="271878" cy="648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940210" y="2008541"/>
            <a:ext cx="271878" cy="648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635717" y="1952362"/>
            <a:ext cx="271878" cy="64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81977" y="3103317"/>
            <a:ext cx="271878" cy="64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89054" y="3592597"/>
            <a:ext cx="271878" cy="648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926068" y="4242106"/>
            <a:ext cx="271878" cy="648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11205" y="1915211"/>
            <a:ext cx="271878" cy="648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44937" y="3623901"/>
            <a:ext cx="271878" cy="648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96512" y="3979230"/>
            <a:ext cx="271878" cy="648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919850" y="4002031"/>
            <a:ext cx="271878" cy="648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550787" y="4086411"/>
            <a:ext cx="271878" cy="648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293352" y="3954507"/>
            <a:ext cx="271878" cy="648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591956" y="2124829"/>
            <a:ext cx="271878" cy="648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555155" y="3374766"/>
            <a:ext cx="271878" cy="648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350494" y="2902475"/>
            <a:ext cx="315639" cy="648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439392" y="4125270"/>
            <a:ext cx="271878" cy="648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107592" y="4397413"/>
            <a:ext cx="271878" cy="648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757048" y="4469532"/>
            <a:ext cx="271878" cy="648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335427" y="4517178"/>
            <a:ext cx="271878" cy="648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84263" y="4253720"/>
            <a:ext cx="271878" cy="648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05839" y="3800604"/>
            <a:ext cx="271878" cy="648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754693" y="2980541"/>
            <a:ext cx="271878" cy="648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873614" y="3455911"/>
            <a:ext cx="271878" cy="648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719913" y="3869292"/>
            <a:ext cx="271878" cy="648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919850" y="4974322"/>
            <a:ext cx="271878" cy="648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150178" y="3004386"/>
            <a:ext cx="271878" cy="64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47864" y="3344075"/>
            <a:ext cx="271878" cy="648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986108" y="3814096"/>
            <a:ext cx="271878" cy="64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1860471" y="3350383"/>
            <a:ext cx="315639" cy="648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2829777" y="2132746"/>
            <a:ext cx="315639" cy="64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2105051" y="3111664"/>
            <a:ext cx="315639" cy="648000"/>
          </a:xfrm>
          <a:prstGeom prst="rect">
            <a:avLst/>
          </a:prstGeom>
        </p:spPr>
      </p:pic>
      <p:pic>
        <p:nvPicPr>
          <p:cNvPr id="99" name="Kép 9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561872" y="4870938"/>
            <a:ext cx="271878" cy="648000"/>
          </a:xfrm>
          <a:prstGeom prst="rect">
            <a:avLst/>
          </a:prstGeom>
        </p:spPr>
      </p:pic>
      <p:pic>
        <p:nvPicPr>
          <p:cNvPr id="100" name="Kép 9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42512" y="4938920"/>
            <a:ext cx="271878" cy="648000"/>
          </a:xfrm>
          <a:prstGeom prst="rect">
            <a:avLst/>
          </a:prstGeom>
        </p:spPr>
      </p:pic>
      <p:pic>
        <p:nvPicPr>
          <p:cNvPr id="101" name="Kép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99623" y="4670472"/>
            <a:ext cx="271878" cy="648000"/>
          </a:xfrm>
          <a:prstGeom prst="rect">
            <a:avLst/>
          </a:prstGeom>
        </p:spPr>
      </p:pic>
      <p:pic>
        <p:nvPicPr>
          <p:cNvPr id="102" name="Kép 1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681261" y="4392841"/>
            <a:ext cx="271878" cy="648000"/>
          </a:xfrm>
          <a:prstGeom prst="rect">
            <a:avLst/>
          </a:prstGeom>
        </p:spPr>
      </p:pic>
      <p:pic>
        <p:nvPicPr>
          <p:cNvPr id="103" name="Kép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314294" y="4660412"/>
            <a:ext cx="271878" cy="648000"/>
          </a:xfrm>
          <a:prstGeom prst="rect">
            <a:avLst/>
          </a:prstGeom>
        </p:spPr>
      </p:pic>
      <p:pic>
        <p:nvPicPr>
          <p:cNvPr id="106" name="Kép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010396" y="3941174"/>
            <a:ext cx="271878" cy="648000"/>
          </a:xfrm>
          <a:prstGeom prst="rect">
            <a:avLst/>
          </a:prstGeom>
        </p:spPr>
      </p:pic>
      <p:pic>
        <p:nvPicPr>
          <p:cNvPr id="107" name="Kép 10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254155" y="3529695"/>
            <a:ext cx="271878" cy="648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347379" y="2178643"/>
            <a:ext cx="271878" cy="648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1011046" y="2656541"/>
            <a:ext cx="271878" cy="648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2871067" y="2559250"/>
            <a:ext cx="271878" cy="648000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318418" y="2614036"/>
            <a:ext cx="271878" cy="648000"/>
          </a:xfrm>
          <a:prstGeom prst="rect">
            <a:avLst/>
          </a:prstGeom>
        </p:spPr>
      </p:pic>
      <p:pic>
        <p:nvPicPr>
          <p:cNvPr id="120" name="Kép 1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574308" y="2271375"/>
            <a:ext cx="271878" cy="648000"/>
          </a:xfrm>
          <a:prstGeom prst="rect">
            <a:avLst/>
          </a:prstGeom>
        </p:spPr>
      </p:pic>
      <p:pic>
        <p:nvPicPr>
          <p:cNvPr id="121" name="Kép 1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246293" y="2123414"/>
            <a:ext cx="271878" cy="648000"/>
          </a:xfrm>
          <a:prstGeom prst="rect">
            <a:avLst/>
          </a:prstGeom>
        </p:spPr>
      </p:pic>
      <p:pic>
        <p:nvPicPr>
          <p:cNvPr id="122" name="Kép 1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406480" y="2314384"/>
            <a:ext cx="271878" cy="648000"/>
          </a:xfrm>
          <a:prstGeom prst="rect">
            <a:avLst/>
          </a:prstGeom>
        </p:spPr>
      </p:pic>
      <p:pic>
        <p:nvPicPr>
          <p:cNvPr id="123" name="Kép 1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212626" y="2527101"/>
            <a:ext cx="271878" cy="648000"/>
          </a:xfrm>
          <a:prstGeom prst="rect">
            <a:avLst/>
          </a:prstGeom>
        </p:spPr>
      </p:pic>
      <p:pic>
        <p:nvPicPr>
          <p:cNvPr id="124" name="Kép 1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584701" y="2720862"/>
            <a:ext cx="315639" cy="648000"/>
          </a:xfrm>
          <a:prstGeom prst="rect">
            <a:avLst/>
          </a:prstGeom>
        </p:spPr>
      </p:pic>
      <p:pic>
        <p:nvPicPr>
          <p:cNvPr id="125" name="Kép 1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905662" y="2422469"/>
            <a:ext cx="271878" cy="648000"/>
          </a:xfrm>
          <a:prstGeom prst="rect">
            <a:avLst/>
          </a:prstGeom>
        </p:spPr>
      </p:pic>
      <p:pic>
        <p:nvPicPr>
          <p:cNvPr id="126" name="Kép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094231" y="1732365"/>
            <a:ext cx="271878" cy="648000"/>
          </a:xfrm>
          <a:prstGeom prst="rect">
            <a:avLst/>
          </a:prstGeom>
        </p:spPr>
      </p:pic>
      <p:pic>
        <p:nvPicPr>
          <p:cNvPr id="127" name="Kép 1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510845" y="1968942"/>
            <a:ext cx="271878" cy="648000"/>
          </a:xfrm>
          <a:prstGeom prst="rect">
            <a:avLst/>
          </a:prstGeom>
        </p:spPr>
      </p:pic>
      <p:pic>
        <p:nvPicPr>
          <p:cNvPr id="128" name="Kép 1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108257" y="3461048"/>
            <a:ext cx="315639" cy="648000"/>
          </a:xfrm>
          <a:prstGeom prst="rect">
            <a:avLst/>
          </a:prstGeom>
        </p:spPr>
      </p:pic>
      <p:pic>
        <p:nvPicPr>
          <p:cNvPr id="129" name="Kép 1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448519" y="2850942"/>
            <a:ext cx="271878" cy="648000"/>
          </a:xfrm>
          <a:prstGeom prst="rect">
            <a:avLst/>
          </a:prstGeom>
        </p:spPr>
      </p:pic>
      <p:pic>
        <p:nvPicPr>
          <p:cNvPr id="130" name="Kép 1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713444" y="1896705"/>
            <a:ext cx="271878" cy="648000"/>
          </a:xfrm>
          <a:prstGeom prst="rect">
            <a:avLst/>
          </a:prstGeom>
        </p:spPr>
      </p:pic>
      <p:pic>
        <p:nvPicPr>
          <p:cNvPr id="131" name="Kép 1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408951" y="1840526"/>
            <a:ext cx="271878" cy="648000"/>
          </a:xfrm>
          <a:prstGeom prst="rect">
            <a:avLst/>
          </a:prstGeom>
        </p:spPr>
      </p:pic>
      <p:pic>
        <p:nvPicPr>
          <p:cNvPr id="132" name="Kép 1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829803" y="2962778"/>
            <a:ext cx="271878" cy="648000"/>
          </a:xfrm>
          <a:prstGeom prst="rect">
            <a:avLst/>
          </a:prstGeom>
        </p:spPr>
      </p:pic>
      <p:pic>
        <p:nvPicPr>
          <p:cNvPr id="133" name="Kép 1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262288" y="3480761"/>
            <a:ext cx="271878" cy="648000"/>
          </a:xfrm>
          <a:prstGeom prst="rect">
            <a:avLst/>
          </a:prstGeom>
        </p:spPr>
      </p:pic>
      <p:pic>
        <p:nvPicPr>
          <p:cNvPr id="134" name="Kép 1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699302" y="4130270"/>
            <a:ext cx="271878" cy="648000"/>
          </a:xfrm>
          <a:prstGeom prst="rect">
            <a:avLst/>
          </a:prstGeom>
        </p:spPr>
      </p:pic>
      <p:pic>
        <p:nvPicPr>
          <p:cNvPr id="135" name="Kép 1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784439" y="1803375"/>
            <a:ext cx="271878" cy="648000"/>
          </a:xfrm>
          <a:prstGeom prst="rect">
            <a:avLst/>
          </a:prstGeom>
        </p:spPr>
      </p:pic>
      <p:pic>
        <p:nvPicPr>
          <p:cNvPr id="136" name="Kép 1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518171" y="3512065"/>
            <a:ext cx="271878" cy="648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969746" y="3867394"/>
            <a:ext cx="271878" cy="648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693084" y="3890195"/>
            <a:ext cx="271878" cy="648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324021" y="3974575"/>
            <a:ext cx="271878" cy="648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066586" y="3842671"/>
            <a:ext cx="271878" cy="648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365190" y="2012993"/>
            <a:ext cx="271878" cy="648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328389" y="3262930"/>
            <a:ext cx="271878" cy="648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010111" y="2779602"/>
            <a:ext cx="315639" cy="648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212626" y="4013434"/>
            <a:ext cx="271878" cy="648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880826" y="4285577"/>
            <a:ext cx="271878" cy="648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530282" y="4357696"/>
            <a:ext cx="271878" cy="648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108661" y="4405342"/>
            <a:ext cx="271878" cy="648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257497" y="4141884"/>
            <a:ext cx="271878" cy="648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4979073" y="3688768"/>
            <a:ext cx="271878" cy="648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527927" y="2868705"/>
            <a:ext cx="271878" cy="648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646848" y="3344075"/>
            <a:ext cx="271878" cy="648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493147" y="3757456"/>
            <a:ext cx="271878" cy="648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693084" y="4862486"/>
            <a:ext cx="271878" cy="648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923412" y="2892550"/>
            <a:ext cx="271878" cy="648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772034" y="3433456"/>
            <a:ext cx="271878" cy="648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327919" y="3053453"/>
            <a:ext cx="271878" cy="648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672467" y="3428500"/>
            <a:ext cx="315639" cy="648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7603011" y="2020910"/>
            <a:ext cx="315639" cy="648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11" b="-519"/>
          <a:stretch/>
        </p:blipFill>
        <p:spPr>
          <a:xfrm>
            <a:off x="6878285" y="2999828"/>
            <a:ext cx="315639" cy="648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335106" y="4759102"/>
            <a:ext cx="271878" cy="648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815746" y="4827084"/>
            <a:ext cx="271878" cy="648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472857" y="4558636"/>
            <a:ext cx="271878" cy="648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454495" y="4281005"/>
            <a:ext cx="271878" cy="648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087528" y="4548576"/>
            <a:ext cx="271878" cy="648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783630" y="3829338"/>
            <a:ext cx="271878" cy="648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8027389" y="3417859"/>
            <a:ext cx="271878" cy="648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6120613" y="2066807"/>
            <a:ext cx="271878" cy="648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784280" y="2544705"/>
            <a:ext cx="271878" cy="648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7644301" y="2447414"/>
            <a:ext cx="271878" cy="648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9" b="1861"/>
          <a:stretch/>
        </p:blipFill>
        <p:spPr>
          <a:xfrm flipH="1">
            <a:off x="5091652" y="2502200"/>
            <a:ext cx="271878" cy="648000"/>
          </a:xfrm>
          <a:prstGeom prst="rect">
            <a:avLst/>
          </a:prstGeom>
        </p:spPr>
      </p:pic>
      <p:sp>
        <p:nvSpPr>
          <p:cNvPr id="98" name="Ellipszis 97"/>
          <p:cNvSpPr/>
          <p:nvPr/>
        </p:nvSpPr>
        <p:spPr>
          <a:xfrm>
            <a:off x="5962162" y="2822488"/>
            <a:ext cx="983538" cy="1046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7" name="Ellipszis 96"/>
          <p:cNvSpPr/>
          <p:nvPr/>
        </p:nvSpPr>
        <p:spPr>
          <a:xfrm>
            <a:off x="7341361" y="1899881"/>
            <a:ext cx="838366" cy="910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5" name="Ellipszis 94"/>
          <p:cNvSpPr/>
          <p:nvPr/>
        </p:nvSpPr>
        <p:spPr>
          <a:xfrm>
            <a:off x="1145550" y="2684209"/>
            <a:ext cx="1321278" cy="1338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6" name="Ellipszis 95"/>
          <p:cNvSpPr/>
          <p:nvPr/>
        </p:nvSpPr>
        <p:spPr>
          <a:xfrm>
            <a:off x="2606111" y="1957788"/>
            <a:ext cx="838366" cy="910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7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Megközelítések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Távolság alapúak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Sűrűség alapúak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7" y="2244333"/>
            <a:ext cx="7165397" cy="4018285"/>
          </a:xfrm>
          <a:prstGeom prst="rect">
            <a:avLst/>
          </a:prstGeom>
        </p:spPr>
      </p:pic>
      <p:sp>
        <p:nvSpPr>
          <p:cNvPr id="70" name="Ellipszis 69"/>
          <p:cNvSpPr/>
          <p:nvPr/>
        </p:nvSpPr>
        <p:spPr>
          <a:xfrm>
            <a:off x="4648199" y="2504209"/>
            <a:ext cx="1524001" cy="987136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1" name="Ellipszis 70"/>
          <p:cNvSpPr/>
          <p:nvPr/>
        </p:nvSpPr>
        <p:spPr>
          <a:xfrm>
            <a:off x="4798353" y="4549668"/>
            <a:ext cx="1392382" cy="654627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Távolság alapú technikák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71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ekerekített téglalapbuborék 59"/>
          <p:cNvSpPr/>
          <p:nvPr/>
        </p:nvSpPr>
        <p:spPr>
          <a:xfrm>
            <a:off x="1268580" y="4805536"/>
            <a:ext cx="1329108" cy="740659"/>
          </a:xfrm>
          <a:prstGeom prst="wedgeRoundRectCallout">
            <a:avLst>
              <a:gd name="adj1" fmla="val -17295"/>
              <a:gd name="adj2" fmla="val -14284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Befoglaló burok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043608" y="3614709"/>
            <a:ext cx="7056784" cy="251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/>
          <p:cNvSpPr/>
          <p:nvPr/>
        </p:nvSpPr>
        <p:spPr>
          <a:xfrm>
            <a:off x="1763688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597687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3456192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4444658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994051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7670336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5647121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697564" y="3585600"/>
            <a:ext cx="72008" cy="9000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1259632" y="3558651"/>
            <a:ext cx="0" cy="1444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1116179" y="37013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41677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240731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620863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851226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290786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532717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511375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7563515" y="20441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441677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240731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620863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4851226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4290786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5532717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6511375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563515" y="2544534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cxnSp>
        <p:nvCxnSpPr>
          <p:cNvPr id="40" name="Egyenes összekötő nyíllal 39"/>
          <p:cNvCxnSpPr/>
          <p:nvPr/>
        </p:nvCxnSpPr>
        <p:spPr>
          <a:xfrm flipV="1">
            <a:off x="1008514" y="2044134"/>
            <a:ext cx="0" cy="3693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1028865" y="2579369"/>
            <a:ext cx="8678" cy="3344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624899" y="2970881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Min.:</a:t>
            </a:r>
            <a:endParaRPr lang="hu-HU" sz="2400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2469551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268605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1648737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879100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4318660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5560591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6539249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7591389" y="3017048"/>
            <a:ext cx="28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57" name="Téglalap 56"/>
          <p:cNvSpPr/>
          <p:nvPr/>
        </p:nvSpPr>
        <p:spPr>
          <a:xfrm>
            <a:off x="624899" y="2970881"/>
            <a:ext cx="7835533" cy="10998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zövegdoboz 61"/>
              <p:cNvSpPr txBox="1"/>
              <p:nvPr/>
            </p:nvSpPr>
            <p:spPr>
              <a:xfrm>
                <a:off x="651067" y="5144715"/>
                <a:ext cx="7566905" cy="60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h𝑑𝑠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unc>
                        <m:func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hu-HU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2" name="Szövegdoboz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7" y="5144715"/>
                <a:ext cx="7566905" cy="606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Féltér-mélység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Tukey</a:t>
            </a:r>
            <a:r>
              <a:rPr lang="hu-HU" dirty="0" smtClean="0"/>
              <a:t>, 1974</a:t>
            </a:r>
          </a:p>
          <a:p>
            <a:pPr lvl="1"/>
            <a:endParaRPr lang="hu-HU" dirty="0"/>
          </a:p>
        </p:txBody>
      </p:sp>
      <p:sp>
        <p:nvSpPr>
          <p:cNvPr id="59" name="Lekerekített téglalapbuborék 58"/>
          <p:cNvSpPr/>
          <p:nvPr/>
        </p:nvSpPr>
        <p:spPr>
          <a:xfrm>
            <a:off x="1116179" y="4653136"/>
            <a:ext cx="1640841" cy="1152128"/>
          </a:xfrm>
          <a:prstGeom prst="wedgeRoundRectCallout">
            <a:avLst>
              <a:gd name="adj1" fmla="val 350684"/>
              <a:gd name="adj2" fmla="val -1239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Extrém pontok</a:t>
            </a:r>
          </a:p>
        </p:txBody>
      </p:sp>
      <p:sp>
        <p:nvSpPr>
          <p:cNvPr id="61" name="Lekerekített téglalapbuborék 60"/>
          <p:cNvSpPr/>
          <p:nvPr/>
        </p:nvSpPr>
        <p:spPr>
          <a:xfrm>
            <a:off x="5187999" y="4653136"/>
            <a:ext cx="3272433" cy="1152128"/>
          </a:xfrm>
          <a:prstGeom prst="wedgeRoundRectCallout">
            <a:avLst>
              <a:gd name="adj1" fmla="val -62244"/>
              <a:gd name="adj2" fmla="val -1352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Medián: majd a végén…</a:t>
            </a:r>
          </a:p>
        </p:txBody>
      </p:sp>
    </p:spTree>
    <p:extLst>
      <p:ext uri="{BB962C8B-B14F-4D97-AF65-F5344CB8AC3E}">
        <p14:creationId xmlns:p14="http://schemas.microsoft.com/office/powerpoint/2010/main" val="40864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7" grpId="0" animBg="1"/>
      <p:bldP spid="59" grpId="0" animBg="1"/>
      <p:bldP spid="61" grpId="0" animBg="1"/>
    </p:bldLst>
  </p:timing>
</p:sld>
</file>

<file path=ppt/theme/theme1.xml><?xml version="1.0" encoding="utf-8"?>
<a:theme xmlns:a="http://schemas.openxmlformats.org/drawingml/2006/main" name="FTSRG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FTSRG</Template>
  <TotalTime>18814</TotalTime>
  <Words>1421</Words>
  <Application>Microsoft Office PowerPoint</Application>
  <PresentationFormat>Diavetítés a képernyőre (4:3 oldalarány)</PresentationFormat>
  <Paragraphs>415</Paragraphs>
  <Slides>56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Wingdings</vt:lpstr>
      <vt:lpstr>FTSRG</vt:lpstr>
      <vt:lpstr>Mintavételezés, szűrés, kilógó esetek detektálása</vt:lpstr>
      <vt:lpstr>Alapfogalmak</vt:lpstr>
      <vt:lpstr>Outlier detektálás</vt:lpstr>
      <vt:lpstr>Alapfeladat</vt:lpstr>
      <vt:lpstr>Alapfeladat</vt:lpstr>
      <vt:lpstr>Megközelítések</vt:lpstr>
      <vt:lpstr>Megközelítések</vt:lpstr>
      <vt:lpstr>Távolság alapú technikák</vt:lpstr>
      <vt:lpstr>Befoglaló burok</vt:lpstr>
      <vt:lpstr>Befoglaló burok</vt:lpstr>
      <vt:lpstr>Befoglaló burok</vt:lpstr>
      <vt:lpstr>DEMO</vt:lpstr>
      <vt:lpstr>DB</vt:lpstr>
      <vt:lpstr>DEMO</vt:lpstr>
      <vt:lpstr>MCD</vt:lpstr>
      <vt:lpstr>MCD</vt:lpstr>
      <vt:lpstr>FAST-MCD</vt:lpstr>
      <vt:lpstr>Mahalanobis távolság</vt:lpstr>
      <vt:lpstr>FAST-MCD</vt:lpstr>
      <vt:lpstr>BACON</vt:lpstr>
      <vt:lpstr>DEMO</vt:lpstr>
      <vt:lpstr>DEMO</vt:lpstr>
      <vt:lpstr>Sűrűség alapú technikák</vt:lpstr>
      <vt:lpstr>DB alapötlete</vt:lpstr>
      <vt:lpstr>LOF motiváció: mikor jó a DB?</vt:lpstr>
      <vt:lpstr>LOF</vt:lpstr>
      <vt:lpstr>LOF</vt:lpstr>
      <vt:lpstr>DEMO</vt:lpstr>
      <vt:lpstr>Outlierek adatfolyamokban</vt:lpstr>
      <vt:lpstr>Adatfolyamok</vt:lpstr>
      <vt:lpstr>Outlierek idősorokban</vt:lpstr>
      <vt:lpstr>Hatások szerinti osztályozás</vt:lpstr>
      <vt:lpstr>Basic types</vt:lpstr>
      <vt:lpstr>Outlierek szekvenciák között</vt:lpstr>
      <vt:lpstr>Outlierek szekvenciák között</vt:lpstr>
      <vt:lpstr>Idősorok távolságfüggvényei</vt:lpstr>
      <vt:lpstr>Dinamikus idővetemítés</vt:lpstr>
      <vt:lpstr>Dinamikus idővetemítés számítása </vt:lpstr>
      <vt:lpstr>Dinamikus idővetemítés</vt:lpstr>
      <vt:lpstr>Longest common subsequence</vt:lpstr>
      <vt:lpstr>Longest common subsequence</vt:lpstr>
      <vt:lpstr>Outlierek szekvenciákban</vt:lpstr>
      <vt:lpstr>Outlierek szekvenciákban</vt:lpstr>
      <vt:lpstr>Outlierek szekvenciákban</vt:lpstr>
      <vt:lpstr>Autokorrelációs módszerek</vt:lpstr>
      <vt:lpstr>Egy kis kitérő: NNDB</vt:lpstr>
      <vt:lpstr>Kiindulási feltételek</vt:lpstr>
      <vt:lpstr>Kiindulási feltételek</vt:lpstr>
      <vt:lpstr>NNDB</vt:lpstr>
      <vt:lpstr>Apriori információval – NNDB</vt:lpstr>
      <vt:lpstr>Implementációs kérdések</vt:lpstr>
      <vt:lpstr>Implementációs kérdések</vt:lpstr>
      <vt:lpstr>Map-Reduce?</vt:lpstr>
      <vt:lpstr>Egy kis csalás.. Voronoi cellák</vt:lpstr>
      <vt:lpstr>Amiért jó: MapReduce </vt:lpstr>
      <vt:lpstr>Hivatkozásjegyzék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szarnyasg</dc:creator>
  <cp:lastModifiedBy>Agnes</cp:lastModifiedBy>
  <cp:revision>2053</cp:revision>
  <dcterms:created xsi:type="dcterms:W3CDTF">2013-06-08T09:47:17Z</dcterms:created>
  <dcterms:modified xsi:type="dcterms:W3CDTF">2014-11-05T12:35:28Z</dcterms:modified>
</cp:coreProperties>
</file>