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307" r:id="rId2"/>
    <p:sldId id="326" r:id="rId3"/>
    <p:sldId id="330" r:id="rId4"/>
    <p:sldId id="331" r:id="rId5"/>
    <p:sldId id="353" r:id="rId6"/>
    <p:sldId id="332" r:id="rId7"/>
    <p:sldId id="333" r:id="rId8"/>
    <p:sldId id="334" r:id="rId9"/>
    <p:sldId id="354" r:id="rId10"/>
    <p:sldId id="395" r:id="rId11"/>
    <p:sldId id="336" r:id="rId12"/>
    <p:sldId id="337" r:id="rId13"/>
    <p:sldId id="338" r:id="rId14"/>
    <p:sldId id="385" r:id="rId15"/>
    <p:sldId id="339" r:id="rId16"/>
    <p:sldId id="340" r:id="rId17"/>
    <p:sldId id="387" r:id="rId18"/>
    <p:sldId id="341" r:id="rId19"/>
    <p:sldId id="342" r:id="rId20"/>
    <p:sldId id="343" r:id="rId21"/>
    <p:sldId id="344" r:id="rId22"/>
    <p:sldId id="345" r:id="rId23"/>
    <p:sldId id="379" r:id="rId24"/>
    <p:sldId id="346" r:id="rId25"/>
    <p:sldId id="386" r:id="rId26"/>
    <p:sldId id="347" r:id="rId27"/>
    <p:sldId id="348" r:id="rId28"/>
    <p:sldId id="350" r:id="rId29"/>
    <p:sldId id="351" r:id="rId30"/>
    <p:sldId id="388" r:id="rId31"/>
    <p:sldId id="352" r:id="rId32"/>
    <p:sldId id="389" r:id="rId33"/>
    <p:sldId id="390" r:id="rId34"/>
    <p:sldId id="391" r:id="rId35"/>
    <p:sldId id="396" r:id="rId36"/>
    <p:sldId id="38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557C84F6-86CF-2840-82A3-197FE4901845}">
          <p14:sldIdLst>
            <p14:sldId id="307"/>
            <p14:sldId id="326"/>
            <p14:sldId id="330"/>
            <p14:sldId id="331"/>
            <p14:sldId id="353"/>
            <p14:sldId id="332"/>
            <p14:sldId id="333"/>
            <p14:sldId id="334"/>
            <p14:sldId id="354"/>
            <p14:sldId id="395"/>
            <p14:sldId id="336"/>
            <p14:sldId id="337"/>
            <p14:sldId id="338"/>
            <p14:sldId id="385"/>
            <p14:sldId id="339"/>
            <p14:sldId id="340"/>
            <p14:sldId id="387"/>
            <p14:sldId id="341"/>
            <p14:sldId id="342"/>
            <p14:sldId id="343"/>
            <p14:sldId id="344"/>
            <p14:sldId id="345"/>
            <p14:sldId id="379"/>
            <p14:sldId id="346"/>
            <p14:sldId id="386"/>
            <p14:sldId id="347"/>
            <p14:sldId id="348"/>
            <p14:sldId id="350"/>
            <p14:sldId id="351"/>
            <p14:sldId id="388"/>
            <p14:sldId id="352"/>
            <p14:sldId id="389"/>
            <p14:sldId id="390"/>
            <p14:sldId id="391"/>
            <p14:sldId id="396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171"/>
    <a:srgbClr val="621E0F"/>
    <a:srgbClr val="7F182D"/>
    <a:srgbClr val="FFFFFF"/>
    <a:srgbClr val="67201A"/>
    <a:srgbClr val="762536"/>
    <a:srgbClr val="62983D"/>
    <a:srgbClr val="204CC4"/>
    <a:srgbClr val="2E2F94"/>
    <a:srgbClr val="235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4" autoAdjust="0"/>
    <p:restoredTop sz="89982" autoAdjust="0"/>
  </p:normalViewPr>
  <p:slideViewPr>
    <p:cSldViewPr snapToGrid="0">
      <p:cViewPr varScale="1">
        <p:scale>
          <a:sx n="68" d="100"/>
          <a:sy n="68" d="100"/>
        </p:scale>
        <p:origin x="1350" y="8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0191-0BE1-0142-AFC1-0297AE024A0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A3C59-3253-3B42-8BE0-F6D0BA6B04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Vonalak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bonnie</a:t>
            </a:r>
            <a:r>
              <a:rPr lang="hu-HU" dirty="0" smtClean="0">
                <a:sym typeface="Wingdings" panose="05000000000000000000" pitchFamily="2" charset="2"/>
              </a:rPr>
              <a:t> magyarázat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798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Több dimenzió: veszem az összes lehetséges </a:t>
            </a:r>
            <a:r>
              <a:rPr lang="hu-HU" dirty="0" err="1" smtClean="0"/>
              <a:t>féltér-mélységét</a:t>
            </a:r>
            <a:r>
              <a:rPr lang="hu-HU" baseline="0" dirty="0" smtClean="0"/>
              <a:t> és számolok egy minimumot.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822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Több dimenzió: veszem az összes lehetséges </a:t>
            </a:r>
            <a:r>
              <a:rPr lang="hu-HU" dirty="0" err="1" smtClean="0"/>
              <a:t>féltér-mélységét</a:t>
            </a:r>
            <a:r>
              <a:rPr lang="hu-HU" baseline="0" dirty="0" smtClean="0"/>
              <a:t> és számolok egy minimumot.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57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Kovariancia: mennyire változnak együtt?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58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Rd</a:t>
            </a:r>
            <a:r>
              <a:rPr lang="hu-HU" dirty="0" smtClean="0"/>
              <a:t> – </a:t>
            </a:r>
            <a:r>
              <a:rPr lang="hu-HU" dirty="0" err="1" smtClean="0"/>
              <a:t>reachability</a:t>
            </a:r>
            <a:r>
              <a:rPr lang="hu-HU" dirty="0" smtClean="0"/>
              <a:t> </a:t>
            </a:r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baseline="0" dirty="0" smtClean="0">
                <a:sym typeface="Wingdings" panose="05000000000000000000" pitchFamily="2" charset="2"/>
              </a:rPr>
              <a:t> simítás</a:t>
            </a:r>
          </a:p>
          <a:p>
            <a:r>
              <a:rPr lang="hu-HU" baseline="0" dirty="0" smtClean="0">
                <a:sym typeface="Wingdings" panose="05000000000000000000" pitchFamily="2" charset="2"/>
              </a:rPr>
              <a:t>Lokális elérési sűrűség – 1 / (átlagban én milyen messze vagyok a többiektől)</a:t>
            </a:r>
          </a:p>
          <a:p>
            <a:r>
              <a:rPr lang="hu-HU" baseline="0" dirty="0" err="1" smtClean="0">
                <a:sym typeface="Wingdings" panose="05000000000000000000" pitchFamily="2" charset="2"/>
              </a:rPr>
              <a:t>Lof</a:t>
            </a:r>
            <a:r>
              <a:rPr lang="hu-HU" baseline="0" dirty="0" smtClean="0">
                <a:sym typeface="Wingdings" panose="05000000000000000000" pitchFamily="2" charset="2"/>
              </a:rPr>
              <a:t> – a környezetembe tartozó pontok és a sajátomnak az átlaga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8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7463" y="6413500"/>
            <a:ext cx="364966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+mn-lt"/>
                <a:cs typeface="+mn-cs"/>
              </a:rPr>
              <a:t>Budapest University of Technology and Economics</a:t>
            </a:r>
            <a:r>
              <a:rPr lang="hu-HU" sz="1000" b="1" dirty="0" smtClean="0">
                <a:solidFill>
                  <a:schemeClr val="bg1"/>
                </a:solidFill>
                <a:latin typeface="+mn-lt"/>
                <a:cs typeface="+mn-cs"/>
              </a:rPr>
              <a:t/>
            </a:r>
            <a:br>
              <a:rPr lang="hu-HU" sz="1000" b="1" dirty="0" smtClean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US" sz="1000" b="1" dirty="0" smtClean="0">
                <a:solidFill>
                  <a:schemeClr val="bg1"/>
                </a:solidFill>
                <a:latin typeface="+mn-lt"/>
                <a:cs typeface="+mn-cs"/>
              </a:rPr>
              <a:t>Department of Measurement and Information Systems</a:t>
            </a:r>
            <a:endParaRPr lang="en-US" sz="1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5572125"/>
            <a:ext cx="18891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91" y="6365876"/>
            <a:ext cx="1597819" cy="448257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000125" y="4725145"/>
            <a:ext cx="7143750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latin typeface="+mn-lt"/>
                <a:cs typeface="+mn-cs"/>
              </a:rPr>
              <a:t>Budapest University of </a:t>
            </a:r>
            <a:r>
              <a:rPr lang="en-US" sz="2400" b="1" dirty="0">
                <a:latin typeface="+mn-lt"/>
                <a:cs typeface="+mn-cs"/>
              </a:rPr>
              <a:t>Technology</a:t>
            </a:r>
            <a:r>
              <a:rPr lang="hu-HU" sz="2400" b="1" dirty="0">
                <a:latin typeface="+mn-lt"/>
                <a:cs typeface="+mn-cs"/>
              </a:rPr>
              <a:t> and </a:t>
            </a:r>
            <a:r>
              <a:rPr lang="en-US" sz="2400" b="1" dirty="0" smtClean="0">
                <a:latin typeface="+mn-lt"/>
                <a:cs typeface="+mn-cs"/>
              </a:rPr>
              <a:t>Economics</a:t>
            </a:r>
            <a:r>
              <a:rPr lang="hu-HU" sz="2400" b="1" dirty="0" smtClean="0">
                <a:latin typeface="+mn-lt"/>
                <a:cs typeface="+mn-cs"/>
              </a:rPr>
              <a:t/>
            </a:r>
            <a:br>
              <a:rPr lang="hu-HU" sz="2400" b="1" dirty="0" smtClean="0">
                <a:latin typeface="+mn-lt"/>
                <a:cs typeface="+mn-cs"/>
              </a:rPr>
            </a:br>
            <a:r>
              <a:rPr lang="hu-HU" sz="2400" b="1" dirty="0" smtClean="0">
                <a:latin typeface="+mn-lt"/>
                <a:cs typeface="+mn-cs"/>
              </a:rPr>
              <a:t>Fault</a:t>
            </a:r>
            <a:r>
              <a:rPr lang="hu-HU" sz="2400" b="1" baseline="0" dirty="0" smtClean="0">
                <a:latin typeface="+mn-lt"/>
                <a:cs typeface="+mn-cs"/>
              </a:rPr>
              <a:t> Tolerant Systems Research Group</a:t>
            </a:r>
            <a:endParaRPr lang="en-US" sz="24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414" y="142830"/>
            <a:ext cx="1668429" cy="720000"/>
          </a:xfrm>
        </p:spPr>
        <p:txBody>
          <a:bodyPr>
            <a:noAutofit/>
          </a:bodyPr>
          <a:lstStyle>
            <a:lvl1pPr algn="l">
              <a:defRPr sz="4000" b="1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" y="6486525"/>
            <a:ext cx="1225630" cy="343842"/>
          </a:xfrm>
          <a:prstGeom prst="rect">
            <a:avLst/>
          </a:prstGeom>
        </p:spPr>
      </p:pic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solidFill>
            <a:srgbClr val="76253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53" y="6500180"/>
            <a:ext cx="1049893" cy="334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oecd.org/pisa/pisaproducts/datavisualizationcontest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hans_rosling_shows_the_best_stats_you_ve_ever_seen" TargetMode="External"/><Relationship Id="rId2" Type="http://schemas.openxmlformats.org/officeDocument/2006/relationships/hyperlink" Target="http://www.ted.com/talks/david_mccandless_the_beauty_of_data_visualization?language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aki-agrocentrum.hu/hu/szakmai-anyagok/agronomiai-informaciok/az-eghajlatvaltozas-zala-megye-szivebol-nezv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aki-agrocentrum.hu/hu/szakmai-anyagok/agronomiai-informaciok/az-eghajlatvaltozas-zala-megye-szivebol-nezv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Outlier</a:t>
            </a:r>
            <a:r>
              <a:rPr lang="hu-HU" dirty="0" smtClean="0"/>
              <a:t>detektálás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Salánki Ágnes</a:t>
            </a:r>
          </a:p>
          <a:p>
            <a:r>
              <a:rPr lang="hu-HU" dirty="0" err="1" smtClean="0"/>
              <a:t>salanki</a:t>
            </a:r>
            <a:r>
              <a:rPr lang="hu-HU" dirty="0" smtClean="0"/>
              <a:t>@</a:t>
            </a:r>
            <a:r>
              <a:rPr lang="hu-HU" dirty="0" err="1" smtClean="0"/>
              <a:t>mit.bme.hu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06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Esettanulmány</a:t>
            </a:r>
            <a:r>
              <a:rPr lang="en-US" dirty="0" smtClean="0"/>
              <a:t>: PISA</a:t>
            </a:r>
            <a:r>
              <a:rPr lang="hu-HU" dirty="0" smtClean="0"/>
              <a:t>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PISA 2012 results</a:t>
            </a:r>
            <a:endParaRPr lang="en-US" dirty="0" smtClean="0"/>
          </a:p>
          <a:p>
            <a:pPr lvl="1"/>
            <a:r>
              <a:rPr lang="hu-HU" dirty="0" smtClean="0"/>
              <a:t>Most: matematika és értő olvasás eredmények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95" y="1939847"/>
            <a:ext cx="4918153" cy="49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35891" y="2622884"/>
            <a:ext cx="1786836" cy="70986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China-Shanghai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52963" y="5792202"/>
            <a:ext cx="1359568" cy="3549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Quatar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97931" y="5437270"/>
            <a:ext cx="1359568" cy="3549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Peru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1999" y="2971798"/>
            <a:ext cx="1180243" cy="3549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Japan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5090358"/>
            <a:ext cx="1578141" cy="3549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Indonesia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54606" y="4732416"/>
            <a:ext cx="1578141" cy="3549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Colombia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9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ekerekített téglalapbuborék 59"/>
          <p:cNvSpPr/>
          <p:nvPr/>
        </p:nvSpPr>
        <p:spPr>
          <a:xfrm>
            <a:off x="1268580" y="4805536"/>
            <a:ext cx="1329108" cy="740659"/>
          </a:xfrm>
          <a:prstGeom prst="wedgeRoundRectCallout">
            <a:avLst>
              <a:gd name="adj1" fmla="val -17295"/>
              <a:gd name="adj2" fmla="val -14284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Befoglaló burok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1043608" y="3614709"/>
            <a:ext cx="7056784" cy="251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zis 7"/>
          <p:cNvSpPr/>
          <p:nvPr/>
        </p:nvSpPr>
        <p:spPr>
          <a:xfrm>
            <a:off x="1763688" y="358560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2597687" y="358560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3456192" y="358560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4444658" y="358560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994051" y="358560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7670336" y="358560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5647121" y="358560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697564" y="358560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1259632" y="3558651"/>
            <a:ext cx="0" cy="1444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1116179" y="37013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441677" y="20441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3240731" y="20441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620863" y="20441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4851226" y="20441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4290786" y="20441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5532717" y="20441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6511375" y="20441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7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7563515" y="20441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8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2441677" y="25445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7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3240731" y="25445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1620863" y="25445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8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4851226" y="25445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4290786" y="25445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5532717" y="25445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6511375" y="25445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7563515" y="25445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cxnSp>
        <p:nvCxnSpPr>
          <p:cNvPr id="40" name="Egyenes összekötő nyíllal 39"/>
          <p:cNvCxnSpPr/>
          <p:nvPr/>
        </p:nvCxnSpPr>
        <p:spPr>
          <a:xfrm flipV="1">
            <a:off x="1008514" y="2044134"/>
            <a:ext cx="0" cy="3693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>
            <a:off x="1028865" y="2579369"/>
            <a:ext cx="8678" cy="3344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zövegdoboz 43"/>
          <p:cNvSpPr txBox="1"/>
          <p:nvPr/>
        </p:nvSpPr>
        <p:spPr>
          <a:xfrm>
            <a:off x="624899" y="2970881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Min.:</a:t>
            </a:r>
            <a:endParaRPr lang="hu-HU" sz="2400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2469551" y="3017048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3268605" y="3017048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1648737" y="3017048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4879100" y="3017048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4318660" y="3017048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50" name="Szövegdoboz 49"/>
          <p:cNvSpPr txBox="1"/>
          <p:nvPr/>
        </p:nvSpPr>
        <p:spPr>
          <a:xfrm>
            <a:off x="5560591" y="3017048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</a:t>
            </a:r>
          </a:p>
        </p:txBody>
      </p:sp>
      <p:sp>
        <p:nvSpPr>
          <p:cNvPr id="51" name="Szövegdoboz 50"/>
          <p:cNvSpPr txBox="1"/>
          <p:nvPr/>
        </p:nvSpPr>
        <p:spPr>
          <a:xfrm>
            <a:off x="6539249" y="3017048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52" name="Szövegdoboz 51"/>
          <p:cNvSpPr txBox="1"/>
          <p:nvPr/>
        </p:nvSpPr>
        <p:spPr>
          <a:xfrm>
            <a:off x="7591389" y="3017048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57" name="Téglalap 56"/>
          <p:cNvSpPr/>
          <p:nvPr/>
        </p:nvSpPr>
        <p:spPr>
          <a:xfrm>
            <a:off x="624899" y="2970881"/>
            <a:ext cx="7835533" cy="10998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Szövegdoboz 61"/>
              <p:cNvSpPr txBox="1"/>
              <p:nvPr/>
            </p:nvSpPr>
            <p:spPr>
              <a:xfrm>
                <a:off x="651067" y="5144715"/>
                <a:ext cx="7566905" cy="606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h𝑑𝑠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func>
                        <m:func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hu-HU" sz="2400" dirty="0"/>
                            <m:t> </m:t>
                          </m:r>
                        </m:e>
                      </m:func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2" name="Szövegdoboz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7" y="5144715"/>
                <a:ext cx="7566905" cy="606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Féltér-mélység</a:t>
            </a:r>
            <a:r>
              <a:rPr lang="hu-HU" dirty="0"/>
              <a:t>:</a:t>
            </a:r>
            <a:r>
              <a:rPr lang="hu-HU" dirty="0" smtClean="0"/>
              <a:t> </a:t>
            </a:r>
            <a:r>
              <a:rPr lang="hu-HU" dirty="0" err="1" smtClean="0"/>
              <a:t>Tukey</a:t>
            </a:r>
            <a:r>
              <a:rPr lang="hu-HU" dirty="0" smtClean="0"/>
              <a:t>, 1974</a:t>
            </a:r>
          </a:p>
          <a:p>
            <a:pPr lvl="1"/>
            <a:endParaRPr lang="hu-HU" dirty="0"/>
          </a:p>
        </p:txBody>
      </p:sp>
      <p:sp>
        <p:nvSpPr>
          <p:cNvPr id="59" name="Lekerekített téglalapbuborék 58"/>
          <p:cNvSpPr/>
          <p:nvPr/>
        </p:nvSpPr>
        <p:spPr>
          <a:xfrm>
            <a:off x="1116179" y="4653136"/>
            <a:ext cx="1640841" cy="1152128"/>
          </a:xfrm>
          <a:prstGeom prst="wedgeRoundRectCallout">
            <a:avLst>
              <a:gd name="adj1" fmla="val 350684"/>
              <a:gd name="adj2" fmla="val -12394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Extrém pontok</a:t>
            </a:r>
          </a:p>
        </p:txBody>
      </p:sp>
      <p:sp>
        <p:nvSpPr>
          <p:cNvPr id="61" name="Lekerekített téglalapbuborék 60"/>
          <p:cNvSpPr/>
          <p:nvPr/>
        </p:nvSpPr>
        <p:spPr>
          <a:xfrm>
            <a:off x="5187999" y="4653136"/>
            <a:ext cx="3272433" cy="1152128"/>
          </a:xfrm>
          <a:prstGeom prst="wedgeRoundRectCallout">
            <a:avLst>
              <a:gd name="adj1" fmla="val -62244"/>
              <a:gd name="adj2" fmla="val -13528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Medián: majd a végén…</a:t>
            </a:r>
          </a:p>
        </p:txBody>
      </p:sp>
    </p:spTree>
    <p:extLst>
      <p:ext uri="{BB962C8B-B14F-4D97-AF65-F5344CB8AC3E}">
        <p14:creationId xmlns:p14="http://schemas.microsoft.com/office/powerpoint/2010/main" val="40864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7" grpId="0" animBg="1"/>
      <p:bldP spid="59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Befoglaló burok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Féltér-mélység</a:t>
            </a:r>
            <a:r>
              <a:rPr lang="hu-HU" dirty="0"/>
              <a:t>:</a:t>
            </a:r>
            <a:r>
              <a:rPr lang="hu-HU" dirty="0" smtClean="0"/>
              <a:t> </a:t>
            </a:r>
            <a:r>
              <a:rPr lang="hu-HU" dirty="0" err="1" smtClean="0"/>
              <a:t>Tukey</a:t>
            </a:r>
            <a:r>
              <a:rPr lang="hu-HU" dirty="0" smtClean="0"/>
              <a:t>, 1974</a:t>
            </a:r>
          </a:p>
          <a:p>
            <a:pPr lvl="1"/>
            <a:endParaRPr lang="hu-HU" dirty="0"/>
          </a:p>
        </p:txBody>
      </p:sp>
      <p:cxnSp>
        <p:nvCxnSpPr>
          <p:cNvPr id="53" name="Egyenes összekötő nyíllal 52"/>
          <p:cNvCxnSpPr/>
          <p:nvPr/>
        </p:nvCxnSpPr>
        <p:spPr>
          <a:xfrm flipV="1">
            <a:off x="1672532" y="3580792"/>
            <a:ext cx="6336704" cy="216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zis 53"/>
          <p:cNvSpPr/>
          <p:nvPr/>
        </p:nvSpPr>
        <p:spPr>
          <a:xfrm>
            <a:off x="3780094" y="286949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5" name="Ellipszis 54"/>
          <p:cNvSpPr/>
          <p:nvPr/>
        </p:nvSpPr>
        <p:spPr>
          <a:xfrm>
            <a:off x="3311524" y="3718141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6" name="Ellipszis 55"/>
          <p:cNvSpPr/>
          <p:nvPr/>
        </p:nvSpPr>
        <p:spPr>
          <a:xfrm>
            <a:off x="3816098" y="324038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8" name="Ellipszis 57"/>
          <p:cNvSpPr/>
          <p:nvPr/>
        </p:nvSpPr>
        <p:spPr>
          <a:xfrm>
            <a:off x="4840884" y="3774258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3" name="Ellipszis 62"/>
          <p:cNvSpPr/>
          <p:nvPr/>
        </p:nvSpPr>
        <p:spPr>
          <a:xfrm>
            <a:off x="4768876" y="2996136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4" name="Ellipszis 63"/>
          <p:cNvSpPr/>
          <p:nvPr/>
        </p:nvSpPr>
        <p:spPr>
          <a:xfrm>
            <a:off x="4327450" y="2397732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5" name="Ellipszis 64"/>
          <p:cNvSpPr/>
          <p:nvPr/>
        </p:nvSpPr>
        <p:spPr>
          <a:xfrm>
            <a:off x="5940152" y="3891299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6" name="Ellipszis 65"/>
          <p:cNvSpPr/>
          <p:nvPr/>
        </p:nvSpPr>
        <p:spPr>
          <a:xfrm>
            <a:off x="5091726" y="295949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8" name="Ellipszis 67"/>
          <p:cNvSpPr/>
          <p:nvPr/>
        </p:nvSpPr>
        <p:spPr>
          <a:xfrm>
            <a:off x="3528066" y="317393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Ellipszis 68"/>
          <p:cNvSpPr/>
          <p:nvPr/>
        </p:nvSpPr>
        <p:spPr>
          <a:xfrm>
            <a:off x="3710429" y="3729258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Ellipszis 69"/>
          <p:cNvSpPr/>
          <p:nvPr/>
        </p:nvSpPr>
        <p:spPr>
          <a:xfrm>
            <a:off x="2856517" y="3050907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Ellipszis 70"/>
          <p:cNvSpPr/>
          <p:nvPr/>
        </p:nvSpPr>
        <p:spPr>
          <a:xfrm>
            <a:off x="4236355" y="3356992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Ellipszis 71"/>
          <p:cNvSpPr/>
          <p:nvPr/>
        </p:nvSpPr>
        <p:spPr>
          <a:xfrm>
            <a:off x="4969081" y="3278789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Ellipszis 72"/>
          <p:cNvSpPr/>
          <p:nvPr/>
        </p:nvSpPr>
        <p:spPr>
          <a:xfrm>
            <a:off x="4304723" y="3819258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Ellipszis 73"/>
          <p:cNvSpPr/>
          <p:nvPr/>
        </p:nvSpPr>
        <p:spPr>
          <a:xfrm>
            <a:off x="5414577" y="3086136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Ellipszis 74"/>
          <p:cNvSpPr/>
          <p:nvPr/>
        </p:nvSpPr>
        <p:spPr>
          <a:xfrm>
            <a:off x="4706785" y="2675493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Ellipszis 75"/>
          <p:cNvSpPr/>
          <p:nvPr/>
        </p:nvSpPr>
        <p:spPr>
          <a:xfrm>
            <a:off x="3528066" y="4330165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Ellipszis 76"/>
          <p:cNvSpPr/>
          <p:nvPr/>
        </p:nvSpPr>
        <p:spPr>
          <a:xfrm>
            <a:off x="3672082" y="4024536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Ellipszis 77"/>
          <p:cNvSpPr/>
          <p:nvPr/>
        </p:nvSpPr>
        <p:spPr>
          <a:xfrm>
            <a:off x="4157218" y="4079058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Ellipszis 78"/>
          <p:cNvSpPr/>
          <p:nvPr/>
        </p:nvSpPr>
        <p:spPr>
          <a:xfrm>
            <a:off x="4236355" y="2798383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Ellipszis 79"/>
          <p:cNvSpPr/>
          <p:nvPr/>
        </p:nvSpPr>
        <p:spPr>
          <a:xfrm>
            <a:off x="5406111" y="3695109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1" name="Ellipszis 80"/>
          <p:cNvSpPr/>
          <p:nvPr/>
        </p:nvSpPr>
        <p:spPr>
          <a:xfrm>
            <a:off x="5216001" y="3992516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Ellipszis 81"/>
          <p:cNvSpPr/>
          <p:nvPr/>
        </p:nvSpPr>
        <p:spPr>
          <a:xfrm>
            <a:off x="5184250" y="2496407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Ellipszis 82"/>
          <p:cNvSpPr/>
          <p:nvPr/>
        </p:nvSpPr>
        <p:spPr>
          <a:xfrm>
            <a:off x="4634777" y="4039937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38" name="Egyenes összekötő 37"/>
          <p:cNvCxnSpPr/>
          <p:nvPr/>
        </p:nvCxnSpPr>
        <p:spPr>
          <a:xfrm flipH="1" flipV="1">
            <a:off x="3554434" y="4367670"/>
            <a:ext cx="261664" cy="229146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>
            <a:off x="3592533" y="4392156"/>
            <a:ext cx="1212347" cy="28009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>
            <a:endCxn id="65" idx="0"/>
          </p:cNvCxnSpPr>
          <p:nvPr/>
        </p:nvCxnSpPr>
        <p:spPr>
          <a:xfrm>
            <a:off x="5975527" y="3600912"/>
            <a:ext cx="629" cy="290387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>
            <a:off x="2875472" y="3140907"/>
            <a:ext cx="5604" cy="45070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 flipH="1" flipV="1">
            <a:off x="5189849" y="2511576"/>
            <a:ext cx="347362" cy="286807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>
            <a:off x="4391770" y="2449436"/>
            <a:ext cx="485118" cy="93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86"/>
          <p:cNvCxnSpPr>
            <a:endCxn id="65" idx="4"/>
          </p:cNvCxnSpPr>
          <p:nvPr/>
        </p:nvCxnSpPr>
        <p:spPr>
          <a:xfrm flipV="1">
            <a:off x="5652120" y="3981299"/>
            <a:ext cx="324036" cy="348866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87"/>
          <p:cNvCxnSpPr/>
          <p:nvPr/>
        </p:nvCxnSpPr>
        <p:spPr>
          <a:xfrm flipV="1">
            <a:off x="2928066" y="2511576"/>
            <a:ext cx="744016" cy="60502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7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Befoglaló burok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Féltér-mélység</a:t>
            </a:r>
            <a:r>
              <a:rPr lang="hu-HU" dirty="0"/>
              <a:t>:</a:t>
            </a:r>
            <a:r>
              <a:rPr lang="hu-HU" dirty="0" smtClean="0"/>
              <a:t> </a:t>
            </a:r>
            <a:r>
              <a:rPr lang="hu-HU" dirty="0" err="1" smtClean="0"/>
              <a:t>Tukey</a:t>
            </a:r>
            <a:r>
              <a:rPr lang="hu-HU" dirty="0" smtClean="0"/>
              <a:t>, 1974</a:t>
            </a:r>
          </a:p>
          <a:p>
            <a:pPr lvl="1"/>
            <a:endParaRPr lang="hu-HU" dirty="0"/>
          </a:p>
        </p:txBody>
      </p:sp>
      <p:sp>
        <p:nvSpPr>
          <p:cNvPr id="54" name="Ellipszis 53"/>
          <p:cNvSpPr/>
          <p:nvPr/>
        </p:nvSpPr>
        <p:spPr>
          <a:xfrm>
            <a:off x="3780094" y="286949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5" name="Ellipszis 54"/>
          <p:cNvSpPr/>
          <p:nvPr/>
        </p:nvSpPr>
        <p:spPr>
          <a:xfrm>
            <a:off x="3311524" y="3718141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6" name="Ellipszis 55"/>
          <p:cNvSpPr/>
          <p:nvPr/>
        </p:nvSpPr>
        <p:spPr>
          <a:xfrm>
            <a:off x="3816098" y="324038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8" name="Ellipszis 57"/>
          <p:cNvSpPr/>
          <p:nvPr/>
        </p:nvSpPr>
        <p:spPr>
          <a:xfrm>
            <a:off x="4840884" y="3774258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3" name="Ellipszis 62"/>
          <p:cNvSpPr/>
          <p:nvPr/>
        </p:nvSpPr>
        <p:spPr>
          <a:xfrm>
            <a:off x="4768876" y="2996136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4" name="Ellipszis 63"/>
          <p:cNvSpPr/>
          <p:nvPr/>
        </p:nvSpPr>
        <p:spPr>
          <a:xfrm>
            <a:off x="4327450" y="2397732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5" name="Ellipszis 64"/>
          <p:cNvSpPr/>
          <p:nvPr/>
        </p:nvSpPr>
        <p:spPr>
          <a:xfrm>
            <a:off x="5940152" y="3891299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6" name="Ellipszis 65"/>
          <p:cNvSpPr/>
          <p:nvPr/>
        </p:nvSpPr>
        <p:spPr>
          <a:xfrm>
            <a:off x="5091726" y="295949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8" name="Ellipszis 67"/>
          <p:cNvSpPr/>
          <p:nvPr/>
        </p:nvSpPr>
        <p:spPr>
          <a:xfrm>
            <a:off x="3528066" y="317393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Ellipszis 68"/>
          <p:cNvSpPr/>
          <p:nvPr/>
        </p:nvSpPr>
        <p:spPr>
          <a:xfrm>
            <a:off x="3710429" y="3729258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Ellipszis 69"/>
          <p:cNvSpPr/>
          <p:nvPr/>
        </p:nvSpPr>
        <p:spPr>
          <a:xfrm>
            <a:off x="2856517" y="3050907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Ellipszis 70"/>
          <p:cNvSpPr/>
          <p:nvPr/>
        </p:nvSpPr>
        <p:spPr>
          <a:xfrm>
            <a:off x="4236355" y="3356992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Ellipszis 71"/>
          <p:cNvSpPr/>
          <p:nvPr/>
        </p:nvSpPr>
        <p:spPr>
          <a:xfrm>
            <a:off x="4969081" y="3278789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Ellipszis 72"/>
          <p:cNvSpPr/>
          <p:nvPr/>
        </p:nvSpPr>
        <p:spPr>
          <a:xfrm>
            <a:off x="4304723" y="3819258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Ellipszis 73"/>
          <p:cNvSpPr/>
          <p:nvPr/>
        </p:nvSpPr>
        <p:spPr>
          <a:xfrm>
            <a:off x="5414577" y="3086136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Ellipszis 74"/>
          <p:cNvSpPr/>
          <p:nvPr/>
        </p:nvSpPr>
        <p:spPr>
          <a:xfrm>
            <a:off x="4706785" y="2675493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Ellipszis 75"/>
          <p:cNvSpPr/>
          <p:nvPr/>
        </p:nvSpPr>
        <p:spPr>
          <a:xfrm>
            <a:off x="3528066" y="4330165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Ellipszis 76"/>
          <p:cNvSpPr/>
          <p:nvPr/>
        </p:nvSpPr>
        <p:spPr>
          <a:xfrm>
            <a:off x="3672082" y="4024536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Ellipszis 77"/>
          <p:cNvSpPr/>
          <p:nvPr/>
        </p:nvSpPr>
        <p:spPr>
          <a:xfrm>
            <a:off x="4157218" y="4079058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Ellipszis 78"/>
          <p:cNvSpPr/>
          <p:nvPr/>
        </p:nvSpPr>
        <p:spPr>
          <a:xfrm>
            <a:off x="4236355" y="2798383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Ellipszis 79"/>
          <p:cNvSpPr/>
          <p:nvPr/>
        </p:nvSpPr>
        <p:spPr>
          <a:xfrm>
            <a:off x="5406111" y="3695109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1" name="Ellipszis 80"/>
          <p:cNvSpPr/>
          <p:nvPr/>
        </p:nvSpPr>
        <p:spPr>
          <a:xfrm>
            <a:off x="5216001" y="3992516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Ellipszis 81"/>
          <p:cNvSpPr/>
          <p:nvPr/>
        </p:nvSpPr>
        <p:spPr>
          <a:xfrm>
            <a:off x="5184250" y="2496407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Ellipszis 82"/>
          <p:cNvSpPr/>
          <p:nvPr/>
        </p:nvSpPr>
        <p:spPr>
          <a:xfrm>
            <a:off x="4634777" y="4039937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5" name="Egyenes összekötő 4"/>
          <p:cNvCxnSpPr>
            <a:stCxn id="70" idx="7"/>
            <a:endCxn id="64" idx="6"/>
          </p:cNvCxnSpPr>
          <p:nvPr/>
        </p:nvCxnSpPr>
        <p:spPr>
          <a:xfrm flipV="1">
            <a:off x="2917980" y="2442732"/>
            <a:ext cx="1481478" cy="621355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76" idx="2"/>
            <a:endCxn id="70" idx="5"/>
          </p:cNvCxnSpPr>
          <p:nvPr/>
        </p:nvCxnSpPr>
        <p:spPr>
          <a:xfrm flipH="1" flipV="1">
            <a:off x="2917980" y="3127727"/>
            <a:ext cx="610086" cy="1247438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>
            <a:stCxn id="76" idx="5"/>
            <a:endCxn id="65" idx="6"/>
          </p:cNvCxnSpPr>
          <p:nvPr/>
        </p:nvCxnSpPr>
        <p:spPr>
          <a:xfrm flipV="1">
            <a:off x="3589529" y="3936299"/>
            <a:ext cx="2422631" cy="47068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>
            <a:stCxn id="82" idx="6"/>
            <a:endCxn id="65" idx="6"/>
          </p:cNvCxnSpPr>
          <p:nvPr/>
        </p:nvCxnSpPr>
        <p:spPr>
          <a:xfrm>
            <a:off x="5256258" y="2541407"/>
            <a:ext cx="755902" cy="139489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>
            <a:stCxn id="64" idx="6"/>
            <a:endCxn id="82" idx="1"/>
          </p:cNvCxnSpPr>
          <p:nvPr/>
        </p:nvCxnSpPr>
        <p:spPr>
          <a:xfrm>
            <a:off x="4399458" y="2442732"/>
            <a:ext cx="795337" cy="66855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5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Isodepth</a:t>
            </a:r>
            <a:r>
              <a:rPr lang="hu-HU" dirty="0"/>
              <a:t> (</a:t>
            </a:r>
            <a:r>
              <a:rPr lang="hu-HU" dirty="0" err="1"/>
              <a:t>Depth-Based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814038"/>
            <a:ext cx="8984510" cy="60439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9" y="1160336"/>
            <a:ext cx="48577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4649055" y="2193687"/>
            <a:ext cx="1786836" cy="70986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China-Shanghai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508583" y="5364494"/>
            <a:ext cx="1714500" cy="3549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Kazakhstan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025941" y="2903550"/>
            <a:ext cx="1180243" cy="3549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Japan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30442" y="3841662"/>
            <a:ext cx="1578141" cy="3549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Costa Rica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90287" y="4369976"/>
            <a:ext cx="1578141" cy="3549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Colombia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DEMO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Csomag: </a:t>
                </a:r>
                <a:r>
                  <a:rPr lang="hu-HU" i="1" dirty="0" err="1" smtClean="0"/>
                  <a:t>depth</a:t>
                </a:r>
                <a:endParaRPr lang="hu-HU" i="1" dirty="0" smtClean="0"/>
              </a:p>
              <a:p>
                <a:r>
                  <a:rPr lang="hu-HU" dirty="0" smtClean="0"/>
                  <a:t>Hasznos függvények: </a:t>
                </a:r>
                <a:r>
                  <a:rPr lang="hu-HU" i="1" dirty="0" err="1" smtClean="0"/>
                  <a:t>depth</a:t>
                </a:r>
                <a:r>
                  <a:rPr lang="hu-HU" i="1" dirty="0" smtClean="0"/>
                  <a:t>, </a:t>
                </a:r>
                <a:r>
                  <a:rPr lang="hu-HU" i="1" dirty="0" err="1" smtClean="0"/>
                  <a:t>isodepth</a:t>
                </a:r>
                <a:endParaRPr lang="hu-HU" i="1" dirty="0" smtClean="0"/>
              </a:p>
              <a:p>
                <a:r>
                  <a:rPr lang="hu-HU" dirty="0" smtClean="0"/>
                  <a:t>Paraméterek: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hu-HU" dirty="0" smtClean="0"/>
                  <a:t> pont,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𝑑𝑝𝑡h</m:t>
                    </m:r>
                  </m:oMath>
                </a14:m>
                <a:r>
                  <a:rPr lang="hu-HU" dirty="0" smtClean="0"/>
                  <a:t> mélység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1" t="-14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Befoglaló burok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12505" r="2022" b="9114"/>
          <a:stretch/>
        </p:blipFill>
        <p:spPr>
          <a:xfrm>
            <a:off x="395536" y="2780928"/>
            <a:ext cx="8301320" cy="3605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04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DB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err="1" smtClean="0"/>
                  <a:t>Distance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Based</a:t>
                </a:r>
                <a:endParaRPr lang="hu-HU" dirty="0" smtClean="0"/>
              </a:p>
              <a:p>
                <a:r>
                  <a:rPr lang="hu-HU" dirty="0" err="1" smtClean="0"/>
                  <a:t>Outlier</a:t>
                </a:r>
                <a:r>
                  <a:rPr lang="hu-HU" dirty="0" smtClean="0"/>
                  <a:t>: szomszédok száma alacsony</a:t>
                </a:r>
              </a:p>
              <a:p>
                <a:r>
                  <a:rPr lang="hu-HU" dirty="0" smtClean="0"/>
                  <a:t>Paraméterek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u-HU" dirty="0" smtClean="0"/>
                  <a:t> sugarú </a:t>
                </a:r>
                <a:r>
                  <a:rPr lang="hu-HU" dirty="0" err="1" smtClean="0"/>
                  <a:t>hipergömb</a:t>
                </a:r>
                <a:endParaRPr lang="hu-HU" dirty="0" smtClean="0"/>
              </a:p>
              <a:p>
                <a:pPr lvl="1"/>
                <a:r>
                  <a:rPr lang="hu-HU" dirty="0" smtClean="0"/>
                  <a:t>Szomszédok elvárt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u-HU" dirty="0" smtClean="0"/>
                  <a:t> aránya</a:t>
                </a:r>
              </a:p>
              <a:p>
                <a:pPr lvl="1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3" t="-14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754534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9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db – </a:t>
            </a:r>
            <a:r>
              <a:rPr lang="hu-HU" dirty="0" err="1"/>
              <a:t>Distance-Based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857250"/>
            <a:ext cx="6204762" cy="55292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6" y="1286627"/>
            <a:ext cx="48577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283240" y="2301905"/>
            <a:ext cx="1786836" cy="70986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China-Shanghai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851484" y="3013053"/>
            <a:ext cx="1095662" cy="3549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Japan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34977" y="3881800"/>
            <a:ext cx="1057200" cy="66915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Costa Rica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5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DEMO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Csomag: </a:t>
                </a:r>
                <a:r>
                  <a:rPr lang="hu-HU" i="1" dirty="0" err="1" smtClean="0"/>
                  <a:t>fields</a:t>
                </a:r>
                <a:endParaRPr lang="hu-HU" i="1" dirty="0" smtClean="0"/>
              </a:p>
              <a:p>
                <a:r>
                  <a:rPr lang="hu-HU" dirty="0" smtClean="0"/>
                  <a:t>Függvény: </a:t>
                </a:r>
                <a:r>
                  <a:rPr lang="hu-HU" i="1" dirty="0" err="1" smtClean="0"/>
                  <a:t>fields.rdist.near</a:t>
                </a:r>
                <a:endParaRPr lang="hu-HU" i="1" dirty="0" smtClean="0"/>
              </a:p>
              <a:p>
                <a:r>
                  <a:rPr lang="hu-HU" dirty="0" smtClean="0"/>
                  <a:t>Paraméterek: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𝑑𝑒𝑙𝑡𝑎</m:t>
                    </m:r>
                  </m:oMath>
                </a14:m>
                <a:r>
                  <a:rPr lang="hu-HU" dirty="0" smtClean="0"/>
                  <a:t> sugár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1" t="-14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DB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12505" r="1031" b="14532"/>
          <a:stretch/>
        </p:blipFill>
        <p:spPr>
          <a:xfrm>
            <a:off x="179512" y="2930168"/>
            <a:ext cx="8621872" cy="3451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01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MCD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Minimum </a:t>
            </a:r>
            <a:r>
              <a:rPr lang="hu-HU" dirty="0" err="1"/>
              <a:t>Covariance</a:t>
            </a:r>
            <a:r>
              <a:rPr lang="hu-HU" dirty="0"/>
              <a:t> </a:t>
            </a:r>
            <a:r>
              <a:rPr lang="hu-HU" dirty="0" err="1"/>
              <a:t>Determinant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smtClean="0"/>
              <a:t>Alapötlet</a:t>
            </a:r>
          </a:p>
          <a:p>
            <a:pPr lvl="1"/>
            <a:r>
              <a:rPr lang="hu-HU" dirty="0" smtClean="0"/>
              <a:t>Keressük meg a legkompaktabb részhalmazt!</a:t>
            </a:r>
          </a:p>
        </p:txBody>
      </p:sp>
    </p:spTree>
    <p:extLst>
      <p:ext uri="{BB962C8B-B14F-4D97-AF65-F5344CB8AC3E}">
        <p14:creationId xmlns:p14="http://schemas.microsoft.com/office/powerpoint/2010/main" val="32643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Definíció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Kevés van belőlük</a:t>
            </a:r>
          </a:p>
          <a:p>
            <a:r>
              <a:rPr lang="hu-HU" dirty="0" smtClean="0"/>
              <a:t>„Gyanús”, hogy </a:t>
            </a:r>
            <a:r>
              <a:rPr lang="hu-HU" b="1" dirty="0" smtClean="0"/>
              <a:t>más</a:t>
            </a:r>
            <a:r>
              <a:rPr lang="hu-HU" dirty="0" smtClean="0"/>
              <a:t> a generáló folyamat/forrás</a:t>
            </a:r>
          </a:p>
          <a:p>
            <a:pPr lvl="1"/>
            <a:r>
              <a:rPr lang="ru-RU" dirty="0"/>
              <a:t>Все счастливые семьи похожи друг на друга, каждая несчастливая семья несчастлива </a:t>
            </a:r>
            <a:r>
              <a:rPr lang="ru-RU" b="1" dirty="0"/>
              <a:t>по-своему</a:t>
            </a:r>
            <a:r>
              <a:rPr lang="ru-RU" dirty="0"/>
              <a:t>.</a:t>
            </a:r>
            <a:endParaRPr lang="hu-HU" dirty="0" smtClean="0"/>
          </a:p>
          <a:p>
            <a:pPr lvl="1"/>
            <a:r>
              <a:rPr lang="en-US" dirty="0" smtClean="0"/>
              <a:t>Happy </a:t>
            </a:r>
            <a:r>
              <a:rPr lang="en-US" dirty="0"/>
              <a:t>families are all </a:t>
            </a:r>
            <a:r>
              <a:rPr lang="en-US" dirty="0" smtClean="0"/>
              <a:t>alike</a:t>
            </a:r>
            <a:r>
              <a:rPr lang="en-US" dirty="0"/>
              <a:t>; </a:t>
            </a:r>
            <a:r>
              <a:rPr lang="hu-HU" dirty="0"/>
              <a:t/>
            </a:r>
            <a:br>
              <a:rPr lang="hu-HU" dirty="0"/>
            </a:br>
            <a:r>
              <a:rPr lang="en-US" dirty="0"/>
              <a:t>every unhappy family is unhappy </a:t>
            </a:r>
            <a:r>
              <a:rPr lang="en-US" b="1" dirty="0"/>
              <a:t>in its own way</a:t>
            </a:r>
            <a:r>
              <a:rPr lang="en-US" dirty="0"/>
              <a:t>.</a:t>
            </a:r>
            <a:r>
              <a:rPr lang="hu-HU" dirty="0"/>
              <a:t> </a:t>
            </a:r>
            <a:endParaRPr lang="hu-HU" dirty="0" smtClean="0"/>
          </a:p>
          <a:p>
            <a:pPr lvl="1"/>
            <a:r>
              <a:rPr lang="en-US" dirty="0"/>
              <a:t>A </a:t>
            </a:r>
            <a:r>
              <a:rPr lang="en-US" dirty="0" err="1"/>
              <a:t>boldog</a:t>
            </a:r>
            <a:r>
              <a:rPr lang="en-US" dirty="0"/>
              <a:t> </a:t>
            </a:r>
            <a:r>
              <a:rPr lang="en-US" dirty="0" err="1"/>
              <a:t>családok</a:t>
            </a:r>
            <a:r>
              <a:rPr lang="en-US" dirty="0"/>
              <a:t> mind </a:t>
            </a:r>
            <a:r>
              <a:rPr lang="en-US" dirty="0" err="1" smtClean="0"/>
              <a:t>hasonlók</a:t>
            </a:r>
            <a:r>
              <a:rPr lang="en-US" dirty="0"/>
              <a:t> </a:t>
            </a:r>
            <a:r>
              <a:rPr lang="en-US" dirty="0" err="1" smtClean="0"/>
              <a:t>egymáshoz</a:t>
            </a:r>
            <a:r>
              <a:rPr lang="en-US" dirty="0"/>
              <a:t>, </a:t>
            </a:r>
            <a:r>
              <a:rPr lang="en-US" dirty="0" err="1"/>
              <a:t>minden</a:t>
            </a:r>
            <a:r>
              <a:rPr lang="en-US" dirty="0"/>
              <a:t> </a:t>
            </a:r>
            <a:r>
              <a:rPr lang="en-US" dirty="0" err="1"/>
              <a:t>boldogtalan</a:t>
            </a:r>
            <a:r>
              <a:rPr lang="en-US" dirty="0"/>
              <a:t> </a:t>
            </a:r>
            <a:r>
              <a:rPr lang="en-US" dirty="0" err="1"/>
              <a:t>család</a:t>
            </a:r>
            <a:r>
              <a:rPr lang="en-US" dirty="0"/>
              <a:t> </a:t>
            </a:r>
            <a:r>
              <a:rPr lang="en-US" b="1" dirty="0"/>
              <a:t>a </a:t>
            </a:r>
            <a:r>
              <a:rPr lang="en-US" b="1" dirty="0" err="1"/>
              <a:t>maga</a:t>
            </a:r>
            <a:r>
              <a:rPr lang="en-US" b="1" dirty="0"/>
              <a:t> </a:t>
            </a:r>
            <a:r>
              <a:rPr lang="en-US" b="1" dirty="0" err="1"/>
              <a:t>módján</a:t>
            </a:r>
            <a:r>
              <a:rPr lang="en-US" dirty="0"/>
              <a:t> az.</a:t>
            </a:r>
            <a:endParaRPr lang="hu-HU" dirty="0"/>
          </a:p>
          <a:p>
            <a:pPr marL="0" indent="0" algn="r">
              <a:buNone/>
            </a:pPr>
            <a:r>
              <a:rPr lang="hu-HU" dirty="0"/>
              <a:t>(</a:t>
            </a:r>
            <a:r>
              <a:rPr lang="hu-HU" dirty="0" smtClean="0"/>
              <a:t>Tolsztoj: Anna </a:t>
            </a:r>
            <a:r>
              <a:rPr lang="hu-HU" dirty="0" err="1" smtClean="0"/>
              <a:t>Karenina</a:t>
            </a:r>
            <a:r>
              <a:rPr lang="hu-HU" dirty="0" smtClean="0"/>
              <a:t>)</a:t>
            </a:r>
            <a:endParaRPr lang="en-US" dirty="0"/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6566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MCD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Minimum </a:t>
            </a:r>
            <a:r>
              <a:rPr lang="hu-HU" dirty="0" err="1"/>
              <a:t>Covariance</a:t>
            </a:r>
            <a:r>
              <a:rPr lang="hu-HU" dirty="0"/>
              <a:t> </a:t>
            </a:r>
            <a:r>
              <a:rPr lang="hu-HU" dirty="0" err="1"/>
              <a:t>Determinant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smtClean="0"/>
              <a:t>Alapötlet</a:t>
            </a:r>
          </a:p>
          <a:p>
            <a:pPr lvl="1"/>
            <a:r>
              <a:rPr lang="hu-HU" dirty="0" smtClean="0"/>
              <a:t>Keressük meg a legkompaktabb részhalmazt!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-216" b="7703"/>
          <a:stretch/>
        </p:blipFill>
        <p:spPr>
          <a:xfrm>
            <a:off x="0" y="762956"/>
            <a:ext cx="4254302" cy="27507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4" t="8758" r="744" b="9800"/>
          <a:stretch/>
        </p:blipFill>
        <p:spPr>
          <a:xfrm>
            <a:off x="4575210" y="762955"/>
            <a:ext cx="4564217" cy="275079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b="8968"/>
          <a:stretch/>
        </p:blipFill>
        <p:spPr>
          <a:xfrm>
            <a:off x="2550430" y="3530845"/>
            <a:ext cx="4043139" cy="253258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835696" y="337204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0.0014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910052" y="343722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0.00041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254302" y="597304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0.00011</a:t>
            </a:r>
            <a:endParaRPr lang="hu-HU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382833" y="2241959"/>
            <a:ext cx="8605620" cy="3129197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solidFill>
                  <a:schemeClr val="bg1"/>
                </a:solidFill>
              </a:rPr>
              <a:t>Kimerítő keresés?</a:t>
            </a:r>
          </a:p>
          <a:p>
            <a:pPr algn="ctr"/>
            <a:endParaRPr lang="hu-HU" sz="4800" dirty="0" smtClean="0">
              <a:solidFill>
                <a:schemeClr val="bg1"/>
              </a:solidFill>
            </a:endParaRPr>
          </a:p>
          <a:p>
            <a:r>
              <a:rPr lang="hu-HU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hu-HU" sz="4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hoose</a:t>
            </a:r>
            <a:r>
              <a:rPr lang="hu-HU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 = 1000, k = 900)</a:t>
            </a:r>
            <a:br>
              <a:rPr lang="hu-HU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6.385051e+139</a:t>
            </a:r>
          </a:p>
        </p:txBody>
      </p:sp>
    </p:spTree>
    <p:extLst>
      <p:ext uri="{BB962C8B-B14F-4D97-AF65-F5344CB8AC3E}">
        <p14:creationId xmlns:p14="http://schemas.microsoft.com/office/powerpoint/2010/main" val="5162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FAST-MCD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Közelítő algoritmus</a:t>
            </a:r>
          </a:p>
          <a:p>
            <a:endParaRPr lang="hu-HU" dirty="0" smtClean="0"/>
          </a:p>
          <a:p>
            <a:r>
              <a:rPr lang="hu-HU" dirty="0" smtClean="0"/>
              <a:t>Véletlenszerűen választott kezdőhalmaz</a:t>
            </a:r>
          </a:p>
          <a:p>
            <a:endParaRPr lang="hu-HU" dirty="0"/>
          </a:p>
          <a:p>
            <a:r>
              <a:rPr lang="hu-HU" dirty="0" smtClean="0"/>
              <a:t>Iteratív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Legközelebbi pontok kiválasztása</a:t>
            </a:r>
          </a:p>
          <a:p>
            <a:pPr lvl="1"/>
            <a:r>
              <a:rPr lang="hu-HU" dirty="0" err="1" smtClean="0"/>
              <a:t>Mahalanobis</a:t>
            </a:r>
            <a:r>
              <a:rPr lang="hu-HU" dirty="0" smtClean="0"/>
              <a:t> távolság alapján</a:t>
            </a:r>
          </a:p>
        </p:txBody>
      </p:sp>
    </p:spTree>
    <p:extLst>
      <p:ext uri="{BB962C8B-B14F-4D97-AF65-F5344CB8AC3E}">
        <p14:creationId xmlns:p14="http://schemas.microsoft.com/office/powerpoint/2010/main" val="11145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Mahalanobis</a:t>
            </a:r>
            <a:r>
              <a:rPr lang="hu-HU" dirty="0" smtClean="0"/>
              <a:t> távolság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hu-HU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</m:d>
                      </m:e>
                    </m:rad>
                  </m:oMath>
                </a14:m>
                <a:endParaRPr lang="hu-HU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hu-HU" dirty="0" smtClean="0"/>
                  <a:t> – </a:t>
                </a:r>
                <a:r>
                  <a:rPr lang="hu-HU" dirty="0" err="1" smtClean="0"/>
                  <a:t>kovarianciamátrix</a:t>
                </a:r>
                <a:endParaRPr lang="hu-HU" dirty="0"/>
              </a:p>
              <a:p>
                <a:pPr lvl="1"/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hu-HU" dirty="0" smtClean="0"/>
                  <a:t> – súlypont</a:t>
                </a:r>
              </a:p>
              <a:p>
                <a:endParaRPr lang="hu-HU" dirty="0"/>
              </a:p>
              <a:p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b="5644"/>
          <a:stretch/>
        </p:blipFill>
        <p:spPr>
          <a:xfrm>
            <a:off x="251520" y="2105439"/>
            <a:ext cx="8809024" cy="427458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259632" y="6525344"/>
            <a:ext cx="7128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>
                <a:solidFill>
                  <a:schemeClr val="bg1"/>
                </a:solidFill>
              </a:rPr>
              <a:t>Ábra forrása: http://stats.stackexchange.com/questions/62092/bottom-to-top-explanation-of-the-mahalanobis-distance</a:t>
            </a:r>
          </a:p>
        </p:txBody>
      </p:sp>
    </p:spTree>
    <p:extLst>
      <p:ext uri="{BB962C8B-B14F-4D97-AF65-F5344CB8AC3E}">
        <p14:creationId xmlns:p14="http://schemas.microsoft.com/office/powerpoint/2010/main" val="230495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FAST-MCD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Közelítő algoritmus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Véletlenszerűen választott kezdőhalmaz</a:t>
                </a:r>
              </a:p>
              <a:p>
                <a:endParaRPr lang="hu-HU" dirty="0"/>
              </a:p>
              <a:p>
                <a:r>
                  <a:rPr lang="hu-HU" dirty="0" smtClean="0"/>
                  <a:t>Iteratív</a:t>
                </a:r>
              </a:p>
              <a:p>
                <a:endParaRPr lang="hu-HU" dirty="0" smtClean="0"/>
              </a:p>
              <a:p>
                <a:endParaRPr lang="hu-HU" dirty="0"/>
              </a:p>
              <a:p>
                <a:r>
                  <a:rPr lang="hu-HU" dirty="0" smtClean="0"/>
                  <a:t>Legközelebbi pontok kiválasztása</a:t>
                </a:r>
              </a:p>
              <a:p>
                <a:pPr lvl="1"/>
                <a:r>
                  <a:rPr lang="hu-HU" dirty="0" err="1" smtClean="0"/>
                  <a:t>Mahalanobis</a:t>
                </a:r>
                <a:r>
                  <a:rPr lang="hu-HU" dirty="0" smtClean="0"/>
                  <a:t> távolság alapján</a:t>
                </a:r>
              </a:p>
              <a:p>
                <a:pPr lvl="1"/>
                <a:r>
                  <a:rPr lang="hu-HU" dirty="0" smtClean="0"/>
                  <a:t>Legközelebbi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3" t="-1433" b="-628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zis 3"/>
          <p:cNvSpPr/>
          <p:nvPr/>
        </p:nvSpPr>
        <p:spPr>
          <a:xfrm>
            <a:off x="5321984" y="3115420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685498" y="4164522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5370890" y="3573914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762917" y="4233893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6612793" y="3271980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6065490" y="2532233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8256117" y="4378579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7051339" y="3226678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979639" y="3491768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5227354" y="4178264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4067435" y="3339688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5941750" y="3718070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6884744" y="3621395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6034618" y="4289522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7489887" y="3383238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6580763" y="2875601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0" name="Ellipszis 19"/>
          <p:cNvSpPr/>
          <p:nvPr/>
        </p:nvSpPr>
        <p:spPr>
          <a:xfrm>
            <a:off x="4979639" y="4921105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5175265" y="4543287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2" name="Ellipszis 21"/>
          <p:cNvSpPr/>
          <p:nvPr/>
        </p:nvSpPr>
        <p:spPr>
          <a:xfrm>
            <a:off x="5834253" y="4610687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5941750" y="3027518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7530698" y="4136049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5" name="Ellipszis 24"/>
          <p:cNvSpPr/>
          <p:nvPr/>
        </p:nvSpPr>
        <p:spPr>
          <a:xfrm>
            <a:off x="7272460" y="4503704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Ellipszis 25"/>
          <p:cNvSpPr/>
          <p:nvPr/>
        </p:nvSpPr>
        <p:spPr>
          <a:xfrm>
            <a:off x="7229331" y="2654215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7" name="Ellipszis 26"/>
          <p:cNvSpPr/>
          <p:nvPr/>
        </p:nvSpPr>
        <p:spPr>
          <a:xfrm>
            <a:off x="6482950" y="4562325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3" name="Ellipszis 32"/>
          <p:cNvSpPr/>
          <p:nvPr/>
        </p:nvSpPr>
        <p:spPr>
          <a:xfrm rot="19329432">
            <a:off x="4763539" y="3340101"/>
            <a:ext cx="3570620" cy="1160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6337440" y="3741776"/>
            <a:ext cx="648521" cy="45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X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7038873" y="2727651"/>
            <a:ext cx="5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u-H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4670380" y="4205429"/>
            <a:ext cx="404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hu-HU" sz="4400" dirty="0">
              <a:solidFill>
                <a:srgbClr val="FF0000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8325392" y="4105116"/>
            <a:ext cx="404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hu-HU" sz="4400" dirty="0">
              <a:solidFill>
                <a:srgbClr val="FF0000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7342303" y="4257374"/>
            <a:ext cx="5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u-H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Ellipszis 41"/>
          <p:cNvSpPr/>
          <p:nvPr/>
        </p:nvSpPr>
        <p:spPr>
          <a:xfrm rot="3889790">
            <a:off x="5405141" y="2953781"/>
            <a:ext cx="2770732" cy="2044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/>
      <p:bldP spid="34" grpId="1"/>
      <p:bldP spid="37" grpId="0"/>
      <p:bldP spid="37" grpId="1"/>
      <p:bldP spid="39" grpId="0"/>
      <p:bldP spid="39" grpId="1"/>
      <p:bldP spid="40" grpId="0"/>
      <p:bldP spid="40" grpId="1"/>
      <p:bldP spid="41" grpId="0"/>
      <p:bldP spid="41" grpId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BACON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</a:t>
            </a:r>
            <a:r>
              <a:rPr lang="en-US" dirty="0"/>
              <a:t>locked </a:t>
            </a:r>
            <a:r>
              <a:rPr lang="hu-HU" dirty="0"/>
              <a:t>A</a:t>
            </a:r>
            <a:r>
              <a:rPr lang="en-US" dirty="0" err="1"/>
              <a:t>daptive</a:t>
            </a:r>
            <a:r>
              <a:rPr lang="hu-HU" dirty="0"/>
              <a:t> C</a:t>
            </a:r>
            <a:r>
              <a:rPr lang="en-US" dirty="0" err="1"/>
              <a:t>omputationally</a:t>
            </a:r>
            <a:r>
              <a:rPr lang="en-US" dirty="0"/>
              <a:t> </a:t>
            </a:r>
            <a:r>
              <a:rPr lang="hu-HU" dirty="0"/>
              <a:t>Effi</a:t>
            </a:r>
            <a:r>
              <a:rPr lang="en-US" dirty="0" err="1"/>
              <a:t>cient</a:t>
            </a:r>
            <a:r>
              <a:rPr lang="en-US" dirty="0"/>
              <a:t> </a:t>
            </a:r>
            <a:r>
              <a:rPr lang="hu-HU" dirty="0"/>
              <a:t>O</a:t>
            </a:r>
            <a:r>
              <a:rPr lang="en-US" dirty="0" err="1"/>
              <a:t>utlier</a:t>
            </a:r>
            <a:r>
              <a:rPr lang="hu-HU" dirty="0"/>
              <a:t> N</a:t>
            </a:r>
            <a:r>
              <a:rPr lang="en-US" dirty="0" err="1" smtClean="0"/>
              <a:t>ominators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Kiinduló halmaz félig felügyelt módban is!</a:t>
            </a:r>
          </a:p>
          <a:p>
            <a:endParaRPr lang="hu-HU" dirty="0" smtClean="0"/>
          </a:p>
          <a:p>
            <a:r>
              <a:rPr lang="hu-HU" dirty="0" smtClean="0"/>
              <a:t>Új halmaz: küszöbérték alapján</a:t>
            </a:r>
          </a:p>
        </p:txBody>
      </p:sp>
    </p:spTree>
    <p:extLst>
      <p:ext uri="{BB962C8B-B14F-4D97-AF65-F5344CB8AC3E}">
        <p14:creationId xmlns:p14="http://schemas.microsoft.com/office/powerpoint/2010/main" val="42912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87" y="1187373"/>
            <a:ext cx="48577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547935" y="2220009"/>
            <a:ext cx="1786836" cy="70986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China-Shanghai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364204" y="5385841"/>
            <a:ext cx="1714500" cy="3549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Kazakhstan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20839" y="4543722"/>
            <a:ext cx="1926631" cy="3549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Montenegro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50756" y="4924429"/>
            <a:ext cx="1057200" cy="3549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Peru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3716" y="5381243"/>
            <a:ext cx="1578141" cy="3549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Albania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52786" y="5888575"/>
            <a:ext cx="1578141" cy="3549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Quatar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DEMO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Csomag: </a:t>
                </a:r>
                <a:r>
                  <a:rPr lang="hu-HU" i="1" dirty="0" err="1" smtClean="0"/>
                  <a:t>robustX</a:t>
                </a:r>
                <a:endParaRPr lang="hu-HU" i="1" dirty="0"/>
              </a:p>
              <a:p>
                <a:r>
                  <a:rPr lang="hu-HU" dirty="0"/>
                  <a:t>Függvény: </a:t>
                </a:r>
                <a:r>
                  <a:rPr lang="hu-HU" i="1" dirty="0" err="1" smtClean="0"/>
                  <a:t>mvBACON</a:t>
                </a:r>
                <a:endParaRPr lang="hu-HU" i="1" dirty="0" smtClean="0"/>
              </a:p>
              <a:p>
                <a:r>
                  <a:rPr lang="hu-HU" dirty="0" smtClean="0"/>
                  <a:t>Paraméterek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𝑖𝑛𝑖𝑡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𝑠𝑒𝑙</m:t>
                    </m:r>
                  </m:oMath>
                </a14:m>
                <a:r>
                  <a:rPr lang="hu-HU" dirty="0" smtClean="0"/>
                  <a:t> kezdőhalmaz</a:t>
                </a:r>
              </a:p>
              <a:p>
                <a:pPr lvl="2"/>
                <a:r>
                  <a:rPr lang="hu-HU" dirty="0"/>
                  <a:t>„</a:t>
                </a:r>
                <a:r>
                  <a:rPr lang="hu-HU" dirty="0" err="1"/>
                  <a:t>manual</a:t>
                </a:r>
                <a:r>
                  <a:rPr lang="hu-HU" dirty="0"/>
                  <a:t>” –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𝑚𝑎𝑛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𝑠𝑒𝑙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 smtClean="0"/>
                  <a:t>kezdőhalmaz</a:t>
                </a:r>
              </a:p>
              <a:p>
                <a:pPr lvl="2"/>
                <a:r>
                  <a:rPr lang="hu-HU" dirty="0" smtClean="0"/>
                  <a:t>„</a:t>
                </a:r>
                <a:r>
                  <a:rPr lang="hu-HU" dirty="0" err="1" smtClean="0"/>
                  <a:t>Mahalanobis</a:t>
                </a:r>
                <a:r>
                  <a:rPr lang="hu-HU" dirty="0" smtClean="0"/>
                  <a:t>”, „</a:t>
                </a:r>
                <a:r>
                  <a:rPr lang="hu-HU" dirty="0" err="1" smtClean="0"/>
                  <a:t>dUniMedian</a:t>
                </a:r>
                <a:r>
                  <a:rPr lang="hu-HU" dirty="0" smtClean="0"/>
                  <a:t>” –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hu-HU" dirty="0" smtClean="0"/>
                  <a:t> kezdőhalmaz mérete</a:t>
                </a:r>
              </a:p>
              <a:p>
                <a:endParaRPr lang="hu-HU" dirty="0" smtClean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1" t="-14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BACON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09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DEMO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Csomag: </a:t>
                </a:r>
                <a:r>
                  <a:rPr lang="hu-HU" i="1" dirty="0" err="1" smtClean="0"/>
                  <a:t>robustX</a:t>
                </a:r>
                <a:endParaRPr lang="hu-HU" i="1" dirty="0"/>
              </a:p>
              <a:p>
                <a:r>
                  <a:rPr lang="hu-HU" dirty="0"/>
                  <a:t>Függvény: </a:t>
                </a:r>
                <a:r>
                  <a:rPr lang="hu-HU" i="1" dirty="0" err="1" smtClean="0"/>
                  <a:t>mvBACON</a:t>
                </a:r>
                <a:endParaRPr lang="hu-HU" i="1" dirty="0" smtClean="0"/>
              </a:p>
              <a:p>
                <a:r>
                  <a:rPr lang="hu-HU" dirty="0" smtClean="0"/>
                  <a:t>Paraméterek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𝑖𝑛𝑖𝑡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𝑠𝑒𝑙</m:t>
                    </m:r>
                  </m:oMath>
                </a14:m>
                <a:r>
                  <a:rPr lang="hu-HU" dirty="0" smtClean="0"/>
                  <a:t> kezdőhalmaz</a:t>
                </a:r>
              </a:p>
              <a:p>
                <a:pPr lvl="2"/>
                <a:r>
                  <a:rPr lang="hu-HU" dirty="0"/>
                  <a:t>„</a:t>
                </a:r>
                <a:r>
                  <a:rPr lang="hu-HU" dirty="0" err="1"/>
                  <a:t>manual</a:t>
                </a:r>
                <a:r>
                  <a:rPr lang="hu-HU" dirty="0"/>
                  <a:t>” –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𝑚𝑎𝑛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𝑠𝑒𝑙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 smtClean="0"/>
                  <a:t>kezdőhalmaz</a:t>
                </a:r>
              </a:p>
              <a:p>
                <a:pPr lvl="2"/>
                <a:r>
                  <a:rPr lang="hu-HU" dirty="0" smtClean="0"/>
                  <a:t>„</a:t>
                </a:r>
                <a:r>
                  <a:rPr lang="hu-HU" dirty="0" err="1" smtClean="0"/>
                  <a:t>Mahalanobis</a:t>
                </a:r>
                <a:r>
                  <a:rPr lang="hu-HU" dirty="0" smtClean="0"/>
                  <a:t>”, „</a:t>
                </a:r>
                <a:r>
                  <a:rPr lang="hu-HU" dirty="0" err="1" smtClean="0"/>
                  <a:t>dUniMedian</a:t>
                </a:r>
                <a:r>
                  <a:rPr lang="hu-HU" dirty="0" smtClean="0"/>
                  <a:t>” –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hu-HU" dirty="0" smtClean="0"/>
                  <a:t> kezdőhalmaz mérete</a:t>
                </a:r>
              </a:p>
              <a:p>
                <a:endParaRPr lang="hu-HU" dirty="0" smtClean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1" t="-14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BACON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12504" r="1581" b="6424"/>
          <a:stretch/>
        </p:blipFill>
        <p:spPr>
          <a:xfrm>
            <a:off x="129205" y="1721373"/>
            <a:ext cx="8860867" cy="39629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19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LOF motiváció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4"/>
          <a:stretch/>
        </p:blipFill>
        <p:spPr>
          <a:xfrm>
            <a:off x="1116211" y="857250"/>
            <a:ext cx="5616029" cy="5529263"/>
          </a:xfrm>
        </p:spPr>
      </p:pic>
    </p:spTree>
    <p:extLst>
      <p:ext uri="{BB962C8B-B14F-4D97-AF65-F5344CB8AC3E}">
        <p14:creationId xmlns:p14="http://schemas.microsoft.com/office/powerpoint/2010/main" val="16082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LOF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Local </a:t>
            </a:r>
            <a:r>
              <a:rPr lang="hu-HU" dirty="0" err="1" smtClean="0"/>
              <a:t>Outlier</a:t>
            </a:r>
            <a:r>
              <a:rPr lang="hu-HU" dirty="0" smtClean="0"/>
              <a:t> </a:t>
            </a:r>
            <a:r>
              <a:rPr lang="hu-HU" dirty="0" err="1" smtClean="0"/>
              <a:t>Factor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Alapötlet</a:t>
            </a:r>
            <a:endParaRPr lang="en-US" dirty="0" smtClean="0"/>
          </a:p>
          <a:p>
            <a:pPr lvl="1"/>
            <a:r>
              <a:rPr lang="hu-HU" dirty="0" smtClean="0"/>
              <a:t>csak a szomszéd</a:t>
            </a:r>
            <a:r>
              <a:rPr lang="en-US" dirty="0" smtClean="0"/>
              <a:t> </a:t>
            </a:r>
            <a:r>
              <a:rPr lang="en-US" dirty="0" err="1" smtClean="0"/>
              <a:t>számít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távolság</a:t>
            </a:r>
            <a:r>
              <a:rPr lang="en-US" dirty="0" smtClean="0"/>
              <a:t> is </a:t>
            </a:r>
            <a:r>
              <a:rPr lang="en-US" dirty="0" err="1" smtClean="0"/>
              <a:t>módosul</a:t>
            </a:r>
            <a:endParaRPr lang="hu-HU" dirty="0" smtClean="0"/>
          </a:p>
          <a:p>
            <a:pPr lvl="1"/>
            <a:r>
              <a:rPr lang="hu-HU" dirty="0"/>
              <a:t>l</a:t>
            </a:r>
            <a:r>
              <a:rPr lang="hu-HU" dirty="0" smtClean="0"/>
              <a:t>okális sűrűség</a:t>
            </a:r>
          </a:p>
          <a:p>
            <a:pPr lvl="1"/>
            <a:endParaRPr lang="hu-HU" dirty="0"/>
          </a:p>
          <a:p>
            <a:r>
              <a:rPr lang="hu-HU" dirty="0" err="1" smtClean="0"/>
              <a:t>Outlier</a:t>
            </a:r>
            <a:r>
              <a:rPr lang="hu-HU" dirty="0" smtClean="0"/>
              <a:t> kritérium</a:t>
            </a:r>
          </a:p>
          <a:p>
            <a:pPr lvl="1"/>
            <a:r>
              <a:rPr lang="hu-HU" dirty="0" smtClean="0"/>
              <a:t>a lokális sűrűség jóval kisebb, mint a </a:t>
            </a:r>
            <a:r>
              <a:rPr lang="hu-HU" dirty="0" err="1" smtClean="0"/>
              <a:t>szomszédaimnak</a:t>
            </a:r>
            <a:r>
              <a:rPr lang="hu-HU" dirty="0" smtClean="0"/>
              <a:t> átlagosan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52" y="1628800"/>
            <a:ext cx="429440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Pont- és kollektív </a:t>
            </a:r>
            <a:r>
              <a:rPr lang="hu-HU" dirty="0" err="1" smtClean="0"/>
              <a:t>anomála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Pontanomália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Kollektív anomália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/>
          <a:stretch/>
        </p:blipFill>
        <p:spPr>
          <a:xfrm>
            <a:off x="206662" y="1448272"/>
            <a:ext cx="6157210" cy="490176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09" y="1448272"/>
            <a:ext cx="2437326" cy="18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9" y="1187374"/>
            <a:ext cx="48577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283240" y="2301905"/>
            <a:ext cx="1786836" cy="70986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China-Shanghai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735409" y="3748772"/>
            <a:ext cx="1095662" cy="35493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tx1"/>
                </a:solidFill>
              </a:rPr>
              <a:t>Macao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72850" y="4139509"/>
            <a:ext cx="2017297" cy="40793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Liechtenstein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DEMO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Csomag: </a:t>
                </a:r>
                <a:r>
                  <a:rPr lang="hu-HU" i="1" dirty="0" err="1" smtClean="0"/>
                  <a:t>DMwR</a:t>
                </a:r>
                <a:r>
                  <a:rPr lang="hu-HU" dirty="0" smtClean="0"/>
                  <a:t> (Data </a:t>
                </a:r>
                <a:r>
                  <a:rPr lang="hu-HU" dirty="0" err="1" smtClean="0"/>
                  <a:t>Mining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with</a:t>
                </a:r>
                <a:r>
                  <a:rPr lang="hu-HU" dirty="0" smtClean="0"/>
                  <a:t> R)</a:t>
                </a:r>
              </a:p>
              <a:p>
                <a:r>
                  <a:rPr lang="hu-HU" dirty="0" smtClean="0"/>
                  <a:t>Függvény: </a:t>
                </a:r>
                <a:r>
                  <a:rPr lang="hu-HU" i="1" dirty="0" err="1" smtClean="0"/>
                  <a:t>lofactor</a:t>
                </a:r>
                <a:endParaRPr lang="hu-HU" i="1" dirty="0" smtClean="0"/>
              </a:p>
              <a:p>
                <a:r>
                  <a:rPr lang="hu-HU" dirty="0" smtClean="0"/>
                  <a:t>Paraméterek: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 szomszédság mérete</a:t>
                </a:r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1" t="-14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LOF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13517" r="1582" b="17572"/>
          <a:stretch/>
        </p:blipFill>
        <p:spPr>
          <a:xfrm>
            <a:off x="119682" y="2852936"/>
            <a:ext cx="8912127" cy="33879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91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125" y="5776836"/>
            <a:ext cx="901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másik</a:t>
            </a:r>
            <a:r>
              <a:rPr lang="en-US" dirty="0" smtClean="0"/>
              <a:t> </a:t>
            </a:r>
            <a:r>
              <a:rPr lang="en-US" dirty="0" err="1" smtClean="0"/>
              <a:t>teljesen</a:t>
            </a:r>
            <a:r>
              <a:rPr lang="en-US" dirty="0" smtClean="0"/>
              <a:t> </a:t>
            </a:r>
            <a:r>
              <a:rPr lang="en-US" dirty="0" err="1" smtClean="0"/>
              <a:t>irreleváns</a:t>
            </a:r>
            <a:r>
              <a:rPr lang="en-US" dirty="0" smtClean="0"/>
              <a:t> </a:t>
            </a:r>
            <a:r>
              <a:rPr lang="en-US" dirty="0" err="1" smtClean="0"/>
              <a:t>kedvenc</a:t>
            </a:r>
            <a:r>
              <a:rPr lang="en-US" dirty="0" smtClean="0"/>
              <a:t> TED </a:t>
            </a:r>
            <a:r>
              <a:rPr lang="en-US" dirty="0" err="1" smtClean="0"/>
              <a:t>talkom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http://www.ted.com/talks/david_mccandless_the_beauty_of_data_visualization?language=en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Esettanulmány: </a:t>
            </a:r>
            <a:r>
              <a:rPr lang="hu-HU" dirty="0" err="1"/>
              <a:t>w</a:t>
            </a:r>
            <a:r>
              <a:rPr lang="hu-HU" dirty="0" err="1" smtClean="0"/>
              <a:t>ealth</a:t>
            </a:r>
            <a:r>
              <a:rPr lang="hu-HU" dirty="0" smtClean="0"/>
              <a:t> &amp; </a:t>
            </a:r>
            <a:r>
              <a:rPr lang="hu-HU" dirty="0" err="1" smtClean="0"/>
              <a:t>health</a:t>
            </a:r>
            <a:r>
              <a:rPr lang="hu-HU" dirty="0" smtClean="0"/>
              <a:t> of </a:t>
            </a:r>
            <a:r>
              <a:rPr lang="hu-HU" dirty="0" err="1"/>
              <a:t>n</a:t>
            </a:r>
            <a:r>
              <a:rPr lang="hu-HU" dirty="0" err="1" smtClean="0"/>
              <a:t>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3"/>
              </a:rPr>
              <a:t>Hans </a:t>
            </a:r>
            <a:r>
              <a:rPr lang="hu-HU" dirty="0" err="1" smtClean="0">
                <a:hlinkClick r:id="rId3"/>
              </a:rPr>
              <a:t>Rosling</a:t>
            </a:r>
            <a:r>
              <a:rPr lang="hu-HU" dirty="0" smtClean="0">
                <a:hlinkClick r:id="rId3"/>
              </a:rPr>
              <a:t> 2006-os TED </a:t>
            </a:r>
            <a:r>
              <a:rPr lang="hu-HU" dirty="0" err="1" smtClean="0">
                <a:hlinkClick r:id="rId3"/>
              </a:rPr>
              <a:t>talkja</a:t>
            </a:r>
            <a:endParaRPr lang="hu-HU" dirty="0" smtClean="0"/>
          </a:p>
        </p:txBody>
      </p:sp>
      <p:pic>
        <p:nvPicPr>
          <p:cNvPr id="3074" name="Picture 2" descr="http://i.ytimg.com/vi/hVimVzgtD6w/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50644"/>
            <a:ext cx="4908881" cy="36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s.sas.com/content/sastraining/files/2013/05/sas_gapmin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74" y="2524172"/>
            <a:ext cx="5061451" cy="379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Wealth</a:t>
            </a:r>
            <a:r>
              <a:rPr lang="hu-HU" dirty="0" smtClean="0"/>
              <a:t> and </a:t>
            </a:r>
            <a:r>
              <a:rPr lang="hu-HU" dirty="0" err="1" smtClean="0"/>
              <a:t>health</a:t>
            </a:r>
            <a:r>
              <a:rPr lang="hu-HU" dirty="0" smtClean="0"/>
              <a:t> of </a:t>
            </a:r>
            <a:r>
              <a:rPr lang="hu-HU" dirty="0" err="1" smtClean="0"/>
              <a:t>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46" y="1310284"/>
            <a:ext cx="5389353" cy="518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5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Wealth</a:t>
            </a:r>
            <a:r>
              <a:rPr lang="hu-HU" dirty="0" smtClean="0"/>
              <a:t> and </a:t>
            </a:r>
            <a:r>
              <a:rPr lang="hu-HU" dirty="0" err="1" smtClean="0"/>
              <a:t>health</a:t>
            </a:r>
            <a:r>
              <a:rPr lang="hu-HU" dirty="0" smtClean="0"/>
              <a:t> of </a:t>
            </a:r>
            <a:r>
              <a:rPr lang="hu-HU" dirty="0" err="1" smtClean="0"/>
              <a:t>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/>
          <a:stretch/>
        </p:blipFill>
        <p:spPr bwMode="auto">
          <a:xfrm>
            <a:off x="3081713" y="3880186"/>
            <a:ext cx="2789644" cy="298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/>
          <a:stretch/>
        </p:blipFill>
        <p:spPr bwMode="auto">
          <a:xfrm>
            <a:off x="204483" y="3869147"/>
            <a:ext cx="2789644" cy="298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/>
          <a:stretch/>
        </p:blipFill>
        <p:spPr bwMode="auto">
          <a:xfrm>
            <a:off x="204482" y="867272"/>
            <a:ext cx="2789644" cy="298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/>
          <a:stretch/>
        </p:blipFill>
        <p:spPr bwMode="auto">
          <a:xfrm>
            <a:off x="3081714" y="878310"/>
            <a:ext cx="2789644" cy="298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5903" y="1648326"/>
            <a:ext cx="3068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Happy families are all 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en-US" sz="3200" dirty="0" smtClean="0"/>
              <a:t>alike</a:t>
            </a:r>
            <a:r>
              <a:rPr lang="en-US" sz="3200" dirty="0"/>
              <a:t>; 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en-US" sz="3200" b="1" dirty="0" smtClean="0"/>
              <a:t>every</a:t>
            </a:r>
            <a:r>
              <a:rPr lang="en-US" sz="3200" dirty="0"/>
              <a:t> unhappy family is unhappy </a:t>
            </a:r>
            <a:r>
              <a:rPr lang="en-US" sz="3200" b="1" dirty="0"/>
              <a:t>in its own way</a:t>
            </a:r>
            <a:r>
              <a:rPr lang="en-US" sz="3200" dirty="0" smtClean="0"/>
              <a:t>.</a:t>
            </a:r>
            <a:r>
              <a:rPr lang="hu-HU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52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Wealth and health of </a:t>
            </a:r>
            <a:r>
              <a:rPr lang="hu-HU" sz="3600" dirty="0" smtClean="0"/>
              <a:t>nations</a:t>
            </a:r>
            <a:r>
              <a:rPr lang="en-US" sz="3600" dirty="0" smtClean="0"/>
              <a:t> </a:t>
            </a:r>
            <a:r>
              <a:rPr lang="en-US" sz="3600" dirty="0" err="1" smtClean="0"/>
              <a:t>időbeli</a:t>
            </a:r>
            <a:r>
              <a:rPr lang="en-US" sz="3600" dirty="0" smtClean="0"/>
              <a:t> </a:t>
            </a:r>
            <a:r>
              <a:rPr lang="en-US" sz="3600" dirty="0" err="1" smtClean="0"/>
              <a:t>változás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242"/>
            <a:ext cx="9144000" cy="4572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768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Hivatkozásjegyzék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Outlier Detection</a:t>
            </a:r>
            <a:r>
              <a:rPr lang="en-US" dirty="0" smtClean="0"/>
              <a:t> </a:t>
            </a:r>
            <a:r>
              <a:rPr lang="en-US" dirty="0" err="1" smtClean="0"/>
              <a:t>alapmű</a:t>
            </a:r>
            <a:endParaRPr lang="hu-HU" dirty="0" smtClean="0"/>
          </a:p>
          <a:p>
            <a:pPr lvl="1"/>
            <a:r>
              <a:rPr lang="hu-HU" dirty="0" err="1"/>
              <a:t>Varun</a:t>
            </a:r>
            <a:r>
              <a:rPr lang="hu-HU" dirty="0"/>
              <a:t> </a:t>
            </a:r>
            <a:r>
              <a:rPr lang="hu-HU" dirty="0" err="1"/>
              <a:t>Chandola</a:t>
            </a:r>
            <a:r>
              <a:rPr lang="hu-HU" dirty="0"/>
              <a:t>, </a:t>
            </a:r>
            <a:r>
              <a:rPr lang="hu-HU" dirty="0" err="1"/>
              <a:t>Arindam</a:t>
            </a:r>
            <a:r>
              <a:rPr lang="hu-HU" dirty="0"/>
              <a:t> </a:t>
            </a:r>
            <a:r>
              <a:rPr lang="hu-HU" dirty="0" err="1"/>
              <a:t>Banerjee</a:t>
            </a:r>
            <a:r>
              <a:rPr lang="hu-HU" dirty="0"/>
              <a:t>, and </a:t>
            </a:r>
            <a:r>
              <a:rPr lang="hu-HU" dirty="0" err="1"/>
              <a:t>Vipin</a:t>
            </a:r>
            <a:r>
              <a:rPr lang="hu-HU" dirty="0"/>
              <a:t> </a:t>
            </a:r>
            <a:r>
              <a:rPr lang="hu-HU" dirty="0" err="1"/>
              <a:t>Kumar</a:t>
            </a:r>
            <a:r>
              <a:rPr lang="hu-HU" dirty="0"/>
              <a:t>. </a:t>
            </a:r>
            <a:r>
              <a:rPr lang="hu-HU" dirty="0" err="1"/>
              <a:t>Anomaly</a:t>
            </a:r>
            <a:r>
              <a:rPr lang="hu-HU" dirty="0"/>
              <a:t> </a:t>
            </a:r>
            <a:r>
              <a:rPr lang="hu-HU" dirty="0" err="1"/>
              <a:t>detection</a:t>
            </a:r>
            <a:r>
              <a:rPr lang="hu-HU" dirty="0"/>
              <a:t>: A </a:t>
            </a:r>
            <a:r>
              <a:rPr lang="hu-HU" dirty="0" err="1"/>
              <a:t>survey</a:t>
            </a:r>
            <a:r>
              <a:rPr lang="hu-HU" dirty="0" smtClean="0"/>
              <a:t>. ACM </a:t>
            </a:r>
            <a:r>
              <a:rPr lang="hu-HU" dirty="0"/>
              <a:t>Computing Surveys (CSUR), 41(3):15, </a:t>
            </a:r>
            <a:r>
              <a:rPr lang="hu-HU" dirty="0" smtClean="0"/>
              <a:t>2009</a:t>
            </a:r>
            <a:endParaRPr lang="en-US" dirty="0" smtClean="0"/>
          </a:p>
          <a:p>
            <a:r>
              <a:rPr lang="en-US" dirty="0" smtClean="0"/>
              <a:t>Outlier Detection demo</a:t>
            </a:r>
          </a:p>
          <a:p>
            <a:pPr lvl="1"/>
            <a:r>
              <a:rPr lang="hu-HU"/>
              <a:t>https://github.com/FTSRG/BigDANTE/tree/master/RareEventDetectionDemo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4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Pont- és kollektív </a:t>
            </a:r>
            <a:r>
              <a:rPr lang="hu-HU" dirty="0" err="1" smtClean="0"/>
              <a:t>anomála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Pontanomália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Kollektív anomália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" y="1268760"/>
            <a:ext cx="2796338" cy="207281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90" y="1327813"/>
            <a:ext cx="6010514" cy="46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Pont- és kollektív anomália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7" y="1319645"/>
            <a:ext cx="8429406" cy="4190783"/>
          </a:xfrm>
        </p:spPr>
      </p:pic>
    </p:spTree>
    <p:extLst>
      <p:ext uri="{BB962C8B-B14F-4D97-AF65-F5344CB8AC3E}">
        <p14:creationId xmlns:p14="http://schemas.microsoft.com/office/powerpoint/2010/main" val="38249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Viselkedési és </a:t>
            </a:r>
            <a:r>
              <a:rPr lang="hu-HU" dirty="0" err="1" smtClean="0"/>
              <a:t>kontextusanomália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Viselkedési </a:t>
            </a:r>
          </a:p>
          <a:p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Kontextus</a:t>
            </a:r>
          </a:p>
          <a:p>
            <a:pPr lvl="1"/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1303293"/>
            <a:ext cx="2888160" cy="159575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10561" r="8189" b="7182"/>
          <a:stretch/>
        </p:blipFill>
        <p:spPr>
          <a:xfrm>
            <a:off x="0" y="1700807"/>
            <a:ext cx="7214054" cy="3096345"/>
          </a:xfrm>
          <a:prstGeom prst="rect">
            <a:avLst/>
          </a:prstGeom>
        </p:spPr>
      </p:pic>
      <p:sp>
        <p:nvSpPr>
          <p:cNvPr id="10" name="Ellipszis 9"/>
          <p:cNvSpPr/>
          <p:nvPr/>
        </p:nvSpPr>
        <p:spPr>
          <a:xfrm>
            <a:off x="395536" y="3933056"/>
            <a:ext cx="151216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277841" y="6532110"/>
            <a:ext cx="766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Ábrák forrása: </a:t>
            </a:r>
            <a:r>
              <a:rPr lang="hu-HU" sz="800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hu-HU" sz="800" dirty="0" smtClean="0">
                <a:solidFill>
                  <a:schemeClr val="bg1"/>
                </a:solidFill>
                <a:hlinkClick r:id="rId4"/>
              </a:rPr>
              <a:t>www.baki-agrocentrum.hu/hu/szakmai-anyagok/agronomiai-informaciok/az-eghajlatvaltozas-zala-megye-szivebol-nezve</a:t>
            </a:r>
            <a:r>
              <a:rPr lang="hu-HU" sz="800" dirty="0" smtClean="0">
                <a:solidFill>
                  <a:schemeClr val="bg1"/>
                </a:solidFill>
              </a:rPr>
              <a:t> </a:t>
            </a:r>
            <a:r>
              <a:rPr lang="hu-HU" sz="800" dirty="0">
                <a:solidFill>
                  <a:schemeClr val="bg1"/>
                </a:solidFill>
              </a:rPr>
              <a:t/>
            </a:r>
            <a:br>
              <a:rPr lang="hu-HU" sz="800" dirty="0">
                <a:solidFill>
                  <a:schemeClr val="bg1"/>
                </a:solidFill>
              </a:rPr>
            </a:br>
            <a:r>
              <a:rPr lang="hu-HU" sz="800" dirty="0" smtClean="0">
                <a:solidFill>
                  <a:schemeClr val="bg1"/>
                </a:solidFill>
              </a:rPr>
              <a:t> 	http</a:t>
            </a:r>
            <a:r>
              <a:rPr lang="hu-HU" sz="800" dirty="0">
                <a:solidFill>
                  <a:schemeClr val="bg1"/>
                </a:solidFill>
              </a:rPr>
              <a:t>://</a:t>
            </a:r>
            <a:r>
              <a:rPr lang="hu-HU" sz="800" dirty="0" smtClean="0">
                <a:solidFill>
                  <a:schemeClr val="bg1"/>
                </a:solidFill>
              </a:rPr>
              <a:t>www.metcenter.hu</a:t>
            </a:r>
            <a:endParaRPr lang="hu-H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Viselkedési és </a:t>
            </a:r>
            <a:r>
              <a:rPr lang="hu-HU" dirty="0" err="1" smtClean="0"/>
              <a:t>kontextusanomália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Viselkedési </a:t>
            </a:r>
          </a:p>
          <a:p>
            <a:pPr lvl="1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Kontextus</a:t>
            </a:r>
          </a:p>
          <a:p>
            <a:pPr lvl="1"/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10561" r="8189" b="7182"/>
          <a:stretch/>
        </p:blipFill>
        <p:spPr>
          <a:xfrm>
            <a:off x="-7665" y="1356995"/>
            <a:ext cx="3485337" cy="149594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03" y="1094098"/>
            <a:ext cx="7050684" cy="3895619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3336151" y="3481249"/>
            <a:ext cx="720080" cy="153399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117414" y="2495921"/>
            <a:ext cx="8872658" cy="31683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</a:rPr>
              <a:t>Itt: viselkedési és pontanomáliák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277841" y="6532110"/>
            <a:ext cx="766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Ábrák forrása: </a:t>
            </a:r>
            <a:r>
              <a:rPr lang="hu-HU" sz="800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hu-HU" sz="800" dirty="0" smtClean="0">
                <a:solidFill>
                  <a:schemeClr val="bg1"/>
                </a:solidFill>
                <a:hlinkClick r:id="rId4"/>
              </a:rPr>
              <a:t>www.baki-agrocentrum.hu/hu/szakmai-anyagok/agronomiai-informaciok/az-eghajlatvaltozas-zala-megye-szivebol-nezve</a:t>
            </a:r>
            <a:r>
              <a:rPr lang="hu-HU" sz="800" dirty="0" smtClean="0">
                <a:solidFill>
                  <a:schemeClr val="bg1"/>
                </a:solidFill>
              </a:rPr>
              <a:t> </a:t>
            </a:r>
            <a:r>
              <a:rPr lang="hu-HU" sz="800" dirty="0">
                <a:solidFill>
                  <a:schemeClr val="bg1"/>
                </a:solidFill>
              </a:rPr>
              <a:t/>
            </a:r>
            <a:br>
              <a:rPr lang="hu-HU" sz="800" dirty="0">
                <a:solidFill>
                  <a:schemeClr val="bg1"/>
                </a:solidFill>
              </a:rPr>
            </a:br>
            <a:r>
              <a:rPr lang="hu-HU" sz="800" dirty="0" smtClean="0">
                <a:solidFill>
                  <a:schemeClr val="bg1"/>
                </a:solidFill>
              </a:rPr>
              <a:t> 	http</a:t>
            </a:r>
            <a:r>
              <a:rPr lang="hu-HU" sz="800" dirty="0">
                <a:solidFill>
                  <a:schemeClr val="bg1"/>
                </a:solidFill>
              </a:rPr>
              <a:t>://</a:t>
            </a:r>
            <a:r>
              <a:rPr lang="hu-HU" sz="800" dirty="0" smtClean="0">
                <a:solidFill>
                  <a:schemeClr val="bg1"/>
                </a:solidFill>
              </a:rPr>
              <a:t>www.metcenter.hu</a:t>
            </a:r>
            <a:endParaRPr lang="hu-H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Kép 1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898120" y="1582909"/>
            <a:ext cx="271878" cy="648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124102" y="1714550"/>
            <a:ext cx="271878" cy="648000"/>
          </a:xfrm>
          <a:prstGeom prst="rect">
            <a:avLst/>
          </a:prstGeom>
        </p:spPr>
      </p:pic>
      <p:pic>
        <p:nvPicPr>
          <p:cNvPr id="144" name="Kép 1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034397" y="2052945"/>
            <a:ext cx="271878" cy="648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261163" y="2164781"/>
            <a:ext cx="271878" cy="648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801074" y="2383211"/>
            <a:ext cx="271878" cy="648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473059" y="2235250"/>
            <a:ext cx="271878" cy="648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633246" y="2426220"/>
            <a:ext cx="271878" cy="648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439392" y="2638937"/>
            <a:ext cx="271878" cy="648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1811467" y="2832698"/>
            <a:ext cx="315639" cy="64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132428" y="2534305"/>
            <a:ext cx="271878" cy="648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320997" y="1844201"/>
            <a:ext cx="271878" cy="648000"/>
          </a:xfrm>
          <a:prstGeom prst="rect">
            <a:avLst/>
          </a:prstGeom>
        </p:spPr>
      </p:pic>
      <p:pic>
        <p:nvPicPr>
          <p:cNvPr id="105" name="Kép 10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37611" y="2080778"/>
            <a:ext cx="271878" cy="64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Megközelítések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Globális</a:t>
            </a:r>
            <a:r>
              <a:rPr lang="en-US" dirty="0" smtClean="0"/>
              <a:t> </a:t>
            </a:r>
            <a:r>
              <a:rPr lang="en-US" dirty="0" err="1" smtClean="0"/>
              <a:t>outlierek</a:t>
            </a:r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Lokális</a:t>
            </a:r>
            <a:r>
              <a:rPr lang="en-US" dirty="0" smtClean="0"/>
              <a:t> </a:t>
            </a:r>
            <a:r>
              <a:rPr lang="en-US" dirty="0" err="1" smtClean="0"/>
              <a:t>outlierek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1562635" y="3398029"/>
            <a:ext cx="315639" cy="648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75285" y="2962778"/>
            <a:ext cx="271878" cy="648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940210" y="2008541"/>
            <a:ext cx="271878" cy="648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635717" y="1952362"/>
            <a:ext cx="271878" cy="648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81977" y="3103317"/>
            <a:ext cx="271878" cy="648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489054" y="3592597"/>
            <a:ext cx="271878" cy="648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926068" y="4242106"/>
            <a:ext cx="271878" cy="648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011205" y="1915211"/>
            <a:ext cx="271878" cy="648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44937" y="3623901"/>
            <a:ext cx="271878" cy="648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196512" y="3979230"/>
            <a:ext cx="271878" cy="648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919850" y="4002031"/>
            <a:ext cx="271878" cy="648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550787" y="4086411"/>
            <a:ext cx="271878" cy="648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293352" y="3954507"/>
            <a:ext cx="271878" cy="648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591956" y="2124829"/>
            <a:ext cx="271878" cy="648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555155" y="3374766"/>
            <a:ext cx="271878" cy="648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1350494" y="2902475"/>
            <a:ext cx="315639" cy="648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439392" y="4125270"/>
            <a:ext cx="271878" cy="648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107592" y="4397413"/>
            <a:ext cx="271878" cy="648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757048" y="4469532"/>
            <a:ext cx="271878" cy="648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335427" y="4517178"/>
            <a:ext cx="271878" cy="648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484263" y="4253720"/>
            <a:ext cx="271878" cy="648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05839" y="3800604"/>
            <a:ext cx="271878" cy="648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754693" y="2980541"/>
            <a:ext cx="271878" cy="648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873614" y="3455911"/>
            <a:ext cx="271878" cy="648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719913" y="3869292"/>
            <a:ext cx="271878" cy="648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919850" y="4974322"/>
            <a:ext cx="271878" cy="648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3150178" y="3004386"/>
            <a:ext cx="271878" cy="648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047864" y="3344075"/>
            <a:ext cx="271878" cy="648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986108" y="3814096"/>
            <a:ext cx="271878" cy="648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1860471" y="3350383"/>
            <a:ext cx="315639" cy="648000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2829777" y="2132746"/>
            <a:ext cx="315639" cy="648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2105051" y="3111664"/>
            <a:ext cx="315639" cy="648000"/>
          </a:xfrm>
          <a:prstGeom prst="rect">
            <a:avLst/>
          </a:prstGeom>
        </p:spPr>
      </p:pic>
      <p:pic>
        <p:nvPicPr>
          <p:cNvPr id="99" name="Kép 9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561872" y="4870938"/>
            <a:ext cx="271878" cy="648000"/>
          </a:xfrm>
          <a:prstGeom prst="rect">
            <a:avLst/>
          </a:prstGeom>
        </p:spPr>
      </p:pic>
      <p:pic>
        <p:nvPicPr>
          <p:cNvPr id="100" name="Kép 9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042512" y="4938920"/>
            <a:ext cx="271878" cy="648000"/>
          </a:xfrm>
          <a:prstGeom prst="rect">
            <a:avLst/>
          </a:prstGeom>
        </p:spPr>
      </p:pic>
      <p:pic>
        <p:nvPicPr>
          <p:cNvPr id="101" name="Kép 10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99623" y="4670472"/>
            <a:ext cx="271878" cy="648000"/>
          </a:xfrm>
          <a:prstGeom prst="rect">
            <a:avLst/>
          </a:prstGeom>
        </p:spPr>
      </p:pic>
      <p:pic>
        <p:nvPicPr>
          <p:cNvPr id="102" name="Kép 10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681261" y="4392841"/>
            <a:ext cx="271878" cy="648000"/>
          </a:xfrm>
          <a:prstGeom prst="rect">
            <a:avLst/>
          </a:prstGeom>
        </p:spPr>
      </p:pic>
      <p:pic>
        <p:nvPicPr>
          <p:cNvPr id="103" name="Kép 10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314294" y="4660412"/>
            <a:ext cx="271878" cy="648000"/>
          </a:xfrm>
          <a:prstGeom prst="rect">
            <a:avLst/>
          </a:prstGeom>
        </p:spPr>
      </p:pic>
      <p:pic>
        <p:nvPicPr>
          <p:cNvPr id="106" name="Kép 10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3010396" y="3941174"/>
            <a:ext cx="271878" cy="648000"/>
          </a:xfrm>
          <a:prstGeom prst="rect">
            <a:avLst/>
          </a:prstGeom>
        </p:spPr>
      </p:pic>
      <p:pic>
        <p:nvPicPr>
          <p:cNvPr id="107" name="Kép 10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3254155" y="3529695"/>
            <a:ext cx="271878" cy="648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347379" y="2178643"/>
            <a:ext cx="271878" cy="648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011046" y="2656541"/>
            <a:ext cx="271878" cy="648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871067" y="2559250"/>
            <a:ext cx="271878" cy="648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318418" y="2614036"/>
            <a:ext cx="271878" cy="648000"/>
          </a:xfrm>
          <a:prstGeom prst="rect">
            <a:avLst/>
          </a:prstGeom>
        </p:spPr>
      </p:pic>
      <p:pic>
        <p:nvPicPr>
          <p:cNvPr id="120" name="Kép 1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574308" y="2271375"/>
            <a:ext cx="271878" cy="648000"/>
          </a:xfrm>
          <a:prstGeom prst="rect">
            <a:avLst/>
          </a:prstGeom>
        </p:spPr>
      </p:pic>
      <p:pic>
        <p:nvPicPr>
          <p:cNvPr id="121" name="Kép 1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246293" y="2123414"/>
            <a:ext cx="271878" cy="648000"/>
          </a:xfrm>
          <a:prstGeom prst="rect">
            <a:avLst/>
          </a:prstGeom>
        </p:spPr>
      </p:pic>
      <p:pic>
        <p:nvPicPr>
          <p:cNvPr id="122" name="Kép 1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406480" y="2314384"/>
            <a:ext cx="271878" cy="648000"/>
          </a:xfrm>
          <a:prstGeom prst="rect">
            <a:avLst/>
          </a:prstGeom>
        </p:spPr>
      </p:pic>
      <p:pic>
        <p:nvPicPr>
          <p:cNvPr id="123" name="Kép 1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212626" y="2527101"/>
            <a:ext cx="271878" cy="648000"/>
          </a:xfrm>
          <a:prstGeom prst="rect">
            <a:avLst/>
          </a:prstGeom>
        </p:spPr>
      </p:pic>
      <p:pic>
        <p:nvPicPr>
          <p:cNvPr id="124" name="Kép 1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6584701" y="2720862"/>
            <a:ext cx="315639" cy="648000"/>
          </a:xfrm>
          <a:prstGeom prst="rect">
            <a:avLst/>
          </a:prstGeom>
        </p:spPr>
      </p:pic>
      <p:pic>
        <p:nvPicPr>
          <p:cNvPr id="125" name="Kép 1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905662" y="2422469"/>
            <a:ext cx="271878" cy="648000"/>
          </a:xfrm>
          <a:prstGeom prst="rect">
            <a:avLst/>
          </a:prstGeom>
        </p:spPr>
      </p:pic>
      <p:pic>
        <p:nvPicPr>
          <p:cNvPr id="126" name="Kép 1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094231" y="1732365"/>
            <a:ext cx="271878" cy="648000"/>
          </a:xfrm>
          <a:prstGeom prst="rect">
            <a:avLst/>
          </a:prstGeom>
        </p:spPr>
      </p:pic>
      <p:pic>
        <p:nvPicPr>
          <p:cNvPr id="127" name="Kép 1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510845" y="1968942"/>
            <a:ext cx="271878" cy="648000"/>
          </a:xfrm>
          <a:prstGeom prst="rect">
            <a:avLst/>
          </a:prstGeom>
        </p:spPr>
      </p:pic>
      <p:pic>
        <p:nvPicPr>
          <p:cNvPr id="128" name="Kép 1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6108257" y="3461048"/>
            <a:ext cx="315639" cy="648000"/>
          </a:xfrm>
          <a:prstGeom prst="rect">
            <a:avLst/>
          </a:prstGeom>
        </p:spPr>
      </p:pic>
      <p:pic>
        <p:nvPicPr>
          <p:cNvPr id="129" name="Kép 1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448519" y="2850942"/>
            <a:ext cx="271878" cy="648000"/>
          </a:xfrm>
          <a:prstGeom prst="rect">
            <a:avLst/>
          </a:prstGeom>
        </p:spPr>
      </p:pic>
      <p:pic>
        <p:nvPicPr>
          <p:cNvPr id="130" name="Kép 1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713444" y="1896705"/>
            <a:ext cx="271878" cy="648000"/>
          </a:xfrm>
          <a:prstGeom prst="rect">
            <a:avLst/>
          </a:prstGeom>
        </p:spPr>
      </p:pic>
      <p:pic>
        <p:nvPicPr>
          <p:cNvPr id="131" name="Kép 1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408951" y="1840526"/>
            <a:ext cx="271878" cy="648000"/>
          </a:xfrm>
          <a:prstGeom prst="rect">
            <a:avLst/>
          </a:prstGeom>
        </p:spPr>
      </p:pic>
      <p:pic>
        <p:nvPicPr>
          <p:cNvPr id="132" name="Kép 1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4829803" y="2962778"/>
            <a:ext cx="271878" cy="648000"/>
          </a:xfrm>
          <a:prstGeom prst="rect">
            <a:avLst/>
          </a:prstGeom>
        </p:spPr>
      </p:pic>
      <p:pic>
        <p:nvPicPr>
          <p:cNvPr id="133" name="Kép 1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262288" y="3480761"/>
            <a:ext cx="271878" cy="648000"/>
          </a:xfrm>
          <a:prstGeom prst="rect">
            <a:avLst/>
          </a:prstGeom>
        </p:spPr>
      </p:pic>
      <p:pic>
        <p:nvPicPr>
          <p:cNvPr id="134" name="Kép 1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699302" y="4130270"/>
            <a:ext cx="271878" cy="648000"/>
          </a:xfrm>
          <a:prstGeom prst="rect">
            <a:avLst/>
          </a:prstGeom>
        </p:spPr>
      </p:pic>
      <p:pic>
        <p:nvPicPr>
          <p:cNvPr id="135" name="Kép 1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784439" y="1803375"/>
            <a:ext cx="271878" cy="648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518171" y="3512065"/>
            <a:ext cx="271878" cy="648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969746" y="3867394"/>
            <a:ext cx="271878" cy="648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693084" y="3890195"/>
            <a:ext cx="271878" cy="648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324021" y="3974575"/>
            <a:ext cx="271878" cy="648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066586" y="3842671"/>
            <a:ext cx="271878" cy="648000"/>
          </a:xfrm>
          <a:prstGeom prst="rect">
            <a:avLst/>
          </a:prstGeom>
        </p:spPr>
      </p:pic>
      <p:pic>
        <p:nvPicPr>
          <p:cNvPr id="141" name="Kép 1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365190" y="2012993"/>
            <a:ext cx="271878" cy="648000"/>
          </a:xfrm>
          <a:prstGeom prst="rect">
            <a:avLst/>
          </a:prstGeom>
        </p:spPr>
      </p:pic>
      <p:pic>
        <p:nvPicPr>
          <p:cNvPr id="142" name="Kép 1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328389" y="3262930"/>
            <a:ext cx="271878" cy="648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6010111" y="2779602"/>
            <a:ext cx="315639" cy="648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212626" y="4013434"/>
            <a:ext cx="271878" cy="648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880826" y="4285577"/>
            <a:ext cx="271878" cy="648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530282" y="4357696"/>
            <a:ext cx="271878" cy="648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108661" y="4405342"/>
            <a:ext cx="271878" cy="648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257497" y="4141884"/>
            <a:ext cx="271878" cy="648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4979073" y="3688768"/>
            <a:ext cx="271878" cy="648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527927" y="2868705"/>
            <a:ext cx="271878" cy="648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646848" y="3344075"/>
            <a:ext cx="271878" cy="648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493147" y="3757456"/>
            <a:ext cx="271878" cy="648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693084" y="4862486"/>
            <a:ext cx="271878" cy="648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923412" y="2892550"/>
            <a:ext cx="271878" cy="648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772034" y="3433456"/>
            <a:ext cx="271878" cy="648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327919" y="3053453"/>
            <a:ext cx="271878" cy="648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6672467" y="3428500"/>
            <a:ext cx="315639" cy="648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7603011" y="2020910"/>
            <a:ext cx="315639" cy="648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6878285" y="2999828"/>
            <a:ext cx="315639" cy="648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335106" y="4759102"/>
            <a:ext cx="271878" cy="648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815746" y="4827084"/>
            <a:ext cx="271878" cy="648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472857" y="4558636"/>
            <a:ext cx="271878" cy="648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454495" y="4281005"/>
            <a:ext cx="271878" cy="648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087528" y="4548576"/>
            <a:ext cx="271878" cy="648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783630" y="3829338"/>
            <a:ext cx="271878" cy="648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8027389" y="3417859"/>
            <a:ext cx="271878" cy="648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120613" y="2066807"/>
            <a:ext cx="271878" cy="648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784280" y="2544705"/>
            <a:ext cx="271878" cy="648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644301" y="2447414"/>
            <a:ext cx="271878" cy="648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091652" y="2502200"/>
            <a:ext cx="271878" cy="648000"/>
          </a:xfrm>
          <a:prstGeom prst="rect">
            <a:avLst/>
          </a:prstGeom>
        </p:spPr>
      </p:pic>
      <p:sp>
        <p:nvSpPr>
          <p:cNvPr id="98" name="Ellipszis 97"/>
          <p:cNvSpPr/>
          <p:nvPr/>
        </p:nvSpPr>
        <p:spPr>
          <a:xfrm>
            <a:off x="5962162" y="2822488"/>
            <a:ext cx="983538" cy="1046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7" name="Ellipszis 96"/>
          <p:cNvSpPr/>
          <p:nvPr/>
        </p:nvSpPr>
        <p:spPr>
          <a:xfrm>
            <a:off x="7341361" y="1899881"/>
            <a:ext cx="838366" cy="91053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5" name="Ellipszis 94"/>
          <p:cNvSpPr/>
          <p:nvPr/>
        </p:nvSpPr>
        <p:spPr>
          <a:xfrm>
            <a:off x="1145550" y="2684209"/>
            <a:ext cx="1321278" cy="1338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6" name="Ellipszis 95"/>
          <p:cNvSpPr/>
          <p:nvPr/>
        </p:nvSpPr>
        <p:spPr>
          <a:xfrm>
            <a:off x="2606111" y="1957788"/>
            <a:ext cx="838366" cy="91053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7" grpId="0" animBg="1"/>
      <p:bldP spid="95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Megközelítések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Globális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outlierek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Lokális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outlierek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7" y="2244333"/>
            <a:ext cx="7165397" cy="4018285"/>
          </a:xfrm>
          <a:prstGeom prst="rect">
            <a:avLst/>
          </a:prstGeom>
        </p:spPr>
      </p:pic>
      <p:sp>
        <p:nvSpPr>
          <p:cNvPr id="70" name="Ellipszis 69"/>
          <p:cNvSpPr/>
          <p:nvPr/>
        </p:nvSpPr>
        <p:spPr>
          <a:xfrm>
            <a:off x="4648199" y="2504209"/>
            <a:ext cx="1524001" cy="987136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Ellipszis 70"/>
          <p:cNvSpPr/>
          <p:nvPr/>
        </p:nvSpPr>
        <p:spPr>
          <a:xfrm>
            <a:off x="4798353" y="4549668"/>
            <a:ext cx="1392382" cy="654627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SRG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bme_ftsrg_hun_micskeiz_new_v6 1">
        <a:dk1>
          <a:srgbClr val="621E0F"/>
        </a:dk1>
        <a:lt1>
          <a:srgbClr val="FFFFFF"/>
        </a:lt1>
        <a:dk2>
          <a:srgbClr val="000000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AAAAAA"/>
        </a:accent3>
        <a:accent4>
          <a:srgbClr val="DADADA"/>
        </a:accent4>
        <a:accent5>
          <a:srgbClr val="FBEBAD"/>
        </a:accent5>
        <a:accent6>
          <a:srgbClr val="D06800"/>
        </a:accent6>
        <a:hlink>
          <a:srgbClr val="0038AE"/>
        </a:hlink>
        <a:folHlink>
          <a:srgbClr val="0038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2">
        <a:dk1>
          <a:srgbClr val="0099FF"/>
        </a:dk1>
        <a:lt1>
          <a:srgbClr val="FFFFFF"/>
        </a:lt1>
        <a:dk2>
          <a:srgbClr val="000000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AAAAAA"/>
        </a:accent3>
        <a:accent4>
          <a:srgbClr val="DADADA"/>
        </a:accent4>
        <a:accent5>
          <a:srgbClr val="BDACAE"/>
        </a:accent5>
        <a:accent6>
          <a:srgbClr val="744919"/>
        </a:accent6>
        <a:hlink>
          <a:srgbClr val="002060"/>
        </a:hlink>
        <a:folHlink>
          <a:srgbClr val="00206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00A579"/>
        </a:accent6>
        <a:hlink>
          <a:srgbClr val="0098CE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FTSRG</Template>
  <TotalTime>18505</TotalTime>
  <Words>609</Words>
  <Application>Microsoft Office PowerPoint</Application>
  <PresentationFormat>On-screen Show (4:3)</PresentationFormat>
  <Paragraphs>221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Wingdings</vt:lpstr>
      <vt:lpstr>FTSRG</vt:lpstr>
      <vt:lpstr>Outlierdetektálás</vt:lpstr>
      <vt:lpstr>Definíció</vt:lpstr>
      <vt:lpstr>Pont- és kollektív anomála</vt:lpstr>
      <vt:lpstr>Pont- és kollektív anomála</vt:lpstr>
      <vt:lpstr>Pont- és kollektív anomália</vt:lpstr>
      <vt:lpstr>Viselkedési és kontextusanomália</vt:lpstr>
      <vt:lpstr>Viselkedési és kontextusanomália</vt:lpstr>
      <vt:lpstr>Megközelítések</vt:lpstr>
      <vt:lpstr>Megközelítések</vt:lpstr>
      <vt:lpstr>Esettanulmány: PISA 2012</vt:lpstr>
      <vt:lpstr>Befoglaló burok</vt:lpstr>
      <vt:lpstr>Befoglaló burok</vt:lpstr>
      <vt:lpstr>Befoglaló burok</vt:lpstr>
      <vt:lpstr>Isodepth (Depth-Based)</vt:lpstr>
      <vt:lpstr>DEMO</vt:lpstr>
      <vt:lpstr>DB</vt:lpstr>
      <vt:lpstr>db – Distance-Based</vt:lpstr>
      <vt:lpstr>DEMO</vt:lpstr>
      <vt:lpstr>MCD</vt:lpstr>
      <vt:lpstr>MCD</vt:lpstr>
      <vt:lpstr>FAST-MCD</vt:lpstr>
      <vt:lpstr>Mahalanobis távolság</vt:lpstr>
      <vt:lpstr>FAST-MCD</vt:lpstr>
      <vt:lpstr>BACON</vt:lpstr>
      <vt:lpstr>BACON</vt:lpstr>
      <vt:lpstr>DEMO</vt:lpstr>
      <vt:lpstr>DEMO</vt:lpstr>
      <vt:lpstr>LOF motiváció</vt:lpstr>
      <vt:lpstr>LOF</vt:lpstr>
      <vt:lpstr>LOF</vt:lpstr>
      <vt:lpstr>DEMO</vt:lpstr>
      <vt:lpstr>Esettanulmány: wealth &amp; health of nations</vt:lpstr>
      <vt:lpstr>Wealth and health of nations</vt:lpstr>
      <vt:lpstr>Wealth and health of nations</vt:lpstr>
      <vt:lpstr>Wealth and health of nations időbeli változás</vt:lpstr>
      <vt:lpstr>Hivatkozásjegyzék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szarnyasg</dc:creator>
  <cp:lastModifiedBy>Agnes Salanki</cp:lastModifiedBy>
  <cp:revision>2049</cp:revision>
  <dcterms:created xsi:type="dcterms:W3CDTF">2013-06-08T09:47:17Z</dcterms:created>
  <dcterms:modified xsi:type="dcterms:W3CDTF">2015-11-22T10:00:23Z</dcterms:modified>
</cp:coreProperties>
</file>